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EBFBCA5-5D6E-4D00-8F9F-475FCCA24450}" type="datetimeFigureOut">
              <a:rPr lang="el-GR" smtClean="0"/>
              <a:pPr/>
              <a:t>25/6/2020</a:t>
            </a:fld>
            <a:endParaRPr lang="el-G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0777177-9196-4806-B590-0B3FA1EF993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BCA5-5D6E-4D00-8F9F-475FCCA24450}" type="datetimeFigureOut">
              <a:rPr lang="el-GR" smtClean="0"/>
              <a:pPr/>
              <a:t>25/6/2020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77-9196-4806-B590-0B3FA1EF99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BCA5-5D6E-4D00-8F9F-475FCCA24450}" type="datetimeFigureOut">
              <a:rPr lang="el-GR" smtClean="0"/>
              <a:pPr/>
              <a:t>25/6/2020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77-9196-4806-B590-0B3FA1EF99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BCA5-5D6E-4D00-8F9F-475FCCA24450}" type="datetimeFigureOut">
              <a:rPr lang="el-GR" smtClean="0"/>
              <a:pPr/>
              <a:t>25/6/2020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77-9196-4806-B590-0B3FA1EF99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BCA5-5D6E-4D00-8F9F-475FCCA24450}" type="datetimeFigureOut">
              <a:rPr lang="el-GR" smtClean="0"/>
              <a:pPr/>
              <a:t>25/6/2020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77-9196-4806-B590-0B3FA1EF99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BCA5-5D6E-4D00-8F9F-475FCCA24450}" type="datetimeFigureOut">
              <a:rPr lang="el-GR" smtClean="0"/>
              <a:pPr/>
              <a:t>25/6/2020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77-9196-4806-B590-0B3FA1EF993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BCA5-5D6E-4D00-8F9F-475FCCA24450}" type="datetimeFigureOut">
              <a:rPr lang="el-GR" smtClean="0"/>
              <a:pPr/>
              <a:t>25/6/2020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77-9196-4806-B590-0B3FA1EF99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BCA5-5D6E-4D00-8F9F-475FCCA24450}" type="datetimeFigureOut">
              <a:rPr lang="el-GR" smtClean="0"/>
              <a:pPr/>
              <a:t>25/6/2020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77-9196-4806-B590-0B3FA1EF99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BCA5-5D6E-4D00-8F9F-475FCCA24450}" type="datetimeFigureOut">
              <a:rPr lang="el-GR" smtClean="0"/>
              <a:pPr/>
              <a:t>25/6/2020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77-9196-4806-B590-0B3FA1EF99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BCA5-5D6E-4D00-8F9F-475FCCA24450}" type="datetimeFigureOut">
              <a:rPr lang="el-GR" smtClean="0"/>
              <a:pPr/>
              <a:t>25/6/2020</a:t>
            </a:fld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77-9196-4806-B590-0B3FA1EF993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BCA5-5D6E-4D00-8F9F-475FCCA24450}" type="datetimeFigureOut">
              <a:rPr lang="el-GR" smtClean="0"/>
              <a:pPr/>
              <a:t>25/6/2020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77-9196-4806-B590-0B3FA1EF99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EBFBCA5-5D6E-4D00-8F9F-475FCCA24450}" type="datetimeFigureOut">
              <a:rPr lang="el-GR" smtClean="0"/>
              <a:pPr/>
              <a:t>25/6/2020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0777177-9196-4806-B590-0B3FA1EF993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295019" cy="864540"/>
          </a:xfrm>
        </p:spPr>
        <p:txBody>
          <a:bodyPr>
            <a:noAutofit/>
          </a:bodyPr>
          <a:lstStyle/>
          <a:p>
            <a:pPr algn="ctr"/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el-GR" sz="2000" b="1" dirty="0" err="1" smtClean="0">
                <a:latin typeface="Calibri" pitchFamily="34" charset="0"/>
                <a:cs typeface="Calibri" pitchFamily="34" charset="0"/>
              </a:rPr>
              <a:t>Φυλλο…μετρώ</a:t>
            </a: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 την βιοποικιλότητα του τόπου μου» </a:t>
            </a:r>
            <a:endParaRPr lang="el-GR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572000" y="3717032"/>
            <a:ext cx="3744415" cy="2304256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Περιβαλλοντικό εκπαιδευτικό πρόγραμμα που εκπονήθηκε από το ΚΠΕ Μεσολογγίου</a:t>
            </a:r>
          </a:p>
          <a:p>
            <a:pPr algn="ctr"/>
            <a:r>
              <a:rPr lang="el-GR" b="1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l-GR" b="1" baseline="30000" dirty="0" smtClean="0">
                <a:latin typeface="Calibri" pitchFamily="34" charset="0"/>
                <a:cs typeface="Calibri" pitchFamily="34" charset="0"/>
              </a:rPr>
              <a:t>ο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b="1" dirty="0" err="1" smtClean="0">
                <a:latin typeface="Calibri" pitchFamily="34" charset="0"/>
                <a:cs typeface="Calibri" pitchFamily="34" charset="0"/>
              </a:rPr>
              <a:t>Δ.Σ.Ναυπάκτου</a:t>
            </a:r>
            <a:endParaRPr lang="el-GR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l-GR" b="1" dirty="0" smtClean="0">
                <a:latin typeface="Calibri" pitchFamily="34" charset="0"/>
                <a:cs typeface="Calibri" pitchFamily="34" charset="0"/>
              </a:rPr>
              <a:t>Σχ. Έτος: 2019-20</a:t>
            </a:r>
          </a:p>
          <a:p>
            <a:r>
              <a:rPr lang="el-GR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Β΄1 τμήμα </a:t>
            </a:r>
            <a:endParaRPr lang="el-GR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l-GR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Υπεύθυνοι εκπαιδευτικοί: Πολυδώρου Βασιλική </a:t>
            </a:r>
          </a:p>
          <a:p>
            <a:r>
              <a:rPr lang="el-GR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Γιαλούρη</a:t>
            </a:r>
            <a:r>
              <a:rPr lang="el-GR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Φωτεινή</a:t>
            </a:r>
          </a:p>
          <a:p>
            <a:r>
              <a:rPr lang="el-GR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Β΄2  τμήμα</a:t>
            </a:r>
            <a:r>
              <a:rPr lang="el-GR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: Υπεύθυνοι εκπαιδευτικοί: </a:t>
            </a:r>
            <a:r>
              <a:rPr lang="el-GR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Τσώλου</a:t>
            </a:r>
            <a:r>
              <a:rPr lang="el-GR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Βασιλική </a:t>
            </a:r>
          </a:p>
          <a:p>
            <a:r>
              <a:rPr lang="el-GR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Τσιρώνη Αικατερίνη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0529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704856" cy="72008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sz="2400" dirty="0" smtClean="0"/>
              <a:t>Στο πρόγραμμα συμμετείχαν οι μαθητές της </a:t>
            </a:r>
            <a:r>
              <a:rPr lang="el-GR" sz="2400" dirty="0" err="1" smtClean="0"/>
              <a:t>Β΄τάξης</a:t>
            </a:r>
            <a:r>
              <a:rPr lang="el-GR" sz="2400" dirty="0" smtClean="0"/>
              <a:t>…</a:t>
            </a:r>
            <a:endParaRPr lang="el-GR" sz="24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532028"/>
              </p:ext>
            </p:extLst>
          </p:nvPr>
        </p:nvGraphicFramePr>
        <p:xfrm>
          <a:off x="539552" y="1196752"/>
          <a:ext cx="7890100" cy="5018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5050"/>
                <a:gridCol w="3945050"/>
              </a:tblGrid>
              <a:tr h="1030737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Β΄1</a:t>
                      </a:r>
                      <a:r>
                        <a:rPr lang="el-GR" sz="1200" baseline="0" dirty="0" smtClean="0"/>
                        <a:t> τμήμα </a:t>
                      </a:r>
                    </a:p>
                    <a:p>
                      <a:r>
                        <a:rPr lang="el-GR" sz="1200" baseline="0" dirty="0" smtClean="0"/>
                        <a:t>Υπεύθυνοι εκπαιδευτικοί: Πολυδώρου Βασιλική </a:t>
                      </a:r>
                    </a:p>
                    <a:p>
                      <a:r>
                        <a:rPr lang="el-GR" sz="1200" baseline="0" dirty="0" err="1" smtClean="0"/>
                        <a:t>Γιαλούρη</a:t>
                      </a:r>
                      <a:r>
                        <a:rPr lang="el-GR" sz="1200" baseline="0" dirty="0" smtClean="0"/>
                        <a:t> Φωτεινή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Β΄2 τμήμα </a:t>
                      </a:r>
                    </a:p>
                    <a:p>
                      <a:r>
                        <a:rPr lang="el-GR" sz="1200" dirty="0" smtClean="0"/>
                        <a:t>Υπεύθυνοι εκπαιδευτικοί: </a:t>
                      </a:r>
                      <a:r>
                        <a:rPr lang="el-GR" sz="1200" dirty="0" err="1" smtClean="0"/>
                        <a:t>Τσώλου</a:t>
                      </a:r>
                      <a:r>
                        <a:rPr lang="el-GR" sz="1200" dirty="0" smtClean="0"/>
                        <a:t> Βασιλική </a:t>
                      </a:r>
                    </a:p>
                    <a:p>
                      <a:r>
                        <a:rPr lang="el-GR" sz="1200" dirty="0" smtClean="0"/>
                        <a:t>Τσιρώνη</a:t>
                      </a:r>
                      <a:r>
                        <a:rPr lang="el-GR" sz="1200" baseline="0" dirty="0" smtClean="0"/>
                        <a:t> Αικατερίνη</a:t>
                      </a:r>
                      <a:endParaRPr lang="el-GR" sz="1200" dirty="0" smtClean="0"/>
                    </a:p>
                    <a:p>
                      <a:endParaRPr lang="el-GR" sz="1200" dirty="0"/>
                    </a:p>
                  </a:txBody>
                  <a:tcPr/>
                </a:tc>
              </a:tr>
              <a:tr h="26341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1.Αλλίου </a:t>
                      </a:r>
                      <a:r>
                        <a:rPr lang="el-GR" sz="1100" kern="12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Λεντιόν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1.Βιτάλης </a:t>
                      </a:r>
                      <a:r>
                        <a:rPr lang="el-GR" sz="1200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Νικάλαος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600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2.Ανδρίτσος </a:t>
                      </a:r>
                      <a:r>
                        <a:rPr lang="el-GR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Κων/νος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2.Δεδότση </a:t>
                      </a:r>
                      <a:r>
                        <a:rPr lang="el-GR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Μαρία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600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3.Ασαρίδου </a:t>
                      </a:r>
                      <a:r>
                        <a:rPr lang="el-GR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Αντιγόνη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3.Ζαβέρδα </a:t>
                      </a:r>
                      <a:r>
                        <a:rPr lang="el-GR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Χαρίκλεια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600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4.Αχτύπης </a:t>
                      </a:r>
                      <a:r>
                        <a:rPr lang="el-GR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Αθανάσιος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4.Καμάρα </a:t>
                      </a:r>
                      <a:r>
                        <a:rPr lang="el-GR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Βασιλική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600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5.Βασιλόπουλος </a:t>
                      </a:r>
                      <a:r>
                        <a:rPr lang="el-GR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Ανδρέας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5.Κορέντη </a:t>
                      </a:r>
                      <a:r>
                        <a:rPr lang="el-GR" sz="11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Ευα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600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6.Βλαχογιάννη </a:t>
                      </a:r>
                      <a:r>
                        <a:rPr lang="el-GR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Ιφιγένεια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6.Κωνσταντόπουλος </a:t>
                      </a:r>
                      <a:r>
                        <a:rPr lang="el-GR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Χρήστος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600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7.Γκουμοπούλου </a:t>
                      </a:r>
                      <a:r>
                        <a:rPr lang="el-GR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Μαρίνα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7.Λομβαρδέας </a:t>
                      </a:r>
                      <a:r>
                        <a:rPr lang="el-GR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Λευτέρης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600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8.Γονατά </a:t>
                      </a:r>
                      <a:r>
                        <a:rPr lang="el-GR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Χριστίνα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8.Νικολοπούλου </a:t>
                      </a:r>
                      <a:r>
                        <a:rPr lang="el-GR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Δέσποινα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600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9.Καλπακιώρης </a:t>
                      </a:r>
                      <a:r>
                        <a:rPr lang="el-GR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Αθανάσιος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9.Νικόπουλος </a:t>
                      </a:r>
                      <a:r>
                        <a:rPr lang="el-GR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Γεώργιος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600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10.Κινδυλίδης </a:t>
                      </a:r>
                      <a:r>
                        <a:rPr lang="el-GR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Παύλος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10.Τζάθας  </a:t>
                      </a:r>
                      <a:r>
                        <a:rPr lang="el-GR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Ιωάννης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6004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11.Κορρονάτσι </a:t>
                      </a:r>
                      <a:r>
                        <a:rPr lang="el-GR" sz="11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Βαλεντίνο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11.Τζίντι </a:t>
                      </a:r>
                      <a:r>
                        <a:rPr lang="el-GR" sz="1100" kern="12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Εργκίς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b"/>
                </a:tc>
              </a:tr>
              <a:tr h="26004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12.Λούσκα </a:t>
                      </a:r>
                      <a:r>
                        <a:rPr lang="el-GR" sz="1100" kern="12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Ερισέλντ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12.Τζιχέρι </a:t>
                      </a:r>
                      <a:r>
                        <a:rPr lang="el-GR" sz="11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Τζίμης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b"/>
                </a:tc>
              </a:tr>
              <a:tr h="2600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13.Μπίμπας </a:t>
                      </a:r>
                      <a:r>
                        <a:rPr lang="el-GR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Χρήστος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13.Τσιμιτσέλης </a:t>
                      </a:r>
                      <a:r>
                        <a:rPr lang="el-GR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Δημήτριος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6004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14.Τσεπέλε </a:t>
                      </a:r>
                      <a:r>
                        <a:rPr lang="el-GR" sz="1100" kern="12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Άσια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14.Χαϊντινάι </a:t>
                      </a:r>
                      <a:r>
                        <a:rPr lang="el-GR" sz="11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Λούης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b"/>
                </a:tc>
              </a:tr>
              <a:tr h="34357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15.Χυσκάι </a:t>
                      </a:r>
                      <a:r>
                        <a:rPr lang="el-GR" sz="11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Βανέσα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595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5576" y="571480"/>
            <a:ext cx="7776864" cy="170539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l-GR" sz="2200" dirty="0" smtClean="0"/>
              <a:t/>
            </a:r>
            <a:br>
              <a:rPr lang="el-GR" sz="2200" dirty="0" smtClean="0"/>
            </a:br>
            <a:r>
              <a:rPr lang="el-GR" sz="2200" dirty="0"/>
              <a:t/>
            </a:r>
            <a:br>
              <a:rPr lang="el-GR" sz="2200" dirty="0"/>
            </a:br>
            <a:r>
              <a:rPr lang="el-GR" sz="2200" dirty="0" smtClean="0"/>
              <a:t/>
            </a:r>
            <a:br>
              <a:rPr lang="el-GR" sz="2200" dirty="0" smtClean="0"/>
            </a:br>
            <a:r>
              <a:rPr lang="el-GR" sz="2200" dirty="0"/>
              <a:t/>
            </a:r>
            <a:br>
              <a:rPr lang="el-GR" sz="2200" dirty="0"/>
            </a:br>
            <a:r>
              <a:rPr lang="el-GR" sz="2200" dirty="0" smtClean="0"/>
              <a:t/>
            </a:r>
            <a:br>
              <a:rPr lang="el-GR" sz="2200" dirty="0" smtClean="0"/>
            </a:br>
            <a:r>
              <a:rPr lang="el-GR" sz="2200" dirty="0"/>
              <a:t/>
            </a:r>
            <a:br>
              <a:rPr lang="el-GR" sz="2200" dirty="0"/>
            </a:br>
            <a:r>
              <a:rPr lang="el-GR" sz="2200" dirty="0" smtClean="0"/>
              <a:t>Εκπαιδευτική δράση</a:t>
            </a:r>
            <a:r>
              <a:rPr lang="el-GR" sz="22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l-GR" sz="2200" dirty="0">
                <a:latin typeface="Calibri"/>
                <a:ea typeface="Times New Roman"/>
                <a:cs typeface="Times New Roman"/>
              </a:rPr>
              <a:t/>
            </a:r>
            <a:br>
              <a:rPr lang="el-GR" sz="2200" dirty="0">
                <a:latin typeface="Calibri"/>
                <a:ea typeface="Times New Roman"/>
                <a:cs typeface="Times New Roman"/>
              </a:rPr>
            </a:br>
            <a:r>
              <a:rPr lang="el-GR" sz="2200" dirty="0">
                <a:latin typeface="Times New Roman"/>
                <a:ea typeface="Times New Roman"/>
                <a:cs typeface="Times New Roman"/>
              </a:rPr>
              <a:t>στο πλαίσιο εορτασμού της παγκόσμιας ημέρας Περιβάλλοντος 2020 με θέμα </a:t>
            </a:r>
            <a:r>
              <a:rPr lang="el-GR" sz="2200" b="1" dirty="0" smtClean="0">
                <a:latin typeface="Times New Roman"/>
                <a:ea typeface="Times New Roman"/>
                <a:cs typeface="Times New Roman"/>
              </a:rPr>
              <a:t>« </a:t>
            </a:r>
            <a:r>
              <a:rPr lang="el-GR" sz="2200" b="1" dirty="0">
                <a:latin typeface="Times New Roman"/>
                <a:ea typeface="Times New Roman"/>
                <a:cs typeface="Times New Roman"/>
              </a:rPr>
              <a:t>Η ώρα της φύσης</a:t>
            </a:r>
            <a:r>
              <a:rPr lang="el-GR" sz="2200" b="1" dirty="0" smtClean="0">
                <a:latin typeface="Times New Roman"/>
                <a:ea typeface="Times New Roman"/>
                <a:cs typeface="Times New Roman"/>
              </a:rPr>
              <a:t>»</a:t>
            </a:r>
            <a:r>
              <a:rPr lang="el-GR" sz="3600" dirty="0">
                <a:latin typeface="Calibri"/>
                <a:ea typeface="Times New Roman"/>
                <a:cs typeface="Times New Roman"/>
              </a:rPr>
              <a:t/>
            </a:r>
            <a:br>
              <a:rPr lang="el-GR" sz="3600" dirty="0">
                <a:latin typeface="Calibri"/>
                <a:ea typeface="Times New Roman"/>
                <a:cs typeface="Times New Roman"/>
              </a:rPr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Σκοπός: Η ανάδειξη της βιοποικιλότητας </a:t>
            </a:r>
          </a:p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21491"/>
            <a:ext cx="2401838" cy="314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24944"/>
            <a:ext cx="2401838" cy="314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337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7929618" cy="88480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2000" dirty="0" smtClean="0"/>
              <a:t>Με αφορμή το μάθημα της Μελέτης Περιβάλλοντος στην ενότητα 7   «Τα φυτά», συζητήσαμε για τον ρόλο των φύλλων …</a:t>
            </a:r>
            <a:endParaRPr lang="el-GR" sz="2000" dirty="0"/>
          </a:p>
        </p:txBody>
      </p:sp>
      <p:pic>
        <p:nvPicPr>
          <p:cNvPr id="2050" name="Picture 2" descr="C:\Users\30694\OneDrive\Εικόνες\Στιγμιότυπα οθόνης\2020-06-21 (1)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1" t="15073" r="25464" b="4652"/>
          <a:stretch/>
        </p:blipFill>
        <p:spPr bwMode="auto">
          <a:xfrm>
            <a:off x="539551" y="2492896"/>
            <a:ext cx="3545459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30694\OneDrive\Εικόνες\Στιγμιότυπα οθόνης\2020-06-2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0" t="14667" r="26076" b="5200"/>
          <a:stretch/>
        </p:blipFill>
        <p:spPr bwMode="auto">
          <a:xfrm>
            <a:off x="4572000" y="2348880"/>
            <a:ext cx="3594815" cy="3288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620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072494" cy="85725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2000" dirty="0" smtClean="0">
                <a:latin typeface="Calibri" pitchFamily="34" charset="0"/>
              </a:rPr>
              <a:t>Χρησιμοποιήσαμε το εκπαιδευτικό υλικό της κ. Ο. </a:t>
            </a:r>
            <a:r>
              <a:rPr lang="el-GR" sz="2000" dirty="0" err="1" smtClean="0">
                <a:latin typeface="Calibri" pitchFamily="34" charset="0"/>
              </a:rPr>
              <a:t>Γιαννακογεώργου</a:t>
            </a:r>
            <a:r>
              <a:rPr lang="el-GR" sz="2000" dirty="0" smtClean="0">
                <a:latin typeface="Calibri" pitchFamily="34" charset="0"/>
              </a:rPr>
              <a:t> από το ΚΠΕ Μεσολογγίου.</a:t>
            </a:r>
            <a:endParaRPr lang="el-GR" sz="2000" dirty="0">
              <a:latin typeface="Calibri" pitchFamily="34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2590476" cy="216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Screenshot_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771310"/>
            <a:ext cx="3486545" cy="460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642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93610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dirty="0" smtClean="0"/>
              <a:t>Παρατηρήσαμε τα φύλλα…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15616" y="1628800"/>
            <a:ext cx="6705193" cy="4203829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endParaRPr lang="el-GR" dirty="0"/>
          </a:p>
          <a:p>
            <a:r>
              <a:rPr lang="el-GR" dirty="0" smtClean="0"/>
              <a:t>Διαπιστώσαμε τη μεγάλη ποικιλία ως προς το μέγεθος, το σχήμα, το χρώμα, τη νεύρωση, τη σκληρότητα.</a:t>
            </a:r>
          </a:p>
          <a:p>
            <a:r>
              <a:rPr lang="el-GR" dirty="0" smtClean="0"/>
              <a:t>Καταλάβαμε  ότι αυτή η ποικιλία και η διαφορετικότητα των φύλλων εξυπηρετεί κάτι στη ζωή του φυτού και  καταδεικνύει τις ανάγκες του φυτού σε νερό.</a:t>
            </a:r>
          </a:p>
          <a:p>
            <a:r>
              <a:rPr lang="el-GR" dirty="0" smtClean="0"/>
              <a:t>Εξηγήσαμε τις βασικές λειτουργίες των φύλλων, όπως τη φωτοσύνθεση, τη διαπνοή, την παραγωγή οξυγόνου και την εν γένει αξία των φύλλων στα φυτά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970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7024744" cy="62184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1600" dirty="0" smtClean="0"/>
              <a:t>Συλλέξαμε φύλλα από την περιοχή του τόπου </a:t>
            </a:r>
            <a:r>
              <a:rPr lang="el-GR" sz="1600" dirty="0" err="1" smtClean="0"/>
              <a:t>μας…και</a:t>
            </a:r>
            <a:r>
              <a:rPr lang="el-GR" sz="1600" dirty="0" smtClean="0"/>
              <a:t> φτιάξαμε το φυτολόγιο της τάξης και το προσωπικό φυτολόγιο.</a:t>
            </a:r>
            <a:endParaRPr lang="el-GR" sz="1600" dirty="0"/>
          </a:p>
        </p:txBody>
      </p:sp>
      <p:pic>
        <p:nvPicPr>
          <p:cNvPr id="1027" name="Picture 3" descr="C:\Users\dimotiko\Desktop\Νέος φάκελος\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69159" y="2273993"/>
            <a:ext cx="2190579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dimotiko\Desktop\Νέος φάκελος\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572008"/>
            <a:ext cx="1680481" cy="1260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dimotiko\Desktop\Νέος φάκελος\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893292" y="2321626"/>
            <a:ext cx="2000094" cy="1500198"/>
          </a:xfrm>
          <a:prstGeom prst="rect">
            <a:avLst/>
          </a:prstGeom>
          <a:noFill/>
        </p:spPr>
      </p:pic>
      <p:pic>
        <p:nvPicPr>
          <p:cNvPr id="1030" name="Picture 6" descr="C:\Users\dimotiko\Desktop\Νέος φάκελος\100_70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1928802"/>
            <a:ext cx="2251936" cy="1689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C:\Users\dimotiko\Desktop\Νέος φάκελος\100_70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286256"/>
            <a:ext cx="1966209" cy="1474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C:\Users\dimotiko\Desktop\Νέος φάκελος\100_708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6315598" y="4042857"/>
            <a:ext cx="2053857" cy="15405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7549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357166"/>
            <a:ext cx="742428" cy="47251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 Β1</a:t>
            </a:r>
            <a:endParaRPr lang="en-US" sz="3100" dirty="0"/>
          </a:p>
        </p:txBody>
      </p:sp>
      <p:pic>
        <p:nvPicPr>
          <p:cNvPr id="2050" name="Picture 2" descr="C:\Users\dimotiko\Desktop\Νέος φάκελος\100_7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71678"/>
            <a:ext cx="1680481" cy="1260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dimotiko\Desktop\Νέος φάκελος\100_70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143116"/>
            <a:ext cx="2072472" cy="1554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Users\dimotiko\Desktop\Νέος φάκελος\100_70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286292"/>
            <a:ext cx="2538530" cy="1904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C:\Users\dimotiko\Desktop\Νέος φάκελος\100_70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48" y="3857628"/>
            <a:ext cx="2918634" cy="2189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 descr="C:\Users\dimotiko\Desktop\Νέος φάκελος\100_70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2571744"/>
            <a:ext cx="2072496" cy="1554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C:\Users\dimotiko\Desktop\Νέος φάκελος\100_7074.JPG"/>
          <p:cNvPicPr>
            <a:picLocks noChangeAspect="1" noChangeArrowheads="1"/>
          </p:cNvPicPr>
          <p:nvPr/>
        </p:nvPicPr>
        <p:blipFill>
          <a:blip r:embed="rId7" cstate="print"/>
          <a:srcRect l="17845" t="5582" r="17820" b="22430"/>
          <a:stretch>
            <a:fillRect/>
          </a:stretch>
        </p:blipFill>
        <p:spPr bwMode="auto">
          <a:xfrm>
            <a:off x="3786181" y="4500570"/>
            <a:ext cx="1755551" cy="1473409"/>
          </a:xfrm>
          <a:prstGeom prst="rect">
            <a:avLst/>
          </a:prstGeom>
          <a:noFill/>
        </p:spPr>
      </p:pic>
      <p:pic>
        <p:nvPicPr>
          <p:cNvPr id="2058" name="Picture 10" descr="C:\Users\dimotiko\Desktop\Νέος φάκελος\100_7057.JPG"/>
          <p:cNvPicPr>
            <a:picLocks noChangeAspect="1" noChangeArrowheads="1"/>
          </p:cNvPicPr>
          <p:nvPr/>
        </p:nvPicPr>
        <p:blipFill>
          <a:blip r:embed="rId8" cstate="print"/>
          <a:srcRect l="13235" t="13235" r="4044" b="7108"/>
          <a:stretch>
            <a:fillRect/>
          </a:stretch>
        </p:blipFill>
        <p:spPr bwMode="auto">
          <a:xfrm>
            <a:off x="1500166" y="428604"/>
            <a:ext cx="2077197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9058" y="571480"/>
            <a:ext cx="1927206" cy="1445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15074" y="500042"/>
            <a:ext cx="2212959" cy="1659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dimotiko\Downloads\IMG-2aada8e5137767a758ebf62f40230955-V.jpg"/>
          <p:cNvPicPr>
            <a:picLocks noChangeAspect="1" noChangeArrowheads="1"/>
          </p:cNvPicPr>
          <p:nvPr/>
        </p:nvPicPr>
        <p:blipFill>
          <a:blip r:embed="rId11" cstate="print"/>
          <a:srcRect l="2777" t="27083" r="4166" b="9375"/>
          <a:stretch>
            <a:fillRect/>
          </a:stretch>
        </p:blipFill>
        <p:spPr bwMode="auto">
          <a:xfrm flipH="1">
            <a:off x="7000892" y="2428868"/>
            <a:ext cx="1883152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428604"/>
            <a:ext cx="885304" cy="50006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Β2</a:t>
            </a:r>
            <a:endParaRPr lang="en-US" dirty="0"/>
          </a:p>
        </p:txBody>
      </p:sp>
      <p:pic>
        <p:nvPicPr>
          <p:cNvPr id="3074" name="Picture 2" descr="C:\Users\dimotiko\Desktop\Νέος φάκελος\100_7082.JPG"/>
          <p:cNvPicPr>
            <a:picLocks noChangeAspect="1" noChangeArrowheads="1"/>
          </p:cNvPicPr>
          <p:nvPr/>
        </p:nvPicPr>
        <p:blipFill>
          <a:blip r:embed="rId2" cstate="print"/>
          <a:srcRect l="14624" t="15598" r="554"/>
          <a:stretch>
            <a:fillRect/>
          </a:stretch>
        </p:blipFill>
        <p:spPr bwMode="auto">
          <a:xfrm>
            <a:off x="500034" y="1000108"/>
            <a:ext cx="2071702" cy="1546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dimotiko\Desktop\Νέος φάκελος\100_7081.JPG"/>
          <p:cNvPicPr>
            <a:picLocks noChangeAspect="1" noChangeArrowheads="1"/>
          </p:cNvPicPr>
          <p:nvPr/>
        </p:nvPicPr>
        <p:blipFill>
          <a:blip r:embed="rId3" cstate="print"/>
          <a:srcRect l="25234" t="7204" r="18931" b="-854"/>
          <a:stretch>
            <a:fillRect/>
          </a:stretch>
        </p:blipFill>
        <p:spPr bwMode="auto">
          <a:xfrm>
            <a:off x="2714612" y="0"/>
            <a:ext cx="1829912" cy="2302147"/>
          </a:xfrm>
          <a:prstGeom prst="rect">
            <a:avLst/>
          </a:prstGeom>
          <a:noFill/>
        </p:spPr>
      </p:pic>
      <p:pic>
        <p:nvPicPr>
          <p:cNvPr id="3076" name="Picture 4" descr="C:\Users\dimotiko\Desktop\Νέος φάκελος\100_7080.JPG"/>
          <p:cNvPicPr>
            <a:picLocks noChangeAspect="1" noChangeArrowheads="1"/>
          </p:cNvPicPr>
          <p:nvPr/>
        </p:nvPicPr>
        <p:blipFill>
          <a:blip r:embed="rId4" cstate="print"/>
          <a:srcRect l="22724" t="10473"/>
          <a:stretch>
            <a:fillRect/>
          </a:stretch>
        </p:blipFill>
        <p:spPr bwMode="auto">
          <a:xfrm>
            <a:off x="4714876" y="642918"/>
            <a:ext cx="2108192" cy="1831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Users\dimotiko\Desktop\Νέος φάκελος\100_7079.JPG"/>
          <p:cNvPicPr>
            <a:picLocks noChangeAspect="1" noChangeArrowheads="1"/>
          </p:cNvPicPr>
          <p:nvPr/>
        </p:nvPicPr>
        <p:blipFill>
          <a:blip r:embed="rId5" cstate="print"/>
          <a:srcRect l="21292" t="14772" r="2885" b="5582"/>
          <a:stretch>
            <a:fillRect/>
          </a:stretch>
        </p:blipFill>
        <p:spPr bwMode="auto">
          <a:xfrm>
            <a:off x="500034" y="2571744"/>
            <a:ext cx="2357454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C:\Users\dimotiko\Desktop\Νέος φάκελος\100_7078.JPG"/>
          <p:cNvPicPr>
            <a:picLocks noChangeAspect="1" noChangeArrowheads="1"/>
          </p:cNvPicPr>
          <p:nvPr/>
        </p:nvPicPr>
        <p:blipFill>
          <a:blip r:embed="rId6" cstate="print"/>
          <a:srcRect l="15492" t="5437" r="4875" b="10063"/>
          <a:stretch>
            <a:fillRect/>
          </a:stretch>
        </p:blipFill>
        <p:spPr bwMode="auto">
          <a:xfrm>
            <a:off x="6072198" y="4429132"/>
            <a:ext cx="2428892" cy="1933200"/>
          </a:xfrm>
          <a:prstGeom prst="rect">
            <a:avLst/>
          </a:prstGeom>
          <a:noFill/>
        </p:spPr>
      </p:pic>
      <p:pic>
        <p:nvPicPr>
          <p:cNvPr id="3079" name="Picture 7" descr="C:\Users\dimotiko\Desktop\Νέος φάκελος\100_7077.JPG"/>
          <p:cNvPicPr>
            <a:picLocks noChangeAspect="1" noChangeArrowheads="1"/>
          </p:cNvPicPr>
          <p:nvPr/>
        </p:nvPicPr>
        <p:blipFill>
          <a:blip r:embed="rId7" cstate="print"/>
          <a:srcRect l="21292" t="17835" r="6331" b="16303"/>
          <a:stretch>
            <a:fillRect/>
          </a:stretch>
        </p:blipFill>
        <p:spPr bwMode="auto">
          <a:xfrm>
            <a:off x="5857884" y="2500306"/>
            <a:ext cx="2643206" cy="1804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1" name="Picture 9" descr="C:\Users\dimotiko\Desktop\Νέος φάκελος\100_7075.JPG"/>
          <p:cNvPicPr>
            <a:picLocks noChangeAspect="1" noChangeArrowheads="1"/>
          </p:cNvPicPr>
          <p:nvPr/>
        </p:nvPicPr>
        <p:blipFill>
          <a:blip r:embed="rId8" cstate="print"/>
          <a:srcRect l="16696" t="5582" r="13224" b="2518"/>
          <a:stretch>
            <a:fillRect/>
          </a:stretch>
        </p:blipFill>
        <p:spPr bwMode="auto">
          <a:xfrm>
            <a:off x="2928926" y="4214818"/>
            <a:ext cx="2324117" cy="2286016"/>
          </a:xfrm>
          <a:prstGeom prst="rect">
            <a:avLst/>
          </a:prstGeom>
          <a:noFill/>
        </p:spPr>
      </p:pic>
      <p:pic>
        <p:nvPicPr>
          <p:cNvPr id="1026" name="Picture 2" descr="C:\Users\dimotiko\Desktop\Νέος φάκελος\100_7083.JPG"/>
          <p:cNvPicPr>
            <a:picLocks noChangeAspect="1" noChangeArrowheads="1"/>
          </p:cNvPicPr>
          <p:nvPr/>
        </p:nvPicPr>
        <p:blipFill>
          <a:blip r:embed="rId9" cstate="print"/>
          <a:srcRect l="31631" t="7113"/>
          <a:stretch>
            <a:fillRect/>
          </a:stretch>
        </p:blipFill>
        <p:spPr bwMode="auto">
          <a:xfrm>
            <a:off x="642910" y="4500570"/>
            <a:ext cx="1937939" cy="1974848"/>
          </a:xfrm>
          <a:prstGeom prst="rect">
            <a:avLst/>
          </a:prstGeom>
          <a:noFill/>
        </p:spPr>
      </p:pic>
      <p:pic>
        <p:nvPicPr>
          <p:cNvPr id="1027" name="Picture 3" descr="C:\Users\dimotiko\Desktop\Νέος φάκελος\100_7084.JPG"/>
          <p:cNvPicPr>
            <a:picLocks noChangeAspect="1" noChangeArrowheads="1"/>
          </p:cNvPicPr>
          <p:nvPr/>
        </p:nvPicPr>
        <p:blipFill>
          <a:blip r:embed="rId10" cstate="print"/>
          <a:srcRect l="33929" t="17835" r="12075" b="7113"/>
          <a:stretch>
            <a:fillRect/>
          </a:stretch>
        </p:blipFill>
        <p:spPr bwMode="auto">
          <a:xfrm>
            <a:off x="3571868" y="2357430"/>
            <a:ext cx="1918621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 cstate="print"/>
          <a:srcRect l="16058" t="13751" r="20756" b="20388"/>
          <a:stretch>
            <a:fillRect/>
          </a:stretch>
        </p:blipFill>
        <p:spPr bwMode="auto">
          <a:xfrm rot="5400000">
            <a:off x="6763289" y="380455"/>
            <a:ext cx="2178028" cy="1702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001056" cy="92869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sz="2800" dirty="0" smtClean="0">
                <a:latin typeface="Calibri" pitchFamily="34" charset="0"/>
              </a:rPr>
              <a:t>Στο τέλος του προγράμματος οι μαθητές μας κατάφεραν …</a:t>
            </a:r>
            <a:r>
              <a:rPr lang="el-GR" sz="2800" dirty="0" smtClean="0"/>
              <a:t/>
            </a:r>
            <a:br>
              <a:rPr lang="el-GR" sz="2800" dirty="0" smtClean="0"/>
            </a:b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43492" y="1556792"/>
            <a:ext cx="6777317" cy="4680520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Να συνειδητοποιήσουν τη </a:t>
            </a:r>
            <a:r>
              <a:rPr lang="el-GR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μεγάλη ποικιλία </a:t>
            </a:r>
            <a:r>
              <a:rPr lang="el-GR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φύλλων. </a:t>
            </a:r>
          </a:p>
          <a:p>
            <a:r>
              <a:rPr lang="el-GR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Να εξηγούν τη διαφορετικότητα των φύλλων.</a:t>
            </a:r>
          </a:p>
          <a:p>
            <a:r>
              <a:rPr lang="el-GR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Να αναγνωρίζουν την αξία των φύλλων και τις λειτουργίες του.</a:t>
            </a:r>
          </a:p>
          <a:p>
            <a:r>
              <a:rPr lang="el-GR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Να συλλέγουν φύλλα και να τα ονοματίζουν.</a:t>
            </a:r>
          </a:p>
          <a:p>
            <a:r>
              <a:rPr lang="el-GR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Να δημιουργήσουν το δικό του φυτολόγιο.</a:t>
            </a:r>
          </a:p>
          <a:p>
            <a:r>
              <a:rPr lang="el-GR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Να συγκρίνουν τις διαφορές των φύλλων.</a:t>
            </a:r>
          </a:p>
          <a:p>
            <a:r>
              <a:rPr lang="el-GR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Να συμμετέχουν στην ομαδική δημιουργία του φυτολόγιου της τάξης.</a:t>
            </a:r>
          </a:p>
          <a:p>
            <a:r>
              <a:rPr lang="el-GR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Να νιώσουν ως εξερευνητές της φύσης.</a:t>
            </a:r>
          </a:p>
          <a:p>
            <a:r>
              <a:rPr lang="el-GR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Να αλλάξουν τον τρόπο που αντιμετωπίζουν τα φυτά και να αναγνωρίσουν την αξία τους στη ζωή όλων των οργανισμών.</a:t>
            </a:r>
            <a:endParaRPr lang="el-GR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492896"/>
            <a:ext cx="14478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6537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467</TotalTime>
  <Words>370</Words>
  <Application>Microsoft Office PowerPoint</Application>
  <PresentationFormat>Προβολή στην οθόνη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Austin</vt:lpstr>
      <vt:lpstr>«Φυλλο…μετρώ την βιοποικιλότητα του τόπου μου» </vt:lpstr>
      <vt:lpstr>      Εκπαιδευτική δράση  στο πλαίσιο εορτασμού της παγκόσμιας ημέρας Περιβάλλοντος 2020 με θέμα « Η ώρα της φύσης» </vt:lpstr>
      <vt:lpstr>Με αφορμή το μάθημα της Μελέτης Περιβάλλοντος στην ενότητα 7   «Τα φυτά», συζητήσαμε για τον ρόλο των φύλλων …</vt:lpstr>
      <vt:lpstr>Χρησιμοποιήσαμε το εκπαιδευτικό υλικό της κ. Ο. Γιαννακογεώργου από το ΚΠΕ Μεσολογγίου.</vt:lpstr>
      <vt:lpstr>Παρατηρήσαμε τα φύλλα…</vt:lpstr>
      <vt:lpstr>Συλλέξαμε φύλλα από την περιοχή του τόπου μας…και φτιάξαμε το φυτολόγιο της τάξης και το προσωπικό φυτολόγιο.</vt:lpstr>
      <vt:lpstr> Β1</vt:lpstr>
      <vt:lpstr>Β2</vt:lpstr>
      <vt:lpstr>Στο τέλος του προγράμματος οι μαθητές μας κατάφεραν … </vt:lpstr>
      <vt:lpstr>Στο πρόγραμμα συμμετείχαν οι μαθητές της Β΄τάξης…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«Φυλλο…μετρώ την βιοποικιλότητα του τόπου μου»</dc:title>
  <dc:creator>30694</dc:creator>
  <cp:lastModifiedBy>30694</cp:lastModifiedBy>
  <cp:revision>21</cp:revision>
  <dcterms:created xsi:type="dcterms:W3CDTF">2020-06-21T05:23:08Z</dcterms:created>
  <dcterms:modified xsi:type="dcterms:W3CDTF">2020-06-25T14:43:48Z</dcterms:modified>
</cp:coreProperties>
</file>