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70" r:id="rId4"/>
    <p:sldId id="271" r:id="rId5"/>
    <p:sldId id="257" r:id="rId6"/>
    <p:sldId id="272" r:id="rId7"/>
    <p:sldId id="273" r:id="rId8"/>
    <p:sldId id="274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5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0" y="0"/>
      </p:cViewPr>
      <p:guideLst>
        <p:guide pos="3839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9595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3730">
                <a:solidFill>
                  <a:schemeClr val="tx1"/>
                </a:solidFill>
              </a:defRPr>
            </a:lvl1pPr>
            <a:lvl2pPr marL="81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4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4265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5"/>
            </a:lvl1pPr>
            <a:lvl2pPr marL="812800" indent="0">
              <a:buNone/>
              <a:defRPr sz="2845"/>
            </a:lvl2pPr>
            <a:lvl3pPr marL="1624965" indent="0">
              <a:buNone/>
              <a:defRPr sz="2845"/>
            </a:lvl3pPr>
            <a:lvl4pPr marL="2437765" indent="0">
              <a:buNone/>
              <a:defRPr sz="2845"/>
            </a:lvl4pPr>
            <a:lvl5pPr marL="3250565" indent="0">
              <a:buNone/>
              <a:defRPr sz="2845"/>
            </a:lvl5pPr>
            <a:lvl6pPr marL="4062730" indent="0">
              <a:buNone/>
              <a:defRPr sz="2845"/>
            </a:lvl6pPr>
            <a:lvl7pPr marL="4875530" indent="0">
              <a:buNone/>
              <a:defRPr sz="2845"/>
            </a:lvl7pPr>
            <a:lvl8pPr marL="5688330" indent="0">
              <a:buNone/>
              <a:defRPr sz="2845"/>
            </a:lvl8pPr>
            <a:lvl9pPr marL="6500495" indent="0">
              <a:buNone/>
              <a:defRPr sz="284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2490"/>
            </a:lvl1pPr>
            <a:lvl2pPr marL="812800" indent="0">
              <a:buNone/>
              <a:defRPr sz="2135"/>
            </a:lvl2pPr>
            <a:lvl3pPr marL="1624965" indent="0">
              <a:buNone/>
              <a:defRPr sz="1775"/>
            </a:lvl3pPr>
            <a:lvl4pPr marL="2437765" indent="0">
              <a:buNone/>
              <a:defRPr sz="1600"/>
            </a:lvl4pPr>
            <a:lvl5pPr marL="3250565" indent="0">
              <a:buNone/>
              <a:defRPr sz="1600"/>
            </a:lvl5pPr>
            <a:lvl6pPr marL="4062730" indent="0">
              <a:buNone/>
              <a:defRPr sz="1600"/>
            </a:lvl6pPr>
            <a:lvl7pPr marL="4875530" indent="0">
              <a:buNone/>
              <a:defRPr sz="1600"/>
            </a:lvl7pPr>
            <a:lvl8pPr marL="5688330" indent="0">
              <a:buNone/>
              <a:defRPr sz="1600"/>
            </a:lvl8pPr>
            <a:lvl9pPr marL="6500495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5685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5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5685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555"/>
            </a:lvl1pPr>
            <a:lvl2pPr marL="812800" indent="0">
              <a:buFontTx/>
              <a:buNone/>
              <a:defRPr/>
            </a:lvl2pPr>
            <a:lvl3pPr marL="1624965" indent="0">
              <a:buFontTx/>
              <a:buNone/>
              <a:defRPr/>
            </a:lvl3pPr>
            <a:lvl4pPr marL="2437765" indent="0">
              <a:buFontTx/>
              <a:buNone/>
              <a:defRPr/>
            </a:lvl4pPr>
            <a:lvl5pPr marL="325056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5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/>
          <a:p>
            <a:pPr lvl="0"/>
            <a:r>
              <a:rPr lang="en-US" sz="14220" dirty="0">
                <a:solidFill>
                  <a:schemeClr val="tx1"/>
                </a:solidFill>
                <a:effectLst/>
              </a:rPr>
              <a:t>“</a:t>
            </a:r>
            <a:endParaRPr lang="en-US" sz="1422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/>
          <a:p>
            <a:pPr lvl="0" algn="r"/>
            <a:r>
              <a:rPr lang="en-US" sz="14220" dirty="0">
                <a:solidFill>
                  <a:schemeClr val="tx1"/>
                </a:solidFill>
                <a:effectLst/>
              </a:rPr>
              <a:t>”</a:t>
            </a:r>
            <a:endParaRPr lang="en-US" sz="1422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5685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55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5685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6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/>
          <a:p>
            <a:pPr lvl="0"/>
            <a:r>
              <a:rPr lang="en-US" sz="14220" dirty="0">
                <a:solidFill>
                  <a:schemeClr val="tx1"/>
                </a:solidFill>
                <a:effectLst/>
              </a:rPr>
              <a:t>“</a:t>
            </a:r>
            <a:endParaRPr lang="en-US" sz="1422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/>
          <a:p>
            <a:pPr lvl="0" algn="r"/>
            <a:r>
              <a:rPr lang="en-US" sz="14220" dirty="0">
                <a:solidFill>
                  <a:schemeClr val="tx1"/>
                </a:solidFill>
                <a:effectLst/>
              </a:rPr>
              <a:t>”</a:t>
            </a:r>
            <a:endParaRPr lang="en-US" sz="1422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97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782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426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buNone/>
              <a:defRPr sz="4975" b="0">
                <a:solidFill>
                  <a:schemeClr val="accent1"/>
                </a:solidFill>
              </a:defRPr>
            </a:lvl1pPr>
            <a:lvl2pPr marL="812800" indent="0">
              <a:buNone/>
              <a:defRPr sz="3555" b="1"/>
            </a:lvl2pPr>
            <a:lvl3pPr marL="1624965" indent="0">
              <a:buNone/>
              <a:defRPr sz="3200" b="1"/>
            </a:lvl3pPr>
            <a:lvl4pPr marL="2437765" indent="0">
              <a:buNone/>
              <a:defRPr sz="2845" b="1"/>
            </a:lvl4pPr>
            <a:lvl5pPr marL="3250565" indent="0">
              <a:buNone/>
              <a:defRPr sz="2845" b="1"/>
            </a:lvl5pPr>
            <a:lvl6pPr marL="4062730" indent="0">
              <a:buNone/>
              <a:defRPr sz="2845" b="1"/>
            </a:lvl6pPr>
            <a:lvl7pPr marL="4875530" indent="0">
              <a:buNone/>
              <a:defRPr sz="2845" b="1"/>
            </a:lvl7pPr>
            <a:lvl8pPr marL="5688330" indent="0">
              <a:buNone/>
              <a:defRPr sz="2845" b="1"/>
            </a:lvl8pPr>
            <a:lvl9pPr marL="6500495" indent="0">
              <a:buNone/>
              <a:defRPr sz="2845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2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buNone/>
              <a:defRPr sz="4975" b="0">
                <a:solidFill>
                  <a:schemeClr val="accent1"/>
                </a:solidFill>
              </a:defRPr>
            </a:lvl1pPr>
            <a:lvl2pPr marL="812800" indent="0">
              <a:buNone/>
              <a:defRPr sz="3555" b="1"/>
            </a:lvl2pPr>
            <a:lvl3pPr marL="1624965" indent="0">
              <a:buNone/>
              <a:defRPr sz="3200" b="1"/>
            </a:lvl3pPr>
            <a:lvl4pPr marL="2437765" indent="0">
              <a:buNone/>
              <a:defRPr sz="2845" b="1"/>
            </a:lvl4pPr>
            <a:lvl5pPr marL="3250565" indent="0">
              <a:buNone/>
              <a:defRPr sz="2845" b="1"/>
            </a:lvl5pPr>
            <a:lvl6pPr marL="4062730" indent="0">
              <a:buNone/>
              <a:defRPr sz="2845" b="1"/>
            </a:lvl6pPr>
            <a:lvl7pPr marL="4875530" indent="0">
              <a:buNone/>
              <a:defRPr sz="2845" b="1"/>
            </a:lvl7pPr>
            <a:lvl8pPr marL="5688330" indent="0">
              <a:buNone/>
              <a:defRPr sz="2845" b="1"/>
            </a:lvl8pPr>
            <a:lvl9pPr marL="6500495" indent="0">
              <a:buNone/>
              <a:defRPr sz="2845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2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4265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2845"/>
            </a:lvl1pPr>
            <a:lvl2pPr marL="812800" indent="0">
              <a:buNone/>
              <a:defRPr sz="2135"/>
            </a:lvl2pPr>
            <a:lvl3pPr marL="1624965" indent="0">
              <a:buNone/>
              <a:defRPr sz="1775"/>
            </a:lvl3pPr>
            <a:lvl4pPr marL="2437765" indent="0">
              <a:buNone/>
              <a:defRPr sz="1600"/>
            </a:lvl4pPr>
            <a:lvl5pPr marL="3250565" indent="0">
              <a:buNone/>
              <a:defRPr sz="1600"/>
            </a:lvl5pPr>
            <a:lvl6pPr marL="4062730" indent="0">
              <a:buNone/>
              <a:defRPr sz="1600"/>
            </a:lvl6pPr>
            <a:lvl7pPr marL="4875530" indent="0">
              <a:buNone/>
              <a:defRPr sz="1600"/>
            </a:lvl7pPr>
            <a:lvl8pPr marL="5688330" indent="0">
              <a:buNone/>
              <a:defRPr sz="1600"/>
            </a:lvl8pPr>
            <a:lvl9pPr marL="6500495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4975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5"/>
            </a:lvl1pPr>
            <a:lvl2pPr marL="812800" indent="0">
              <a:buNone/>
              <a:defRPr sz="2845"/>
            </a:lvl2pPr>
            <a:lvl3pPr marL="1624965" indent="0">
              <a:buNone/>
              <a:defRPr sz="2845"/>
            </a:lvl3pPr>
            <a:lvl4pPr marL="2437765" indent="0">
              <a:buNone/>
              <a:defRPr sz="2845"/>
            </a:lvl4pPr>
            <a:lvl5pPr marL="3250565" indent="0">
              <a:buNone/>
              <a:defRPr sz="2845"/>
            </a:lvl5pPr>
            <a:lvl6pPr marL="4062730" indent="0">
              <a:buNone/>
              <a:defRPr sz="2845"/>
            </a:lvl6pPr>
            <a:lvl7pPr marL="4875530" indent="0">
              <a:buNone/>
              <a:defRPr sz="2845"/>
            </a:lvl7pPr>
            <a:lvl8pPr marL="5688330" indent="0">
              <a:buNone/>
              <a:defRPr sz="2845"/>
            </a:lvl8pPr>
            <a:lvl9pPr marL="6500495" indent="0">
              <a:buNone/>
              <a:defRPr sz="284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812800" indent="0">
              <a:buNone/>
              <a:defRPr sz="2135"/>
            </a:lvl2pPr>
            <a:lvl3pPr marL="1624965" indent="0">
              <a:buNone/>
              <a:defRPr sz="1775"/>
            </a:lvl3pPr>
            <a:lvl4pPr marL="2437765" indent="0">
              <a:buNone/>
              <a:defRPr sz="1600"/>
            </a:lvl4pPr>
            <a:lvl5pPr marL="3250565" indent="0">
              <a:buNone/>
              <a:defRPr sz="1600"/>
            </a:lvl5pPr>
            <a:lvl6pPr marL="4062730" indent="0">
              <a:buNone/>
              <a:defRPr sz="1600"/>
            </a:lvl6pPr>
            <a:lvl7pPr marL="4875530" indent="0">
              <a:buNone/>
              <a:defRPr sz="1600"/>
            </a:lvl7pPr>
            <a:lvl8pPr marL="5688330" indent="0">
              <a:buNone/>
              <a:defRPr sz="1600"/>
            </a:lvl8pPr>
            <a:lvl9pPr marL="6500495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 descr="Εικόνα που περιέχει αντικείμενο, υπαίθριος, ποδήλατο, ρολόι&#10;&#10;Η περιγραφή δημιουργήθηκε με πολύ υψηλή αξιοπιστία"/>
          <p:cNvPicPr>
            <a:picLocks noChangeAspect="1"/>
          </p:cNvPicPr>
          <p:nvPr/>
        </p:nvPicPr>
        <p:blipFill rotWithShape="1">
          <a:blip r:embed="rId1"/>
          <a:srcRect t="21538" b="22197"/>
          <a:stretch>
            <a:fillRect/>
          </a:stretch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err="1"/>
              <a:t>Χρώμ</a:t>
            </a:r>
            <a:r>
              <a:rPr lang="en-US"/>
              <a:t>α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Τάξη</a:t>
            </a:r>
            <a:r>
              <a:rPr lang="en-US"/>
              <a:t> Β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Βα</a:t>
            </a:r>
            <a:r>
              <a:rPr lang="en-US" err="1"/>
              <a:t>σικά</a:t>
            </a:r>
            <a:r>
              <a:rPr lang="en-US"/>
              <a:t> </a:t>
            </a:r>
            <a:r>
              <a:rPr lang="en-US" err="1"/>
              <a:t>χρώμ</a:t>
            </a:r>
            <a:r>
              <a:rPr lang="en-US"/>
              <a:t>ατα </a:t>
            </a:r>
            <a:endParaRPr lang="en-US"/>
          </a:p>
        </p:txBody>
      </p:sp>
      <p:sp>
        <p:nvSpPr>
          <p:cNvPr id="2" name="Δάκρυ 1"/>
          <p:cNvSpPr/>
          <p:nvPr/>
        </p:nvSpPr>
        <p:spPr>
          <a:xfrm rot="-2640000">
            <a:off x="1384565" y="3552605"/>
            <a:ext cx="1692560" cy="1542731"/>
          </a:xfrm>
          <a:prstGeom prst="teardrop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Δάκρυ 4"/>
          <p:cNvSpPr/>
          <p:nvPr/>
        </p:nvSpPr>
        <p:spPr>
          <a:xfrm rot="-2640000">
            <a:off x="4977362" y="3585852"/>
            <a:ext cx="1692560" cy="1542731"/>
          </a:xfrm>
          <a:prstGeom prst="teardrop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Δάκρυ 5"/>
          <p:cNvSpPr/>
          <p:nvPr/>
        </p:nvSpPr>
        <p:spPr>
          <a:xfrm rot="-2640000">
            <a:off x="8569980" y="3552772"/>
            <a:ext cx="1692560" cy="1542731"/>
          </a:xfrm>
          <a:prstGeom prst="teardrop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5688" y="805758"/>
            <a:ext cx="5374049" cy="7809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err="1">
                <a:solidFill>
                  <a:srgbClr val="212121"/>
                </a:solidFill>
              </a:rPr>
              <a:t>Αν</a:t>
            </a:r>
            <a:r>
              <a:rPr lang="en-US">
                <a:solidFill>
                  <a:srgbClr val="212121"/>
                </a:solidFill>
              </a:rPr>
              <a:t>α</a:t>
            </a:r>
            <a:r>
              <a:rPr lang="en-US" err="1">
                <a:solidFill>
                  <a:srgbClr val="212121"/>
                </a:solidFill>
              </a:rPr>
              <a:t>μίξεις</a:t>
            </a:r>
            <a:endParaRPr lang="en-US" err="1">
              <a:solidFill>
                <a:srgbClr val="212121"/>
              </a:solidFill>
            </a:endParaRPr>
          </a:p>
        </p:txBody>
      </p:sp>
      <p:sp>
        <p:nvSpPr>
          <p:cNvPr id="55" name="Δάκρυ 54"/>
          <p:cNvSpPr/>
          <p:nvPr/>
        </p:nvSpPr>
        <p:spPr>
          <a:xfrm rot="18960000">
            <a:off x="8738894" y="1471415"/>
            <a:ext cx="995741" cy="856931"/>
          </a:xfrm>
          <a:prstGeom prst="teardrop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Arial" panose="020B0604020202020204"/>
              <a:buChar char="•"/>
            </a:pPr>
            <a:endParaRPr lang="el-GR"/>
          </a:p>
        </p:txBody>
      </p:sp>
      <p:sp>
        <p:nvSpPr>
          <p:cNvPr id="56" name="Δάκρυ 55"/>
          <p:cNvSpPr/>
          <p:nvPr/>
        </p:nvSpPr>
        <p:spPr>
          <a:xfrm rot="18960000">
            <a:off x="10516494" y="1209503"/>
            <a:ext cx="940436" cy="1000727"/>
          </a:xfrm>
          <a:prstGeom prst="teardrop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59" name="Δάκρυ 58"/>
          <p:cNvSpPr/>
          <p:nvPr/>
        </p:nvSpPr>
        <p:spPr>
          <a:xfrm rot="18960000">
            <a:off x="6896103" y="4510710"/>
            <a:ext cx="995741" cy="967058"/>
          </a:xfrm>
          <a:prstGeom prst="teardrop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0" name="Δάκρυ 59"/>
          <p:cNvSpPr/>
          <p:nvPr/>
        </p:nvSpPr>
        <p:spPr>
          <a:xfrm rot="18960000">
            <a:off x="6892393" y="3031495"/>
            <a:ext cx="995741" cy="856931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AutoNum type="arabicPeriod"/>
            </a:pPr>
            <a:endParaRPr lang="el-GR"/>
          </a:p>
        </p:txBody>
      </p:sp>
      <p:sp>
        <p:nvSpPr>
          <p:cNvPr id="61" name="Δάκρυ 60"/>
          <p:cNvSpPr/>
          <p:nvPr/>
        </p:nvSpPr>
        <p:spPr>
          <a:xfrm rot="18960000">
            <a:off x="6942557" y="1563006"/>
            <a:ext cx="995741" cy="856931"/>
          </a:xfrm>
          <a:prstGeom prst="teardrop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2" name="Σύμβολο πρόσθεσης 61"/>
          <p:cNvSpPr/>
          <p:nvPr/>
        </p:nvSpPr>
        <p:spPr>
          <a:xfrm>
            <a:off x="8092452" y="1674069"/>
            <a:ext cx="320813" cy="3207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3" name="Ίσο 62"/>
          <p:cNvSpPr/>
          <p:nvPr/>
        </p:nvSpPr>
        <p:spPr>
          <a:xfrm>
            <a:off x="9986669" y="1589251"/>
            <a:ext cx="309753" cy="38714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4" name="Σύμβολο πρόσθεσης 63"/>
          <p:cNvSpPr/>
          <p:nvPr/>
        </p:nvSpPr>
        <p:spPr>
          <a:xfrm>
            <a:off x="8122702" y="3070808"/>
            <a:ext cx="320813" cy="3207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5" name="Σύμβολο πρόσθεσης 64"/>
          <p:cNvSpPr/>
          <p:nvPr/>
        </p:nvSpPr>
        <p:spPr>
          <a:xfrm>
            <a:off x="8212871" y="4682940"/>
            <a:ext cx="320813" cy="3207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6" name="Δάκρυ 65"/>
          <p:cNvSpPr/>
          <p:nvPr/>
        </p:nvSpPr>
        <p:spPr>
          <a:xfrm rot="18960000">
            <a:off x="8737505" y="2882179"/>
            <a:ext cx="995741" cy="856931"/>
          </a:xfrm>
          <a:prstGeom prst="teardrop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7" name="Δάκρυ 66"/>
          <p:cNvSpPr/>
          <p:nvPr/>
        </p:nvSpPr>
        <p:spPr>
          <a:xfrm rot="18960000">
            <a:off x="8831359" y="4415432"/>
            <a:ext cx="995741" cy="856931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8" name="Ίσο 67"/>
          <p:cNvSpPr/>
          <p:nvPr/>
        </p:nvSpPr>
        <p:spPr>
          <a:xfrm>
            <a:off x="10007666" y="4485561"/>
            <a:ext cx="309753" cy="38714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9" name="Ίσο 68"/>
          <p:cNvSpPr/>
          <p:nvPr/>
        </p:nvSpPr>
        <p:spPr>
          <a:xfrm>
            <a:off x="9987835" y="3036144"/>
            <a:ext cx="309753" cy="38714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0" name="Δάκρυ 69"/>
          <p:cNvSpPr/>
          <p:nvPr/>
        </p:nvSpPr>
        <p:spPr>
          <a:xfrm rot="18960000">
            <a:off x="10604511" y="2745789"/>
            <a:ext cx="995741" cy="856931"/>
          </a:xfrm>
          <a:prstGeom prst="teardrop">
            <a:avLst/>
          </a:prstGeom>
          <a:solidFill>
            <a:srgbClr val="7030A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71" name="Δάκρυ 70"/>
          <p:cNvSpPr/>
          <p:nvPr/>
        </p:nvSpPr>
        <p:spPr>
          <a:xfrm rot="18960000">
            <a:off x="10541896" y="4307830"/>
            <a:ext cx="995741" cy="856931"/>
          </a:xfrm>
          <a:prstGeom prst="teardrop">
            <a:avLst/>
          </a:prstGeom>
          <a:solidFill>
            <a:srgbClr val="FF6600"/>
          </a:solidFill>
          <a:ln>
            <a:solidFill>
              <a:srgbClr val="FF95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74" name="TextBox 73"/>
          <p:cNvSpPr txBox="1"/>
          <p:nvPr/>
        </p:nvSpPr>
        <p:spPr>
          <a:xfrm>
            <a:off x="3177236" y="334598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el-GR"/>
              <a:t>2 κλικ για να προσθέσετε κείμενο</a:t>
            </a:r>
            <a:endParaRPr lang="el-GR"/>
          </a:p>
        </p:txBody>
      </p:sp>
      <p:sp>
        <p:nvSpPr>
          <p:cNvPr id="80" name="Φυσαλίδα σκέψης: Σύννεφο 79"/>
          <p:cNvSpPr/>
          <p:nvPr/>
        </p:nvSpPr>
        <p:spPr>
          <a:xfrm>
            <a:off x="1836852" y="1976962"/>
            <a:ext cx="4083356" cy="1331552"/>
          </a:xfrm>
          <a:prstGeom prst="cloudCallou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err="1">
                <a:solidFill>
                  <a:srgbClr val="212121"/>
                </a:solidFill>
                <a:ea typeface="+mn-lt"/>
                <a:cs typeface="+mn-lt"/>
              </a:rPr>
              <a:t>Τι</a:t>
            </a:r>
            <a:r>
              <a:rPr lang="en-US" sz="1600">
                <a:solidFill>
                  <a:srgbClr val="212121"/>
                </a:solidFill>
                <a:ea typeface="+mn-lt"/>
                <a:cs typeface="+mn-lt"/>
              </a:rPr>
              <a:t> θα </a:t>
            </a:r>
            <a:r>
              <a:rPr lang="en-US" sz="1600" err="1">
                <a:solidFill>
                  <a:srgbClr val="212121"/>
                </a:solidFill>
                <a:ea typeface="+mn-lt"/>
                <a:cs typeface="+mn-lt"/>
              </a:rPr>
              <a:t>γίνει</a:t>
            </a:r>
            <a:r>
              <a:rPr lang="en-US" sz="1600">
                <a:solidFill>
                  <a:srgbClr val="212121"/>
                </a:solidFill>
                <a:ea typeface="+mn-lt"/>
                <a:cs typeface="+mn-lt"/>
              </a:rPr>
              <a:t> αν β</a:t>
            </a:r>
            <a:r>
              <a:rPr lang="en-US" sz="1600" err="1">
                <a:solidFill>
                  <a:srgbClr val="212121"/>
                </a:solidFill>
                <a:ea typeface="+mn-lt"/>
                <a:cs typeface="+mn-lt"/>
              </a:rPr>
              <a:t>άλουμε</a:t>
            </a:r>
            <a:r>
              <a:rPr lang="en-US" sz="1600">
                <a:solidFill>
                  <a:srgbClr val="212121"/>
                </a:solidFill>
                <a:ea typeface="+mn-lt"/>
                <a:cs typeface="+mn-lt"/>
              </a:rPr>
              <a:t> 2 </a:t>
            </a:r>
            <a:r>
              <a:rPr lang="en-US" sz="1600" err="1">
                <a:solidFill>
                  <a:srgbClr val="212121"/>
                </a:solidFill>
                <a:ea typeface="+mn-lt"/>
                <a:cs typeface="+mn-lt"/>
              </a:rPr>
              <a:t>δι</a:t>
            </a:r>
            <a:r>
              <a:rPr lang="en-US" sz="1600">
                <a:solidFill>
                  <a:srgbClr val="212121"/>
                </a:solidFill>
                <a:ea typeface="+mn-lt"/>
                <a:cs typeface="+mn-lt"/>
              </a:rPr>
              <a:t>α</a:t>
            </a:r>
            <a:r>
              <a:rPr lang="en-US" sz="1600" err="1">
                <a:solidFill>
                  <a:srgbClr val="212121"/>
                </a:solidFill>
                <a:ea typeface="+mn-lt"/>
                <a:cs typeface="+mn-lt"/>
              </a:rPr>
              <a:t>φορετικά</a:t>
            </a:r>
            <a:r>
              <a:rPr lang="en-US" sz="1600">
                <a:solidFill>
                  <a:srgbClr val="212121"/>
                </a:solidFill>
                <a:ea typeface="+mn-lt"/>
                <a:cs typeface="+mn-lt"/>
              </a:rPr>
              <a:t> βα</a:t>
            </a:r>
            <a:r>
              <a:rPr lang="en-US" sz="1600" err="1">
                <a:solidFill>
                  <a:srgbClr val="212121"/>
                </a:solidFill>
                <a:ea typeface="+mn-lt"/>
                <a:cs typeface="+mn-lt"/>
              </a:rPr>
              <a:t>σικά</a:t>
            </a:r>
            <a:r>
              <a:rPr lang="en-US" sz="1600">
                <a:solidFill>
                  <a:srgbClr val="212121"/>
                </a:solidFill>
                <a:ea typeface="+mn-lt"/>
                <a:cs typeface="+mn-lt"/>
              </a:rPr>
              <a:t> </a:t>
            </a:r>
            <a:r>
              <a:rPr lang="en-US" sz="1600" err="1">
                <a:solidFill>
                  <a:srgbClr val="212121"/>
                </a:solidFill>
                <a:ea typeface="+mn-lt"/>
                <a:cs typeface="+mn-lt"/>
              </a:rPr>
              <a:t>χρώμ</a:t>
            </a:r>
            <a:r>
              <a:rPr lang="en-US" sz="1600">
                <a:solidFill>
                  <a:srgbClr val="212121"/>
                </a:solidFill>
                <a:ea typeface="+mn-lt"/>
                <a:cs typeface="+mn-lt"/>
              </a:rPr>
              <a:t>α </a:t>
            </a:r>
            <a:r>
              <a:rPr lang="en-US" sz="1600" err="1">
                <a:solidFill>
                  <a:srgbClr val="212121"/>
                </a:solidFill>
                <a:ea typeface="+mn-lt"/>
                <a:cs typeface="+mn-lt"/>
              </a:rPr>
              <a:t>σε</a:t>
            </a:r>
            <a:r>
              <a:rPr lang="en-US" sz="1600">
                <a:solidFill>
                  <a:srgbClr val="212121"/>
                </a:solidFill>
                <a:ea typeface="+mn-lt"/>
                <a:cs typeface="+mn-lt"/>
              </a:rPr>
              <a:t> </a:t>
            </a:r>
            <a:r>
              <a:rPr lang="en-US" sz="1600" err="1">
                <a:solidFill>
                  <a:srgbClr val="212121"/>
                </a:solidFill>
                <a:ea typeface="+mn-lt"/>
                <a:cs typeface="+mn-lt"/>
              </a:rPr>
              <a:t>ίδι</a:t>
            </a:r>
            <a:r>
              <a:rPr lang="en-US" sz="1600">
                <a:solidFill>
                  <a:srgbClr val="212121"/>
                </a:solidFill>
                <a:ea typeface="+mn-lt"/>
                <a:cs typeface="+mn-lt"/>
              </a:rPr>
              <a:t>α π</a:t>
            </a:r>
            <a:r>
              <a:rPr lang="en-US" sz="1600" err="1">
                <a:solidFill>
                  <a:srgbClr val="212121"/>
                </a:solidFill>
                <a:ea typeface="+mn-lt"/>
                <a:cs typeface="+mn-lt"/>
              </a:rPr>
              <a:t>οσότητ</a:t>
            </a:r>
            <a:r>
              <a:rPr lang="en-US" sz="1600">
                <a:solidFill>
                  <a:srgbClr val="212121"/>
                </a:solidFill>
                <a:ea typeface="+mn-lt"/>
                <a:cs typeface="+mn-lt"/>
              </a:rPr>
              <a:t>α</a:t>
            </a:r>
            <a:r>
              <a:rPr lang="en-US">
                <a:solidFill>
                  <a:srgbClr val="212121"/>
                </a:solidFill>
                <a:ea typeface="+mn-lt"/>
                <a:cs typeface="+mn-lt"/>
              </a:rPr>
              <a:t>;</a:t>
            </a:r>
            <a:endParaRPr lang="el-GR"/>
          </a:p>
        </p:txBody>
      </p:sp>
      <p:sp>
        <p:nvSpPr>
          <p:cNvPr id="81" name="Φυσαλίδα σκέψης: Σύννεφο 80"/>
          <p:cNvSpPr/>
          <p:nvPr/>
        </p:nvSpPr>
        <p:spPr>
          <a:xfrm>
            <a:off x="2577828" y="3918709"/>
            <a:ext cx="3402865" cy="1962287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bg1"/>
                </a:solidFill>
                <a:ea typeface="+mn-lt"/>
                <a:cs typeface="+mn-lt"/>
              </a:rPr>
              <a:t>Μπράβο!!!!! βρήκαμε 3 νέα χρώματα πως τα ονομάζουμε;</a:t>
            </a:r>
            <a:endParaRPr lang="el-GR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 </a:t>
            </a:r>
            <a:r>
              <a:rPr lang="en-US" err="1"/>
              <a:t>Συμ</a:t>
            </a:r>
            <a:r>
              <a:rPr lang="en-US"/>
              <a:t>π</a:t>
            </a:r>
            <a:r>
              <a:rPr lang="en-US" err="1"/>
              <a:t>ληρωμ</a:t>
            </a:r>
            <a:r>
              <a:rPr lang="en-US"/>
              <a:t>α</a:t>
            </a:r>
            <a:r>
              <a:rPr lang="en-US" err="1"/>
              <a:t>τικά</a:t>
            </a:r>
            <a:r>
              <a:rPr lang="en-US"/>
              <a:t> </a:t>
            </a:r>
            <a:r>
              <a:rPr lang="en-US" err="1"/>
              <a:t>χρώμ</a:t>
            </a:r>
            <a:r>
              <a:rPr lang="en-US"/>
              <a:t>ατα </a:t>
            </a:r>
            <a:endParaRPr lang="en-US"/>
          </a:p>
        </p:txBody>
      </p:sp>
      <p:sp>
        <p:nvSpPr>
          <p:cNvPr id="2" name="Δάκρυ 1"/>
          <p:cNvSpPr/>
          <p:nvPr/>
        </p:nvSpPr>
        <p:spPr>
          <a:xfrm rot="-2640000">
            <a:off x="1384565" y="3552605"/>
            <a:ext cx="1692560" cy="1542731"/>
          </a:xfrm>
          <a:prstGeom prst="teardrop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Δάκρυ 4"/>
          <p:cNvSpPr/>
          <p:nvPr/>
        </p:nvSpPr>
        <p:spPr>
          <a:xfrm rot="-2640000">
            <a:off x="4977362" y="3585852"/>
            <a:ext cx="1692560" cy="1542731"/>
          </a:xfrm>
          <a:prstGeom prst="teardrop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Δάκρυ 5"/>
          <p:cNvSpPr/>
          <p:nvPr/>
        </p:nvSpPr>
        <p:spPr>
          <a:xfrm rot="-2640000">
            <a:off x="8569980" y="3552772"/>
            <a:ext cx="1692560" cy="1542731"/>
          </a:xfrm>
          <a:prstGeom prst="teardrop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 flipH="1" flipV="1">
            <a:off x="7466012" y="3569732"/>
            <a:ext cx="98856" cy="611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62" y="747525"/>
            <a:ext cx="9143998" cy="1020762"/>
          </a:xfrm>
        </p:spPr>
        <p:txBody>
          <a:bodyPr/>
          <a:lstStyle/>
          <a:p>
            <a:r>
              <a:rPr lang="en-US" err="1"/>
              <a:t>Ενδιάμεσ</a:t>
            </a:r>
            <a:r>
              <a:rPr lang="en-US"/>
              <a:t>α </a:t>
            </a:r>
            <a:r>
              <a:rPr lang="en-US" err="1"/>
              <a:t>χρώμ</a:t>
            </a:r>
            <a:r>
              <a:rPr lang="en-US"/>
              <a:t>ατα ή </a:t>
            </a:r>
            <a:r>
              <a:rPr lang="en-US" err="1"/>
              <a:t>Τριτεύοντ</a:t>
            </a:r>
            <a:r>
              <a:rPr lang="en-US"/>
              <a:t>α  </a:t>
            </a:r>
            <a:endParaRPr lang="en-US"/>
          </a:p>
        </p:txBody>
      </p:sp>
      <p:sp>
        <p:nvSpPr>
          <p:cNvPr id="25" name="Φυσαλίδα ομιλίας: Ορθογώνιο 24"/>
          <p:cNvSpPr/>
          <p:nvPr/>
        </p:nvSpPr>
        <p:spPr>
          <a:xfrm>
            <a:off x="1656453" y="2514226"/>
            <a:ext cx="3335487" cy="712747"/>
          </a:xfrm>
          <a:prstGeom prst="wedgeRectCallout">
            <a:avLst/>
          </a:prstGeom>
          <a:solidFill>
            <a:srgbClr val="00B0F0"/>
          </a:solidFill>
          <a:ln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err="1"/>
              <a:t>Ποία</a:t>
            </a:r>
            <a:r>
              <a:rPr lang="el-GR"/>
              <a:t> είναι τα ενδιάμεσα  χρώματα; </a:t>
            </a:r>
            <a:endParaRPr lang="el-GR"/>
          </a:p>
        </p:txBody>
      </p:sp>
      <p:sp>
        <p:nvSpPr>
          <p:cNvPr id="28" name="Ορθογώνιο 27"/>
          <p:cNvSpPr/>
          <p:nvPr/>
        </p:nvSpPr>
        <p:spPr>
          <a:xfrm>
            <a:off x="1196749" y="3633076"/>
            <a:ext cx="4031460" cy="2028113"/>
          </a:xfrm>
          <a:prstGeom prst="rect">
            <a:avLst/>
          </a:prstGeom>
          <a:solidFill>
            <a:srgbClr val="7030A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Τα χρώματα που γίνονται με 2 βασικά και ένα από αυτά έχει περισσότερη ποσότητα.</a:t>
            </a:r>
            <a:endParaRPr lang="el-GR"/>
          </a:p>
          <a:p>
            <a:pPr algn="ctr"/>
            <a:r>
              <a:rPr lang="el-GR"/>
              <a:t>Πορτοκαλί + κίτρινο  </a:t>
            </a:r>
            <a:endParaRPr lang="el-GR"/>
          </a:p>
          <a:p>
            <a:pPr algn="ctr"/>
            <a:r>
              <a:rPr lang="el-GR"/>
              <a:t>Ή</a:t>
            </a:r>
            <a:endParaRPr lang="el-GR"/>
          </a:p>
          <a:p>
            <a:pPr algn="ctr"/>
            <a:r>
              <a:rPr lang="el-GR"/>
              <a:t>Πορτοκαλί +κόκκινο </a:t>
            </a:r>
            <a:endParaRPr lang="el-GR"/>
          </a:p>
          <a:p>
            <a:pPr algn="ctr"/>
            <a:endParaRPr lang="el-GR"/>
          </a:p>
        </p:txBody>
      </p:sp>
      <p:pic>
        <p:nvPicPr>
          <p:cNvPr id="27" name="Εικόνα 28" descr="Εικόνα που περιέχει ομπρέλα&#10;&#10;Η περιγραφή δημιουργήθηκε με πολύ υψηλή αξιοπιστί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02" y="2332280"/>
            <a:ext cx="4484874" cy="3653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Ουδέτερ</a:t>
            </a:r>
            <a:r>
              <a:rPr lang="en-US"/>
              <a:t>α </a:t>
            </a:r>
            <a:r>
              <a:rPr lang="en-US" err="1"/>
              <a:t>χρώμ</a:t>
            </a:r>
            <a:r>
              <a:rPr lang="en-US"/>
              <a:t>ατα</a:t>
            </a:r>
            <a:endParaRPr lang="en-US"/>
          </a:p>
        </p:txBody>
      </p:sp>
      <p:pic>
        <p:nvPicPr>
          <p:cNvPr id="3" name="Εικόνα 3" descr="Εικόνα που περιέχει ρόδα, συσκευή, ρολόι, γκονγκ&#10;&#10;Η περιγραφή δημιουργήθηκε με πολύ υψηλή αξιοπιστί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2617" y="2956525"/>
            <a:ext cx="4907211" cy="2669315"/>
          </a:xfrm>
          <a:prstGeom prst="rect">
            <a:avLst/>
          </a:prstGeom>
        </p:spPr>
      </p:pic>
      <p:sp>
        <p:nvSpPr>
          <p:cNvPr id="5" name="Φυσαλίδα σκέψης: Σύννεφο 4"/>
          <p:cNvSpPr/>
          <p:nvPr/>
        </p:nvSpPr>
        <p:spPr>
          <a:xfrm>
            <a:off x="-24498" y="94724"/>
            <a:ext cx="4476978" cy="1763991"/>
          </a:xfrm>
          <a:prstGeom prst="cloud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Ποια είναι τα ουδέτερα χρώματα ;</a:t>
            </a:r>
            <a:endParaRPr lang="el-GR"/>
          </a:p>
        </p:txBody>
      </p:sp>
      <p:sp>
        <p:nvSpPr>
          <p:cNvPr id="6" name="Φυσαλίδα ομιλίας: Ορθογώνιο με στρογγυλεμένες γωνίες 5"/>
          <p:cNvSpPr/>
          <p:nvPr/>
        </p:nvSpPr>
        <p:spPr>
          <a:xfrm>
            <a:off x="8623769" y="554042"/>
            <a:ext cx="2645651" cy="1303453"/>
          </a:xfrm>
          <a:prstGeom prst="wedgeRoundRectCallout">
            <a:avLst/>
          </a:prstGeom>
          <a:solidFill>
            <a:schemeClr val="tx2">
              <a:lumMod val="50000"/>
              <a:lumOff val="5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Το</a:t>
            </a:r>
            <a:r>
              <a:rPr lang="el-GR" b="1">
                <a:solidFill>
                  <a:schemeClr val="bg1"/>
                </a:solidFill>
              </a:rPr>
              <a:t> </a:t>
            </a:r>
            <a:r>
              <a:rPr lang="el-GR" b="1">
                <a:solidFill>
                  <a:schemeClr val="tx1"/>
                </a:solidFill>
              </a:rPr>
              <a:t>μαύρο</a:t>
            </a:r>
            <a:r>
              <a:rPr lang="el-GR"/>
              <a:t>, το άσπρο, το </a:t>
            </a:r>
            <a:r>
              <a:rPr lang="el-GR" b="1">
                <a:solidFill>
                  <a:schemeClr val="tx2">
                    <a:lumMod val="75000"/>
                    <a:lumOff val="25000"/>
                  </a:schemeClr>
                </a:solidFill>
              </a:rPr>
              <a:t>γκρι,</a:t>
            </a:r>
            <a:r>
              <a:rPr lang="el-GR"/>
              <a:t> το </a:t>
            </a:r>
            <a:r>
              <a:rPr lang="el-GR" b="1">
                <a:solidFill>
                  <a:schemeClr val="accent4">
                    <a:lumMod val="75000"/>
                  </a:schemeClr>
                </a:solidFill>
              </a:rPr>
              <a:t>καφέ </a:t>
            </a:r>
            <a:r>
              <a:rPr lang="el-GR" b="1"/>
              <a:t> </a:t>
            </a:r>
            <a:r>
              <a:rPr lang="el-GR"/>
              <a:t>και το </a:t>
            </a:r>
            <a:r>
              <a:rPr lang="el-GR" b="1">
                <a:solidFill>
                  <a:schemeClr val="accent4">
                    <a:lumMod val="75000"/>
                  </a:schemeClr>
                </a:solidFill>
              </a:rPr>
              <a:t>καφέ</a:t>
            </a:r>
            <a:r>
              <a:rPr lang="el-GR" sz="1600" b="1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/>
              <a:t>με</a:t>
            </a:r>
            <a:r>
              <a:rPr lang="el-GR" b="1">
                <a:solidFill>
                  <a:schemeClr val="accent4">
                    <a:lumMod val="60000"/>
                    <a:lumOff val="40000"/>
                  </a:schemeClr>
                </a:solidFill>
              </a:rPr>
              <a:t> διάφορες</a:t>
            </a:r>
            <a:r>
              <a:rPr lang="el-GR"/>
              <a:t> </a:t>
            </a:r>
            <a:r>
              <a:rPr lang="el-GR">
                <a:solidFill>
                  <a:schemeClr val="accent4">
                    <a:lumMod val="40000"/>
                    <a:lumOff val="60000"/>
                  </a:schemeClr>
                </a:solidFill>
              </a:rPr>
              <a:t>ποσότητες</a:t>
            </a:r>
            <a:r>
              <a:rPr lang="el-GR"/>
              <a:t> άσπρου.</a:t>
            </a:r>
            <a:endParaRPr lang="el-GR"/>
          </a:p>
        </p:txBody>
      </p:sp>
      <p:sp>
        <p:nvSpPr>
          <p:cNvPr id="7" name="Φυσαλίδα σκέψης: Σύννεφο 6"/>
          <p:cNvSpPr/>
          <p:nvPr/>
        </p:nvSpPr>
        <p:spPr>
          <a:xfrm>
            <a:off x="-28756" y="3178378"/>
            <a:ext cx="3336153" cy="2334656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ea typeface="+mn-lt"/>
                <a:cs typeface="+mn-lt"/>
              </a:rPr>
              <a:t>Πως τα δημιουργούμε το </a:t>
            </a:r>
            <a:r>
              <a:rPr lang="el-GR" b="1">
                <a:solidFill>
                  <a:schemeClr val="tx1"/>
                </a:solidFill>
                <a:ea typeface="+mn-lt"/>
                <a:cs typeface="+mn-lt"/>
              </a:rPr>
              <a:t>μαύρο</a:t>
            </a:r>
            <a:r>
              <a:rPr lang="el-GR">
                <a:ea typeface="+mn-lt"/>
                <a:cs typeface="+mn-lt"/>
              </a:rPr>
              <a:t>, το άσπρο, το </a:t>
            </a:r>
            <a:r>
              <a:rPr lang="el-GR" b="1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γκρι</a:t>
            </a:r>
            <a:r>
              <a:rPr lang="el-GR">
                <a:ea typeface="+mn-lt"/>
                <a:cs typeface="+mn-lt"/>
              </a:rPr>
              <a:t>, το </a:t>
            </a:r>
            <a:r>
              <a:rPr lang="el-GR" b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καφέ</a:t>
            </a:r>
            <a:r>
              <a:rPr lang="el-GR">
                <a:ea typeface="+mn-lt"/>
                <a:cs typeface="+mn-lt"/>
              </a:rPr>
              <a:t>  ;</a:t>
            </a:r>
            <a:endParaRPr lang="el-GR"/>
          </a:p>
        </p:txBody>
      </p:sp>
      <p:sp>
        <p:nvSpPr>
          <p:cNvPr id="8" name="Φυσαλίδα ομιλίας: Ορθογώνιο με στρογγυλεμένες γωνίες 7"/>
          <p:cNvSpPr/>
          <p:nvPr/>
        </p:nvSpPr>
        <p:spPr>
          <a:xfrm>
            <a:off x="3473257" y="3042801"/>
            <a:ext cx="3214417" cy="2875287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/>
              <a:buChar char="•"/>
            </a:pPr>
            <a:r>
              <a:rPr lang="el-GR"/>
              <a:t>Το άσπρο και το </a:t>
            </a:r>
            <a:r>
              <a:rPr lang="el-GR" b="1">
                <a:solidFill>
                  <a:schemeClr val="tx1"/>
                </a:solidFill>
              </a:rPr>
              <a:t>μαύρο</a:t>
            </a:r>
            <a:r>
              <a:rPr lang="el-GR">
                <a:solidFill>
                  <a:schemeClr val="tx1"/>
                </a:solidFill>
              </a:rPr>
              <a:t> </a:t>
            </a:r>
            <a:r>
              <a:rPr lang="el-GR" b="1">
                <a:solidFill>
                  <a:schemeClr val="accent1">
                    <a:lumMod val="75000"/>
                  </a:schemeClr>
                </a:solidFill>
              </a:rPr>
              <a:t>ΔΕΝ ΜΠΟΡΟΥΜΕ</a:t>
            </a:r>
            <a:endParaRPr lang="el-GR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buFont typeface="Arial" panose="020B0604020202020204"/>
              <a:buChar char="•"/>
            </a:pPr>
            <a:r>
              <a:rPr lang="el-GR"/>
              <a:t> το</a:t>
            </a:r>
            <a:r>
              <a:rPr lang="el-GR" b="1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b="1">
                <a:solidFill>
                  <a:schemeClr val="bg2">
                    <a:lumMod val="50000"/>
                  </a:schemeClr>
                </a:solidFill>
              </a:rPr>
              <a:t>γκρι</a:t>
            </a:r>
            <a:r>
              <a:rPr lang="el-GR"/>
              <a:t>  (άσπρο +</a:t>
            </a:r>
            <a:r>
              <a:rPr lang="el-GR" b="1">
                <a:solidFill>
                  <a:schemeClr val="tx1">
                    <a:lumMod val="95000"/>
                    <a:lumOff val="5000"/>
                  </a:schemeClr>
                </a:solidFill>
              </a:rPr>
              <a:t>μαύρο</a:t>
            </a:r>
            <a:r>
              <a:rPr lang="el-GR"/>
              <a:t>)</a:t>
            </a:r>
            <a:endParaRPr lang="el-GR"/>
          </a:p>
          <a:p>
            <a:pPr marL="285750" indent="-285750" algn="ctr">
              <a:buFont typeface="Arial" panose="020B0604020202020204"/>
              <a:buChar char="•"/>
            </a:pPr>
            <a:r>
              <a:rPr lang="el-GR"/>
              <a:t>Το</a:t>
            </a:r>
            <a:r>
              <a:rPr lang="el-GR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b="1">
                <a:solidFill>
                  <a:schemeClr val="accent4">
                    <a:lumMod val="50000"/>
                  </a:schemeClr>
                </a:solidFill>
              </a:rPr>
              <a:t>καφέ</a:t>
            </a:r>
            <a:r>
              <a:rPr lang="el-GR">
                <a:solidFill>
                  <a:schemeClr val="tx1"/>
                </a:solidFill>
              </a:rPr>
              <a:t> (</a:t>
            </a:r>
            <a:r>
              <a:rPr lang="el-GR" b="1">
                <a:solidFill>
                  <a:srgbClr val="FF0000"/>
                </a:solidFill>
              </a:rPr>
              <a:t>κόκκινο</a:t>
            </a:r>
            <a:r>
              <a:rPr lang="el-GR"/>
              <a:t> +</a:t>
            </a:r>
            <a:r>
              <a:rPr lang="el-GR" b="1">
                <a:solidFill>
                  <a:srgbClr val="FFFF00"/>
                </a:solidFill>
              </a:rPr>
              <a:t>κίτρινο</a:t>
            </a:r>
            <a:r>
              <a:rPr lang="el-GR"/>
              <a:t> +</a:t>
            </a:r>
            <a:r>
              <a:rPr lang="el-GR" b="1">
                <a:solidFill>
                  <a:srgbClr val="002060"/>
                </a:solidFill>
              </a:rPr>
              <a:t>μπλε</a:t>
            </a:r>
            <a:r>
              <a:rPr lang="el-GR"/>
              <a:t>)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Χρησιμοποίησε ουδέτερα </a:t>
            </a:r>
            <a:r>
              <a:rPr lang="el-GR"/>
              <a:t>χρώματα </a:t>
            </a:r>
            <a:endParaRPr lang="el-GR"/>
          </a:p>
        </p:txBody>
      </p:sp>
      <p:pic>
        <p:nvPicPr>
          <p:cNvPr id="4" name="Εικόνα 4" descr="Εικόνα που περιέχει μαύρο, δέρμα, παπούτσια, καθιστός&#10;&#10;Η περιγραφή δημιουργήθηκε με πολύ υψηλή αξιοπιστία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53730" y="2760980"/>
            <a:ext cx="3281680" cy="2567305"/>
          </a:xfrm>
        </p:spPr>
      </p:pic>
      <p:pic>
        <p:nvPicPr>
          <p:cNvPr id="3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083" y="2766306"/>
            <a:ext cx="3553070" cy="2562422"/>
          </a:xfrm>
          <a:prstGeom prst="rect">
            <a:avLst/>
          </a:prstGeom>
        </p:spPr>
      </p:pic>
      <p:sp>
        <p:nvSpPr>
          <p:cNvPr id="6" name="Φυσαλίδα ομιλίας: Έλλειψη 5"/>
          <p:cNvSpPr/>
          <p:nvPr/>
        </p:nvSpPr>
        <p:spPr>
          <a:xfrm>
            <a:off x="410845" y="2587625"/>
            <a:ext cx="3556000" cy="28435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Δημιουργήστε ένα τοπίο με ουδέτερα χρώματα από την μία πλευρά και από την άλλη με βασικά και τις προσμίξεις τους!!!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WPS Presentation</Application>
  <PresentationFormat>Προσαρμογή</PresentationFormat>
  <Paragraphs>42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Arial</vt:lpstr>
      <vt:lpstr>Garamond</vt:lpstr>
      <vt:lpstr>Segoe Print</vt:lpstr>
      <vt:lpstr>Microsoft YaHei</vt:lpstr>
      <vt:lpstr/>
      <vt:lpstr>Arial Unicode MS</vt:lpstr>
      <vt:lpstr>Corbel</vt:lpstr>
      <vt:lpstr>Organic</vt:lpstr>
      <vt:lpstr>Χρώμα</vt:lpstr>
      <vt:lpstr>Βασικά χρώματα </vt:lpstr>
      <vt:lpstr>Αναμίξεις</vt:lpstr>
      <vt:lpstr> Συμπληρωματικά χρώματα </vt:lpstr>
      <vt:lpstr>Ενδιάμεσα χρώματα ή Τριτεύοντα  </vt:lpstr>
      <vt:lpstr>Ουδέτερα χρώματα</vt:lpstr>
      <vt:lpstr>Χρησιμοποίησε ουδέτερα χρώματα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geo</cp:lastModifiedBy>
  <cp:revision>37</cp:revision>
  <dcterms:created xsi:type="dcterms:W3CDTF">2014-04-17T22:18:00Z</dcterms:created>
  <dcterms:modified xsi:type="dcterms:W3CDTF">2020-05-06T07:15:28Z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1033-11.2.0.9259</vt:lpwstr>
  </property>
</Properties>
</file>