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70" r:id="rId4"/>
    <p:sldId id="271" r:id="rId5"/>
    <p:sldId id="257" r:id="rId6"/>
    <p:sldId id="266" r:id="rId7"/>
    <p:sldId id="27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74" autoAdjust="0"/>
  </p:normalViewPr>
  <p:slideViewPr>
    <p:cSldViewPr>
      <p:cViewPr varScale="1">
        <p:scale>
          <a:sx n="84" d="100"/>
          <a:sy n="84" d="100"/>
        </p:scale>
        <p:origin x="114" y="61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5651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9595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3730">
                <a:solidFill>
                  <a:schemeClr val="tx1"/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4265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5"/>
            </a:lvl1pPr>
            <a:lvl2pPr marL="812800" indent="0">
              <a:buNone/>
              <a:defRPr sz="2845"/>
            </a:lvl2pPr>
            <a:lvl3pPr marL="1624965" indent="0">
              <a:buNone/>
              <a:defRPr sz="2845"/>
            </a:lvl3pPr>
            <a:lvl4pPr marL="2437765" indent="0">
              <a:buNone/>
              <a:defRPr sz="2845"/>
            </a:lvl4pPr>
            <a:lvl5pPr marL="3250565" indent="0">
              <a:buNone/>
              <a:defRPr sz="2845"/>
            </a:lvl5pPr>
            <a:lvl6pPr marL="4062730" indent="0">
              <a:buNone/>
              <a:defRPr sz="2845"/>
            </a:lvl6pPr>
            <a:lvl7pPr marL="4875530" indent="0">
              <a:buNone/>
              <a:defRPr sz="2845"/>
            </a:lvl7pPr>
            <a:lvl8pPr marL="5688330" indent="0">
              <a:buNone/>
              <a:defRPr sz="2845"/>
            </a:lvl8pPr>
            <a:lvl9pPr marL="6500495" indent="0">
              <a:buNone/>
              <a:defRPr sz="284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2490"/>
            </a:lvl1pPr>
            <a:lvl2pPr marL="812800" indent="0">
              <a:buNone/>
              <a:defRPr sz="2135"/>
            </a:lvl2pPr>
            <a:lvl3pPr marL="1624965" indent="0">
              <a:buNone/>
              <a:defRPr sz="1775"/>
            </a:lvl3pPr>
            <a:lvl4pPr marL="2437765" indent="0">
              <a:buNone/>
              <a:defRPr sz="1600"/>
            </a:lvl4pPr>
            <a:lvl5pPr marL="3250565" indent="0">
              <a:buNone/>
              <a:defRPr sz="1600"/>
            </a:lvl5pPr>
            <a:lvl6pPr marL="4062730" indent="0">
              <a:buNone/>
              <a:defRPr sz="1600"/>
            </a:lvl6pPr>
            <a:lvl7pPr marL="4875530" indent="0">
              <a:buNone/>
              <a:defRPr sz="1600"/>
            </a:lvl7pPr>
            <a:lvl8pPr marL="5688330" indent="0">
              <a:buNone/>
              <a:defRPr sz="1600"/>
            </a:lvl8pPr>
            <a:lvl9pPr marL="6500495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5685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5685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555"/>
            </a:lvl1pPr>
            <a:lvl2pPr marL="812800" indent="0">
              <a:buFontTx/>
              <a:buNone/>
              <a:defRPr/>
            </a:lvl2pPr>
            <a:lvl3pPr marL="1624965" indent="0">
              <a:buFontTx/>
              <a:buNone/>
              <a:defRPr/>
            </a:lvl3pPr>
            <a:lvl4pPr marL="2437765" indent="0">
              <a:buFontTx/>
              <a:buNone/>
              <a:defRPr/>
            </a:lvl4pPr>
            <a:lvl5pPr marL="325056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/>
            <a:r>
              <a:rPr lang="en-US" sz="14220" dirty="0">
                <a:solidFill>
                  <a:schemeClr val="tx1"/>
                </a:solidFill>
                <a:effectLst/>
              </a:rPr>
              <a:t>“</a:t>
            </a:r>
            <a:endParaRPr lang="en-US" sz="1422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 algn="r"/>
            <a:r>
              <a:rPr lang="en-US" sz="14220" dirty="0">
                <a:solidFill>
                  <a:schemeClr val="tx1"/>
                </a:solidFill>
                <a:effectLst/>
              </a:rPr>
              <a:t>”</a:t>
            </a:r>
            <a:endParaRPr lang="en-US" sz="1422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5685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55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5685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6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/>
            <a:r>
              <a:rPr lang="en-US" sz="14220" dirty="0">
                <a:solidFill>
                  <a:schemeClr val="tx1"/>
                </a:solidFill>
                <a:effectLst/>
              </a:rPr>
              <a:t>“</a:t>
            </a:r>
            <a:endParaRPr lang="en-US" sz="1422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 algn="r"/>
            <a:r>
              <a:rPr lang="en-US" sz="14220" dirty="0">
                <a:solidFill>
                  <a:schemeClr val="tx1"/>
                </a:solidFill>
                <a:effectLst/>
              </a:rPr>
              <a:t>”</a:t>
            </a:r>
            <a:endParaRPr lang="en-US" sz="1422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97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782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426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4975" b="0">
                <a:solidFill>
                  <a:schemeClr val="accent1"/>
                </a:solidFill>
              </a:defRPr>
            </a:lvl1pPr>
            <a:lvl2pPr marL="812800" indent="0">
              <a:buNone/>
              <a:defRPr sz="3555" b="1"/>
            </a:lvl2pPr>
            <a:lvl3pPr marL="1624965" indent="0">
              <a:buNone/>
              <a:defRPr sz="3200" b="1"/>
            </a:lvl3pPr>
            <a:lvl4pPr marL="2437765" indent="0">
              <a:buNone/>
              <a:defRPr sz="2845" b="1"/>
            </a:lvl4pPr>
            <a:lvl5pPr marL="3250565" indent="0">
              <a:buNone/>
              <a:defRPr sz="2845" b="1"/>
            </a:lvl5pPr>
            <a:lvl6pPr marL="4062730" indent="0">
              <a:buNone/>
              <a:defRPr sz="2845" b="1"/>
            </a:lvl6pPr>
            <a:lvl7pPr marL="4875530" indent="0">
              <a:buNone/>
              <a:defRPr sz="2845" b="1"/>
            </a:lvl7pPr>
            <a:lvl8pPr marL="5688330" indent="0">
              <a:buNone/>
              <a:defRPr sz="2845" b="1"/>
            </a:lvl8pPr>
            <a:lvl9pPr marL="6500495" indent="0">
              <a:buNone/>
              <a:defRPr sz="2845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2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4975" b="0">
                <a:solidFill>
                  <a:schemeClr val="accent1"/>
                </a:solidFill>
              </a:defRPr>
            </a:lvl1pPr>
            <a:lvl2pPr marL="812800" indent="0">
              <a:buNone/>
              <a:defRPr sz="3555" b="1"/>
            </a:lvl2pPr>
            <a:lvl3pPr marL="1624965" indent="0">
              <a:buNone/>
              <a:defRPr sz="3200" b="1"/>
            </a:lvl3pPr>
            <a:lvl4pPr marL="2437765" indent="0">
              <a:buNone/>
              <a:defRPr sz="2845" b="1"/>
            </a:lvl4pPr>
            <a:lvl5pPr marL="3250565" indent="0">
              <a:buNone/>
              <a:defRPr sz="2845" b="1"/>
            </a:lvl5pPr>
            <a:lvl6pPr marL="4062730" indent="0">
              <a:buNone/>
              <a:defRPr sz="2845" b="1"/>
            </a:lvl6pPr>
            <a:lvl7pPr marL="4875530" indent="0">
              <a:buNone/>
              <a:defRPr sz="2845" b="1"/>
            </a:lvl7pPr>
            <a:lvl8pPr marL="5688330" indent="0">
              <a:buNone/>
              <a:defRPr sz="2845" b="1"/>
            </a:lvl8pPr>
            <a:lvl9pPr marL="6500495" indent="0">
              <a:buNone/>
              <a:defRPr sz="2845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2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4265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2845"/>
            </a:lvl1pPr>
            <a:lvl2pPr marL="812800" indent="0">
              <a:buNone/>
              <a:defRPr sz="2135"/>
            </a:lvl2pPr>
            <a:lvl3pPr marL="1624965" indent="0">
              <a:buNone/>
              <a:defRPr sz="1775"/>
            </a:lvl3pPr>
            <a:lvl4pPr marL="2437765" indent="0">
              <a:buNone/>
              <a:defRPr sz="1600"/>
            </a:lvl4pPr>
            <a:lvl5pPr marL="3250565" indent="0">
              <a:buNone/>
              <a:defRPr sz="1600"/>
            </a:lvl5pPr>
            <a:lvl6pPr marL="4062730" indent="0">
              <a:buNone/>
              <a:defRPr sz="1600"/>
            </a:lvl6pPr>
            <a:lvl7pPr marL="4875530" indent="0">
              <a:buNone/>
              <a:defRPr sz="1600"/>
            </a:lvl7pPr>
            <a:lvl8pPr marL="5688330" indent="0">
              <a:buNone/>
              <a:defRPr sz="1600"/>
            </a:lvl8pPr>
            <a:lvl9pPr marL="6500495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4975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5"/>
            </a:lvl1pPr>
            <a:lvl2pPr marL="812800" indent="0">
              <a:buNone/>
              <a:defRPr sz="2845"/>
            </a:lvl2pPr>
            <a:lvl3pPr marL="1624965" indent="0">
              <a:buNone/>
              <a:defRPr sz="2845"/>
            </a:lvl3pPr>
            <a:lvl4pPr marL="2437765" indent="0">
              <a:buNone/>
              <a:defRPr sz="2845"/>
            </a:lvl4pPr>
            <a:lvl5pPr marL="3250565" indent="0">
              <a:buNone/>
              <a:defRPr sz="2845"/>
            </a:lvl5pPr>
            <a:lvl6pPr marL="4062730" indent="0">
              <a:buNone/>
              <a:defRPr sz="2845"/>
            </a:lvl6pPr>
            <a:lvl7pPr marL="4875530" indent="0">
              <a:buNone/>
              <a:defRPr sz="2845"/>
            </a:lvl7pPr>
            <a:lvl8pPr marL="5688330" indent="0">
              <a:buNone/>
              <a:defRPr sz="2845"/>
            </a:lvl8pPr>
            <a:lvl9pPr marL="6500495" indent="0">
              <a:buNone/>
              <a:defRPr sz="284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812800" indent="0">
              <a:buNone/>
              <a:defRPr sz="2135"/>
            </a:lvl2pPr>
            <a:lvl3pPr marL="1624965" indent="0">
              <a:buNone/>
              <a:defRPr sz="1775"/>
            </a:lvl3pPr>
            <a:lvl4pPr marL="2437765" indent="0">
              <a:buNone/>
              <a:defRPr sz="1600"/>
            </a:lvl4pPr>
            <a:lvl5pPr marL="3250565" indent="0">
              <a:buNone/>
              <a:defRPr sz="1600"/>
            </a:lvl5pPr>
            <a:lvl6pPr marL="4062730" indent="0">
              <a:buNone/>
              <a:defRPr sz="1600"/>
            </a:lvl6pPr>
            <a:lvl7pPr marL="4875530" indent="0">
              <a:buNone/>
              <a:defRPr sz="1600"/>
            </a:lvl7pPr>
            <a:lvl8pPr marL="5688330" indent="0">
              <a:buNone/>
              <a:defRPr sz="1600"/>
            </a:lvl8pPr>
            <a:lvl9pPr marL="6500495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2185651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microsoft.com/office/2007/relationships/media" Target="https://www.youtube.com/embed/zlQs-Vfnqu0?feature=oembed" TargetMode="External"/><Relationship Id="rId1" Type="http://schemas.openxmlformats.org/officeDocument/2006/relationships/video" Target="https://www.youtube.com/embed/zlQs-Vfnqu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 descr="Εικόνα που περιέχει αντικείμενο, υπαίθριος, ποδήλατο, ρολόι&#10;&#10;Η περιγραφή δημιουργήθηκε με πολύ υψηλή αξιοπιστία"/>
          <p:cNvPicPr>
            <a:picLocks noChangeAspect="1"/>
          </p:cNvPicPr>
          <p:nvPr/>
        </p:nvPicPr>
        <p:blipFill rotWithShape="1">
          <a:blip r:embed="rId2"/>
          <a:srcRect t="21538" b="22197"/>
          <a:stretch>
            <a:fillRect/>
          </a:stretch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grpSp>
        <p:nvGrpSpPr>
          <p:cNvPr id="6" name="Group 8"/>
          <p:cNvGrpSpPr>
            <a:grpSpLocks noGrp="1" noRot="1" noChangeAspect="1" noMove="1" noResize="1" noUngrp="1"/>
          </p:cNvGrpSpPr>
          <p:nvPr/>
        </p:nvGrpSpPr>
        <p:grpSpPr>
          <a:xfrm>
            <a:off x="2202042" y="0"/>
            <a:ext cx="7806126" cy="6872226"/>
            <a:chOff x="2202616" y="0"/>
            <a:chExt cx="7808159" cy="6872226"/>
          </a:xfrm>
        </p:grpSpPr>
        <p:sp>
          <p:nvSpPr>
            <p:cNvPr id="10" name="Rectangle 9"/>
            <p:cNvSpPr/>
            <p:nvPr/>
          </p:nvSpPr>
          <p:spPr>
            <a:xfrm>
              <a:off x="2202616" y="1411015"/>
              <a:ext cx="7808159" cy="4103960"/>
            </a:xfrm>
            <a:prstGeom prst="rect">
              <a:avLst/>
            </a:prstGeom>
            <a:blipFill dpi="0" rotWithShape="1">
              <a:blip r:embed="rId3">
                <a:alphaModFix amt="89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2" name="Group 11"/>
            <p:cNvGrpSpPr/>
            <p:nvPr/>
          </p:nvGrpSpPr>
          <p:grpSpPr>
            <a:xfrm>
              <a:off x="5751576" y="0"/>
              <a:ext cx="658370" cy="6872226"/>
              <a:chOff x="5751576" y="0"/>
              <a:chExt cx="658370" cy="6872226"/>
            </a:xfrm>
          </p:grpSpPr>
          <p:sp>
            <p:nvSpPr>
              <p:cNvPr id="8" name="Rounded Rectangle 27"/>
              <p:cNvSpPr/>
              <p:nvPr/>
            </p:nvSpPr>
            <p:spPr>
              <a:xfrm rot="5400000">
                <a:off x="6057900" y="1339739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47673"/>
              <a:stretch>
                <a:fillRect/>
              </a:stretch>
            </p:blipFill>
            <p:spPr>
              <a:xfrm rot="5400000">
                <a:off x="5245268" y="530352"/>
                <a:ext cx="1673352" cy="612648"/>
              </a:xfrm>
              <a:prstGeom prst="rect">
                <a:avLst/>
              </a:prstGeom>
            </p:spPr>
          </p:pic>
          <p:sp>
            <p:nvSpPr>
              <p:cNvPr id="15" name="Rounded Rectangle 29"/>
              <p:cNvSpPr/>
              <p:nvPr/>
            </p:nvSpPr>
            <p:spPr>
              <a:xfrm rot="5400000">
                <a:off x="6057902" y="4907292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819"/>
              <a:stretch>
                <a:fillRect/>
              </a:stretch>
            </p:blipFill>
            <p:spPr>
              <a:xfrm rot="5400000">
                <a:off x="5263556" y="5747514"/>
                <a:ext cx="1636776" cy="61264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6" y="1871131"/>
            <a:ext cx="6813894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err="1"/>
              <a:t>Χρώμ</a:t>
            </a:r>
            <a:r>
              <a:rPr lang="en-US"/>
              <a:t>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6" y="3657597"/>
            <a:ext cx="6813894" cy="1320802"/>
          </a:xfrm>
        </p:spPr>
        <p:txBody>
          <a:bodyPr>
            <a:normAutofit/>
          </a:bodyPr>
          <a:lstStyle/>
          <a:p>
            <a:r>
              <a:rPr lang="en-US" sz="3700" dirty="0" err="1"/>
              <a:t>Τάξη</a:t>
            </a:r>
            <a:r>
              <a:rPr lang="en-US" sz="3700" dirty="0"/>
              <a:t> Α</a:t>
            </a:r>
            <a:endParaRPr lang="en-US" dirty="0"/>
          </a:p>
        </p:txBody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1697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Βα</a:t>
            </a:r>
            <a:r>
              <a:rPr lang="en-US" dirty="0" err="1"/>
              <a:t>σικά</a:t>
            </a:r>
            <a:r>
              <a:rPr lang="en-US" dirty="0"/>
              <a:t> </a:t>
            </a:r>
            <a:r>
              <a:rPr lang="en-US" dirty="0" err="1"/>
              <a:t>χρώμ</a:t>
            </a:r>
            <a:r>
              <a:rPr lang="en-US" dirty="0"/>
              <a:t>ατα </a:t>
            </a:r>
            <a:endParaRPr lang="en-US" dirty="0"/>
          </a:p>
        </p:txBody>
      </p:sp>
      <p:sp>
        <p:nvSpPr>
          <p:cNvPr id="2" name="Δάκρυ 1"/>
          <p:cNvSpPr/>
          <p:nvPr/>
        </p:nvSpPr>
        <p:spPr>
          <a:xfrm rot="-2640000">
            <a:off x="1384565" y="3552605"/>
            <a:ext cx="1692560" cy="1542731"/>
          </a:xfrm>
          <a:prstGeom prst="teardrop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άκρυ 4"/>
          <p:cNvSpPr/>
          <p:nvPr/>
        </p:nvSpPr>
        <p:spPr>
          <a:xfrm rot="-2640000">
            <a:off x="4977362" y="3585852"/>
            <a:ext cx="1692560" cy="1542731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άκρυ 5"/>
          <p:cNvSpPr/>
          <p:nvPr/>
        </p:nvSpPr>
        <p:spPr>
          <a:xfrm rot="-2640000">
            <a:off x="8569980" y="3552772"/>
            <a:ext cx="1692560" cy="1542731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5688" y="805758"/>
            <a:ext cx="5374049" cy="7809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>
                <a:solidFill>
                  <a:srgbClr val="212121"/>
                </a:solidFill>
              </a:rPr>
              <a:t>Αν</a:t>
            </a:r>
            <a:r>
              <a:rPr lang="en-US" dirty="0">
                <a:solidFill>
                  <a:srgbClr val="212121"/>
                </a:solidFill>
              </a:rPr>
              <a:t>α</a:t>
            </a:r>
            <a:r>
              <a:rPr lang="en-US" dirty="0" err="1">
                <a:solidFill>
                  <a:srgbClr val="212121"/>
                </a:solidFill>
              </a:rPr>
              <a:t>μίξεις</a:t>
            </a:r>
            <a:endParaRPr lang="en-US" dirty="0">
              <a:solidFill>
                <a:srgbClr val="212121"/>
              </a:solidFill>
            </a:endParaRPr>
          </a:p>
        </p:txBody>
      </p:sp>
      <p:sp>
        <p:nvSpPr>
          <p:cNvPr id="55" name="Δάκρυ 54"/>
          <p:cNvSpPr/>
          <p:nvPr/>
        </p:nvSpPr>
        <p:spPr>
          <a:xfrm rot="18960000">
            <a:off x="8738894" y="1151042"/>
            <a:ext cx="995741" cy="856931"/>
          </a:xfrm>
          <a:prstGeom prst="teardrop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" panose="020B0604020202020204"/>
              <a:buChar char="•"/>
            </a:pPr>
            <a:endParaRPr lang="el-GR"/>
          </a:p>
        </p:txBody>
      </p:sp>
      <p:sp>
        <p:nvSpPr>
          <p:cNvPr id="56" name="Δάκρυ 55"/>
          <p:cNvSpPr/>
          <p:nvPr/>
        </p:nvSpPr>
        <p:spPr>
          <a:xfrm rot="18960000">
            <a:off x="10536509" y="1079351"/>
            <a:ext cx="940436" cy="1000727"/>
          </a:xfrm>
          <a:prstGeom prst="teardrop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59" name="Δάκρυ 58"/>
          <p:cNvSpPr/>
          <p:nvPr/>
        </p:nvSpPr>
        <p:spPr>
          <a:xfrm rot="18960000">
            <a:off x="6896103" y="4510710"/>
            <a:ext cx="995741" cy="967058"/>
          </a:xfrm>
          <a:prstGeom prst="teardrop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0" name="Δάκρυ 59"/>
          <p:cNvSpPr/>
          <p:nvPr/>
        </p:nvSpPr>
        <p:spPr>
          <a:xfrm rot="18960000">
            <a:off x="6892393" y="2831261"/>
            <a:ext cx="995741" cy="856931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AutoNum type="arabicPeriod"/>
            </a:pPr>
            <a:endParaRPr lang="el-GR"/>
          </a:p>
        </p:txBody>
      </p:sp>
      <p:sp>
        <p:nvSpPr>
          <p:cNvPr id="61" name="Δάκρυ 60"/>
          <p:cNvSpPr/>
          <p:nvPr/>
        </p:nvSpPr>
        <p:spPr>
          <a:xfrm rot="18960000">
            <a:off x="6892521" y="1152528"/>
            <a:ext cx="995741" cy="856931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2" name="Σύμβολο πρόσθεσης 61"/>
          <p:cNvSpPr/>
          <p:nvPr/>
        </p:nvSpPr>
        <p:spPr>
          <a:xfrm>
            <a:off x="8092452" y="1343684"/>
            <a:ext cx="320813" cy="320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3" name="Ίσο 62"/>
          <p:cNvSpPr/>
          <p:nvPr/>
        </p:nvSpPr>
        <p:spPr>
          <a:xfrm>
            <a:off x="9986669" y="1318936"/>
            <a:ext cx="309753" cy="3871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4" name="Σύμβολο πρόσθεσης 63"/>
          <p:cNvSpPr/>
          <p:nvPr/>
        </p:nvSpPr>
        <p:spPr>
          <a:xfrm>
            <a:off x="8122702" y="3070808"/>
            <a:ext cx="320813" cy="320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5" name="Σύμβολο πρόσθεσης 64"/>
          <p:cNvSpPr/>
          <p:nvPr/>
        </p:nvSpPr>
        <p:spPr>
          <a:xfrm>
            <a:off x="8212871" y="4682940"/>
            <a:ext cx="320813" cy="320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6" name="Δάκρυ 65"/>
          <p:cNvSpPr/>
          <p:nvPr/>
        </p:nvSpPr>
        <p:spPr>
          <a:xfrm rot="18960000">
            <a:off x="8767527" y="2782062"/>
            <a:ext cx="995741" cy="856931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7" name="Δάκρυ 66"/>
          <p:cNvSpPr/>
          <p:nvPr/>
        </p:nvSpPr>
        <p:spPr>
          <a:xfrm rot="18960000">
            <a:off x="8831359" y="4415432"/>
            <a:ext cx="995741" cy="856931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8" name="Ίσο 67"/>
          <p:cNvSpPr/>
          <p:nvPr/>
        </p:nvSpPr>
        <p:spPr>
          <a:xfrm>
            <a:off x="10077717" y="4455526"/>
            <a:ext cx="309753" cy="3871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9" name="Ίσο 68"/>
          <p:cNvSpPr/>
          <p:nvPr/>
        </p:nvSpPr>
        <p:spPr>
          <a:xfrm>
            <a:off x="10228009" y="2875957"/>
            <a:ext cx="309753" cy="3871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0" name="Δάκρυ 69"/>
          <p:cNvSpPr/>
          <p:nvPr/>
        </p:nvSpPr>
        <p:spPr>
          <a:xfrm rot="18960000">
            <a:off x="10684569" y="2785836"/>
            <a:ext cx="995741" cy="856931"/>
          </a:xfrm>
          <a:prstGeom prst="teardrop">
            <a:avLst/>
          </a:prstGeom>
          <a:solidFill>
            <a:srgbClr val="7030A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71" name="Δάκρυ 70"/>
          <p:cNvSpPr/>
          <p:nvPr/>
        </p:nvSpPr>
        <p:spPr>
          <a:xfrm rot="18960000">
            <a:off x="10541896" y="4307830"/>
            <a:ext cx="995741" cy="856931"/>
          </a:xfrm>
          <a:prstGeom prst="teardrop">
            <a:avLst/>
          </a:prstGeom>
          <a:solidFill>
            <a:srgbClr val="FF6600"/>
          </a:solidFill>
          <a:ln>
            <a:solidFill>
              <a:srgbClr val="FF95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74" name="TextBox 73"/>
          <p:cNvSpPr txBox="1"/>
          <p:nvPr/>
        </p:nvSpPr>
        <p:spPr>
          <a:xfrm>
            <a:off x="3177236" y="334598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el-GR" dirty="0"/>
              <a:t>2 κλικ για να προσθέσετε κείμενο</a:t>
            </a:r>
            <a:endParaRPr lang="el-GR" dirty="0"/>
          </a:p>
        </p:txBody>
      </p:sp>
      <p:sp>
        <p:nvSpPr>
          <p:cNvPr id="75" name="TextBox 74"/>
          <p:cNvSpPr txBox="1"/>
          <p:nvPr/>
        </p:nvSpPr>
        <p:spPr>
          <a:xfrm>
            <a:off x="2479504" y="2727977"/>
            <a:ext cx="49047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80" name="Φυσαλίδα σκέψης: Σύννεφο 79"/>
          <p:cNvSpPr/>
          <p:nvPr/>
        </p:nvSpPr>
        <p:spPr>
          <a:xfrm>
            <a:off x="1836852" y="1976962"/>
            <a:ext cx="4083356" cy="1331552"/>
          </a:xfrm>
          <a:prstGeom prst="cloudCallou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212121"/>
                </a:solidFill>
                <a:ea typeface="+mn-lt"/>
                <a:cs typeface="+mn-lt"/>
              </a:rPr>
              <a:t>Τι</a:t>
            </a:r>
            <a:r>
              <a:rPr lang="en-US" sz="1600" dirty="0">
                <a:solidFill>
                  <a:srgbClr val="212121"/>
                </a:solidFill>
                <a:ea typeface="+mn-lt"/>
                <a:cs typeface="+mn-lt"/>
              </a:rPr>
              <a:t> θα </a:t>
            </a:r>
            <a:r>
              <a:rPr lang="en-US" sz="1600" dirty="0" err="1">
                <a:solidFill>
                  <a:srgbClr val="212121"/>
                </a:solidFill>
                <a:ea typeface="+mn-lt"/>
                <a:cs typeface="+mn-lt"/>
              </a:rPr>
              <a:t>γίνει</a:t>
            </a:r>
            <a:r>
              <a:rPr lang="en-US" sz="1600" dirty="0">
                <a:solidFill>
                  <a:srgbClr val="212121"/>
                </a:solidFill>
                <a:ea typeface="+mn-lt"/>
                <a:cs typeface="+mn-lt"/>
              </a:rPr>
              <a:t> αν β</a:t>
            </a:r>
            <a:r>
              <a:rPr lang="en-US" sz="1600" dirty="0" err="1">
                <a:solidFill>
                  <a:srgbClr val="212121"/>
                </a:solidFill>
                <a:ea typeface="+mn-lt"/>
                <a:cs typeface="+mn-lt"/>
              </a:rPr>
              <a:t>άλουμε</a:t>
            </a:r>
            <a:r>
              <a:rPr lang="en-US" sz="1600" dirty="0">
                <a:solidFill>
                  <a:srgbClr val="212121"/>
                </a:solidFill>
                <a:ea typeface="+mn-lt"/>
                <a:cs typeface="+mn-lt"/>
              </a:rPr>
              <a:t> 2 </a:t>
            </a:r>
            <a:r>
              <a:rPr lang="en-US" sz="1600" dirty="0" err="1">
                <a:solidFill>
                  <a:srgbClr val="212121"/>
                </a:solidFill>
                <a:ea typeface="+mn-lt"/>
                <a:cs typeface="+mn-lt"/>
              </a:rPr>
              <a:t>δι</a:t>
            </a:r>
            <a:r>
              <a:rPr lang="en-US" sz="1600" dirty="0">
                <a:solidFill>
                  <a:srgbClr val="212121"/>
                </a:solidFill>
                <a:ea typeface="+mn-lt"/>
                <a:cs typeface="+mn-lt"/>
              </a:rPr>
              <a:t>α</a:t>
            </a:r>
            <a:r>
              <a:rPr lang="en-US" sz="1600" dirty="0" err="1">
                <a:solidFill>
                  <a:srgbClr val="212121"/>
                </a:solidFill>
                <a:ea typeface="+mn-lt"/>
                <a:cs typeface="+mn-lt"/>
              </a:rPr>
              <a:t>φορετικά</a:t>
            </a:r>
            <a:r>
              <a:rPr lang="en-US" sz="1600" dirty="0">
                <a:solidFill>
                  <a:srgbClr val="212121"/>
                </a:solidFill>
                <a:ea typeface="+mn-lt"/>
                <a:cs typeface="+mn-lt"/>
              </a:rPr>
              <a:t> βα</a:t>
            </a:r>
            <a:r>
              <a:rPr lang="en-US" sz="1600" dirty="0" err="1">
                <a:solidFill>
                  <a:srgbClr val="212121"/>
                </a:solidFill>
                <a:ea typeface="+mn-lt"/>
                <a:cs typeface="+mn-lt"/>
              </a:rPr>
              <a:t>σικά</a:t>
            </a:r>
            <a:r>
              <a:rPr lang="en-US" sz="1600" dirty="0">
                <a:solidFill>
                  <a:srgbClr val="212121"/>
                </a:solidFill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rgbClr val="212121"/>
                </a:solidFill>
                <a:ea typeface="+mn-lt"/>
                <a:cs typeface="+mn-lt"/>
              </a:rPr>
              <a:t>χρώμ</a:t>
            </a:r>
            <a:r>
              <a:rPr lang="en-US" sz="1600" dirty="0">
                <a:solidFill>
                  <a:srgbClr val="212121"/>
                </a:solidFill>
                <a:ea typeface="+mn-lt"/>
                <a:cs typeface="+mn-lt"/>
              </a:rPr>
              <a:t>α </a:t>
            </a:r>
            <a:r>
              <a:rPr lang="en-US" sz="1600" dirty="0" err="1">
                <a:solidFill>
                  <a:srgbClr val="212121"/>
                </a:solidFill>
                <a:ea typeface="+mn-lt"/>
                <a:cs typeface="+mn-lt"/>
              </a:rPr>
              <a:t>σε</a:t>
            </a:r>
            <a:r>
              <a:rPr lang="en-US" sz="1600" dirty="0">
                <a:solidFill>
                  <a:srgbClr val="212121"/>
                </a:solidFill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rgbClr val="212121"/>
                </a:solidFill>
                <a:ea typeface="+mn-lt"/>
                <a:cs typeface="+mn-lt"/>
              </a:rPr>
              <a:t>ίδι</a:t>
            </a:r>
            <a:r>
              <a:rPr lang="en-US" sz="1600" dirty="0">
                <a:solidFill>
                  <a:srgbClr val="212121"/>
                </a:solidFill>
                <a:ea typeface="+mn-lt"/>
                <a:cs typeface="+mn-lt"/>
              </a:rPr>
              <a:t>α π</a:t>
            </a:r>
            <a:r>
              <a:rPr lang="en-US" sz="1600" dirty="0" err="1">
                <a:solidFill>
                  <a:srgbClr val="212121"/>
                </a:solidFill>
                <a:ea typeface="+mn-lt"/>
                <a:cs typeface="+mn-lt"/>
              </a:rPr>
              <a:t>οσότητ</a:t>
            </a:r>
            <a:r>
              <a:rPr lang="en-US" sz="1600" dirty="0">
                <a:solidFill>
                  <a:srgbClr val="212121"/>
                </a:solidFill>
                <a:ea typeface="+mn-lt"/>
                <a:cs typeface="+mn-lt"/>
              </a:rPr>
              <a:t>α</a:t>
            </a:r>
            <a:r>
              <a:rPr lang="en-US" dirty="0">
                <a:solidFill>
                  <a:srgbClr val="212121"/>
                </a:solidFill>
                <a:ea typeface="+mn-lt"/>
                <a:cs typeface="+mn-lt"/>
              </a:rPr>
              <a:t>;</a:t>
            </a:r>
            <a:endParaRPr lang="el-GR" dirty="0"/>
          </a:p>
        </p:txBody>
      </p:sp>
      <p:sp>
        <p:nvSpPr>
          <p:cNvPr id="81" name="Φυσαλίδα σκέψης: Σύννεφο 80"/>
          <p:cNvSpPr/>
          <p:nvPr/>
        </p:nvSpPr>
        <p:spPr>
          <a:xfrm>
            <a:off x="2577828" y="3918709"/>
            <a:ext cx="3402865" cy="196228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  <a:ea typeface="+mn-lt"/>
                <a:cs typeface="+mn-lt"/>
              </a:rPr>
              <a:t>Μπράβο!!!!! βρήκαμε 3 νέα χρώματα πως τα ονομάζουμε;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0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Συμ</a:t>
            </a:r>
            <a:r>
              <a:rPr lang="en-US" dirty="0"/>
              <a:t>π</a:t>
            </a:r>
            <a:r>
              <a:rPr lang="en-US" dirty="0" err="1"/>
              <a:t>ληρωμ</a:t>
            </a:r>
            <a:r>
              <a:rPr lang="en-US" dirty="0"/>
              <a:t>α</a:t>
            </a:r>
            <a:r>
              <a:rPr lang="en-US" dirty="0" err="1"/>
              <a:t>τικά</a:t>
            </a:r>
            <a:r>
              <a:rPr lang="en-US" dirty="0"/>
              <a:t> </a:t>
            </a:r>
            <a:r>
              <a:rPr lang="en-US" dirty="0" err="1"/>
              <a:t>χρώμ</a:t>
            </a:r>
            <a:r>
              <a:rPr lang="en-US" dirty="0"/>
              <a:t>ατα </a:t>
            </a:r>
            <a:endParaRPr lang="en-US" dirty="0"/>
          </a:p>
        </p:txBody>
      </p:sp>
      <p:sp>
        <p:nvSpPr>
          <p:cNvPr id="2" name="Δάκρυ 1"/>
          <p:cNvSpPr/>
          <p:nvPr/>
        </p:nvSpPr>
        <p:spPr>
          <a:xfrm rot="-2640000">
            <a:off x="1384565" y="3552605"/>
            <a:ext cx="1692560" cy="1542731"/>
          </a:xfrm>
          <a:prstGeom prst="teardrop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άκρυ 4"/>
          <p:cNvSpPr/>
          <p:nvPr/>
        </p:nvSpPr>
        <p:spPr>
          <a:xfrm rot="-2640000">
            <a:off x="4977362" y="3585852"/>
            <a:ext cx="1692560" cy="1542731"/>
          </a:xfrm>
          <a:prstGeom prst="teardrop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άκρυ 5"/>
          <p:cNvSpPr/>
          <p:nvPr/>
        </p:nvSpPr>
        <p:spPr>
          <a:xfrm rot="-2640000">
            <a:off x="8569980" y="3552772"/>
            <a:ext cx="1692560" cy="1542731"/>
          </a:xfrm>
          <a:prstGeom prst="teardrop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 flipH="1" flipV="1">
            <a:off x="7466012" y="3569732"/>
            <a:ext cx="98856" cy="611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86" y="822594"/>
            <a:ext cx="6240191" cy="1371600"/>
          </a:xfrm>
        </p:spPr>
        <p:txBody>
          <a:bodyPr/>
          <a:lstStyle/>
          <a:p>
            <a:r>
              <a:rPr lang="en-US" sz="4950" dirty="0" err="1"/>
              <a:t>Δρ</a:t>
            </a:r>
            <a:r>
              <a:rPr lang="en-US" sz="4950" dirty="0"/>
              <a:t>α</a:t>
            </a:r>
            <a:r>
              <a:rPr lang="en-US" sz="4950" dirty="0" err="1"/>
              <a:t>στηριότ</a:t>
            </a:r>
            <a:r>
              <a:rPr lang="en-US" sz="4950" dirty="0"/>
              <a:t>α </a:t>
            </a:r>
            <a:endParaRPr lang="en-US" dirty="0"/>
          </a:p>
        </p:txBody>
      </p:sp>
      <p:pic>
        <p:nvPicPr>
          <p:cNvPr id="3" name="Εικόνα 4"/>
          <p:cNvPicPr>
            <a:picLocks noGrp="1" noChangeAspect="1"/>
          </p:cNvPicPr>
          <p:nvPr>
            <p:ph type="pic" idx="1"/>
          </p:nvPr>
        </p:nvPicPr>
        <p:blipFill rotWithShape="1">
          <a:blip r:embed="rId1"/>
          <a:srcRect t="10172" b="10172"/>
          <a:stretch>
            <a:fillRect/>
          </a:stretch>
        </p:blipFill>
        <p:spPr>
          <a:xfrm>
            <a:off x="7837401" y="722342"/>
            <a:ext cx="3287850" cy="51242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4917" y="2494545"/>
            <a:ext cx="6440335" cy="25896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Ζωγραφίζουμε με μαρκαδόρους </a:t>
            </a:r>
            <a:r>
              <a:rPr lang="en-US" sz="2000" b="1" u="sng" dirty="0">
                <a:solidFill>
                  <a:schemeClr val="tx1"/>
                </a:solidFill>
              </a:rPr>
              <a:t>Μόνο</a:t>
            </a:r>
            <a:r>
              <a:rPr lang="en-US" sz="2000" dirty="0">
                <a:solidFill>
                  <a:schemeClr val="tx1"/>
                </a:solidFill>
              </a:rPr>
              <a:t> με τα τρια βασικά χρώματα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262626"/>
                </a:solidFill>
              </a:rPr>
              <a:t>(</a:t>
            </a:r>
            <a:r>
              <a:rPr lang="en-US" sz="2000" b="1" u="sng" dirty="0">
                <a:solidFill>
                  <a:srgbClr val="FF0000"/>
                </a:solidFill>
              </a:rPr>
              <a:t>κόκκινο</a:t>
            </a:r>
            <a:r>
              <a:rPr lang="en-US" sz="2000" u="sng" dirty="0"/>
              <a:t>, </a:t>
            </a:r>
            <a:r>
              <a:rPr lang="en-US" sz="2000" b="1" u="sng" dirty="0">
                <a:solidFill>
                  <a:srgbClr val="0070C0"/>
                </a:solidFill>
              </a:rPr>
              <a:t>μπλε </a:t>
            </a:r>
            <a:r>
              <a:rPr lang="en-US" sz="2000" u="sng" dirty="0"/>
              <a:t>και </a:t>
            </a:r>
            <a:r>
              <a:rPr lang="en-US" sz="2000" b="1" u="sng" dirty="0">
                <a:solidFill>
                  <a:srgbClr val="FFFF00"/>
                </a:solidFill>
              </a:rPr>
              <a:t>κίτρινο</a:t>
            </a:r>
            <a:r>
              <a:rPr lang="en-US" sz="2000" dirty="0">
                <a:solidFill>
                  <a:srgbClr val="FFFF00"/>
                </a:solidFill>
              </a:rPr>
              <a:t> ).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Μπορούμε να </a:t>
            </a:r>
            <a:r>
              <a:rPr lang="en-US" sz="2000" dirty="0">
                <a:solidFill>
                  <a:schemeClr val="tx1"/>
                </a:solidFill>
              </a:rPr>
              <a:t>χρησιμοποίησουμε φίτρο κάφε ή χαρτί κουζίνας, ζωγραφίζουμε οτι θέλουμε το διλώνουμε και μετα το βρέχουμε!! 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Με λίγο νερό αφήνουμε να στεγνώσει!! Τι χρώματα βγήκαν;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Βίντεο για την δραστηριότητα</a:t>
            </a:r>
            <a:endParaRPr lang="el-GR" dirty="0"/>
          </a:p>
        </p:txBody>
      </p:sp>
      <p:pic>
        <p:nvPicPr>
          <p:cNvPr id="4" name="Εικόνα 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48102" y="2543614"/>
            <a:ext cx="3804253" cy="3329136"/>
          </a:xfrm>
        </p:spPr>
      </p:pic>
      <p:sp>
        <p:nvSpPr>
          <p:cNvPr id="6" name="TextBox 5"/>
          <p:cNvSpPr txBox="1"/>
          <p:nvPr/>
        </p:nvSpPr>
        <p:spPr>
          <a:xfrm>
            <a:off x="6288400" y="34818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l-GR" dirty="0"/>
              <a:t>Καλή επιτυχία!!!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WPS Presentation</Application>
  <PresentationFormat>Προσαρμογή</PresentationFormat>
  <Paragraphs>26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Arial</vt:lpstr>
      <vt:lpstr>Garamond</vt:lpstr>
      <vt:lpstr>Segoe Print</vt:lpstr>
      <vt:lpstr>Microsoft YaHei</vt:lpstr>
      <vt:lpstr/>
      <vt:lpstr>Arial Unicode MS</vt:lpstr>
      <vt:lpstr>Corbel</vt:lpstr>
      <vt:lpstr>Organic</vt:lpstr>
      <vt:lpstr>Χρώμα</vt:lpstr>
      <vt:lpstr>Βασικά χρώματα </vt:lpstr>
      <vt:lpstr>Αναμείξεις</vt:lpstr>
      <vt:lpstr> Συμπληρωματικά χρώματα </vt:lpstr>
      <vt:lpstr>Δραστηριότα </vt:lpstr>
      <vt:lpstr>Βίντεο για την δραστηριότητα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geo</cp:lastModifiedBy>
  <cp:revision>571</cp:revision>
  <dcterms:created xsi:type="dcterms:W3CDTF">2014-04-17T22:18:00Z</dcterms:created>
  <dcterms:modified xsi:type="dcterms:W3CDTF">2020-05-03T15:53:30Z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1033-11.2.0.9259</vt:lpwstr>
  </property>
</Properties>
</file>