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15"/>
  </p:handoutMasterIdLst>
  <p:sldIdLst>
    <p:sldId id="256" r:id="rId3"/>
    <p:sldId id="271" r:id="rId4"/>
    <p:sldId id="274" r:id="rId6"/>
    <p:sldId id="258" r:id="rId7"/>
    <p:sldId id="260" r:id="rId8"/>
    <p:sldId id="275" r:id="rId9"/>
    <p:sldId id="261" r:id="rId10"/>
    <p:sldId id="272" r:id="rId11"/>
    <p:sldId id="276" r:id="rId12"/>
    <p:sldId id="277" r:id="rId13"/>
    <p:sldId id="263" r:id="rId1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0" y="0"/>
      </p:cViewPr>
      <p:guideLst>
        <p:guide pos="3839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el-GR"/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0" y="0"/>
            <a:ext cx="12227975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9595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3730">
                <a:solidFill>
                  <a:schemeClr val="tx1"/>
                </a:solidFill>
              </a:defRPr>
            </a:lvl1pPr>
            <a:lvl2pPr marL="81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4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4265" b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5"/>
            </a:lvl1pPr>
            <a:lvl2pPr marL="812800" indent="0">
              <a:buNone/>
              <a:defRPr sz="2845"/>
            </a:lvl2pPr>
            <a:lvl3pPr marL="1624965" indent="0">
              <a:buNone/>
              <a:defRPr sz="2845"/>
            </a:lvl3pPr>
            <a:lvl4pPr marL="2437765" indent="0">
              <a:buNone/>
              <a:defRPr sz="2845"/>
            </a:lvl4pPr>
            <a:lvl5pPr marL="3250565" indent="0">
              <a:buNone/>
              <a:defRPr sz="2845"/>
            </a:lvl5pPr>
            <a:lvl6pPr marL="4062730" indent="0">
              <a:buNone/>
              <a:defRPr sz="2845"/>
            </a:lvl6pPr>
            <a:lvl7pPr marL="4875530" indent="0">
              <a:buNone/>
              <a:defRPr sz="2845"/>
            </a:lvl7pPr>
            <a:lvl8pPr marL="5688330" indent="0">
              <a:buNone/>
              <a:defRPr sz="2845"/>
            </a:lvl8pPr>
            <a:lvl9pPr marL="6500495" indent="0">
              <a:buNone/>
              <a:defRPr sz="284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2490"/>
            </a:lvl1pPr>
            <a:lvl2pPr marL="812800" indent="0">
              <a:buNone/>
              <a:defRPr sz="2135"/>
            </a:lvl2pPr>
            <a:lvl3pPr marL="1624965" indent="0">
              <a:buNone/>
              <a:defRPr sz="1775"/>
            </a:lvl3pPr>
            <a:lvl4pPr marL="2437765" indent="0">
              <a:buNone/>
              <a:defRPr sz="1600"/>
            </a:lvl4pPr>
            <a:lvl5pPr marL="3250565" indent="0">
              <a:buNone/>
              <a:defRPr sz="1600"/>
            </a:lvl5pPr>
            <a:lvl6pPr marL="4062730" indent="0">
              <a:buNone/>
              <a:defRPr sz="1600"/>
            </a:lvl6pPr>
            <a:lvl7pPr marL="4875530" indent="0">
              <a:buNone/>
              <a:defRPr sz="1600"/>
            </a:lvl7pPr>
            <a:lvl8pPr marL="5688330" indent="0">
              <a:buNone/>
              <a:defRPr sz="1600"/>
            </a:lvl8pPr>
            <a:lvl9pPr marL="650049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5685" b="0" cap="none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5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5685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555"/>
            </a:lvl1pPr>
            <a:lvl2pPr marL="812800" indent="0">
              <a:buFontTx/>
              <a:buNone/>
              <a:defRPr/>
            </a:lvl2pPr>
            <a:lvl3pPr marL="1624965" indent="0">
              <a:buFontTx/>
              <a:buNone/>
              <a:defRPr/>
            </a:lvl3pPr>
            <a:lvl4pPr marL="2437765" indent="0">
              <a:buFontTx/>
              <a:buNone/>
              <a:defRPr/>
            </a:lvl4pPr>
            <a:lvl5pPr marL="3250565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55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/>
          <a:p>
            <a:pPr lvl="0"/>
            <a:r>
              <a:rPr lang="en-US" sz="14220">
                <a:solidFill>
                  <a:schemeClr val="tx1"/>
                </a:solidFill>
                <a:effectLst/>
              </a:rPr>
              <a:t>“</a:t>
            </a:r>
            <a:endParaRPr lang="en-US" sz="1422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/>
          <a:p>
            <a:pPr lvl="0" algn="r"/>
            <a:r>
              <a:rPr lang="en-US" sz="14220">
                <a:solidFill>
                  <a:schemeClr val="tx1"/>
                </a:solidFill>
                <a:effectLst/>
              </a:rPr>
              <a:t>”</a:t>
            </a:r>
            <a:endParaRPr lang="en-US" sz="1422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5685" b="0" cap="none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55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5685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6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/>
          <a:p>
            <a:pPr lvl="0"/>
            <a:r>
              <a:rPr lang="en-US" sz="14220">
                <a:solidFill>
                  <a:schemeClr val="tx1"/>
                </a:solidFill>
                <a:effectLst/>
              </a:rPr>
              <a:t>“</a:t>
            </a:r>
            <a:endParaRPr lang="en-US" sz="1422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162518" tIns="81259" rIns="162518" bIns="81259" rtlCol="0" anchor="ctr">
            <a:noAutofit/>
          </a:bodyPr>
          <a:lstStyle/>
          <a:p>
            <a:pPr lvl="0" algn="r"/>
            <a:r>
              <a:rPr lang="en-US" sz="14220">
                <a:solidFill>
                  <a:schemeClr val="tx1"/>
                </a:solidFill>
                <a:effectLst/>
              </a:rPr>
              <a:t>”</a:t>
            </a:r>
            <a:endParaRPr lang="en-US" sz="1422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97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7820" b="0" cap="none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4265">
                <a:solidFill>
                  <a:schemeClr val="tx1"/>
                </a:solidFill>
              </a:defRPr>
            </a:lvl1pPr>
            <a:lvl2pPr marL="812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4965" indent="0">
              <a:buNone/>
              <a:defRPr sz="2845">
                <a:solidFill>
                  <a:schemeClr val="tx1">
                    <a:tint val="75000"/>
                  </a:schemeClr>
                </a:solidFill>
              </a:defRPr>
            </a:lvl3pPr>
            <a:lvl4pPr marL="24377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4pPr>
            <a:lvl5pPr marL="325056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5pPr>
            <a:lvl6pPr marL="40627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6pPr>
            <a:lvl7pPr marL="48755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7pPr>
            <a:lvl8pPr marL="5688330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8pPr>
            <a:lvl9pPr marL="6500495" indent="0">
              <a:buNone/>
              <a:defRPr sz="249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1195"/>
              </a:spcBef>
              <a:spcAft>
                <a:spcPts val="1065"/>
              </a:spcAft>
              <a:buNone/>
              <a:defRPr sz="4975" b="0">
                <a:solidFill>
                  <a:schemeClr val="accent1"/>
                </a:solidFill>
              </a:defRPr>
            </a:lvl1pPr>
            <a:lvl2pPr marL="812800" indent="0">
              <a:buNone/>
              <a:defRPr sz="3555" b="1"/>
            </a:lvl2pPr>
            <a:lvl3pPr marL="1624965" indent="0">
              <a:buNone/>
              <a:defRPr sz="3200" b="1"/>
            </a:lvl3pPr>
            <a:lvl4pPr marL="2437765" indent="0">
              <a:buNone/>
              <a:defRPr sz="2845" b="1"/>
            </a:lvl4pPr>
            <a:lvl5pPr marL="3250565" indent="0">
              <a:buNone/>
              <a:defRPr sz="2845" b="1"/>
            </a:lvl5pPr>
            <a:lvl6pPr marL="4062730" indent="0">
              <a:buNone/>
              <a:defRPr sz="2845" b="1"/>
            </a:lvl6pPr>
            <a:lvl7pPr marL="4875530" indent="0">
              <a:buNone/>
              <a:defRPr sz="2845" b="1"/>
            </a:lvl7pPr>
            <a:lvl8pPr marL="5688330" indent="0">
              <a:buNone/>
              <a:defRPr sz="2845" b="1"/>
            </a:lvl8pPr>
            <a:lvl9pPr marL="6500495" indent="0">
              <a:buNone/>
              <a:defRPr sz="284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1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1195"/>
              </a:spcBef>
              <a:spcAft>
                <a:spcPts val="1065"/>
              </a:spcAft>
              <a:buNone/>
              <a:defRPr sz="4975" b="0">
                <a:solidFill>
                  <a:schemeClr val="accent1"/>
                </a:solidFill>
              </a:defRPr>
            </a:lvl1pPr>
            <a:lvl2pPr marL="812800" indent="0">
              <a:buNone/>
              <a:defRPr sz="3555" b="1"/>
            </a:lvl2pPr>
            <a:lvl3pPr marL="1624965" indent="0">
              <a:buNone/>
              <a:defRPr sz="3200" b="1"/>
            </a:lvl3pPr>
            <a:lvl4pPr marL="2437765" indent="0">
              <a:buNone/>
              <a:defRPr sz="2845" b="1"/>
            </a:lvl4pPr>
            <a:lvl5pPr marL="3250565" indent="0">
              <a:buNone/>
              <a:defRPr sz="2845" b="1"/>
            </a:lvl5pPr>
            <a:lvl6pPr marL="4062730" indent="0">
              <a:buNone/>
              <a:defRPr sz="2845" b="1"/>
            </a:lvl6pPr>
            <a:lvl7pPr marL="4875530" indent="0">
              <a:buNone/>
              <a:defRPr sz="2845" b="1"/>
            </a:lvl7pPr>
            <a:lvl8pPr marL="5688330" indent="0">
              <a:buNone/>
              <a:defRPr sz="2845" b="1"/>
            </a:lvl8pPr>
            <a:lvl9pPr marL="6500495" indent="0">
              <a:buNone/>
              <a:defRPr sz="284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1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4265" b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2845"/>
            </a:lvl1pPr>
            <a:lvl2pPr marL="812800" indent="0">
              <a:buNone/>
              <a:defRPr sz="2135"/>
            </a:lvl2pPr>
            <a:lvl3pPr marL="1624965" indent="0">
              <a:buNone/>
              <a:defRPr sz="1775"/>
            </a:lvl3pPr>
            <a:lvl4pPr marL="2437765" indent="0">
              <a:buNone/>
              <a:defRPr sz="1600"/>
            </a:lvl4pPr>
            <a:lvl5pPr marL="3250565" indent="0">
              <a:buNone/>
              <a:defRPr sz="1600"/>
            </a:lvl5pPr>
            <a:lvl6pPr marL="4062730" indent="0">
              <a:buNone/>
              <a:defRPr sz="1600"/>
            </a:lvl6pPr>
            <a:lvl7pPr marL="4875530" indent="0">
              <a:buNone/>
              <a:defRPr sz="1600"/>
            </a:lvl7pPr>
            <a:lvl8pPr marL="5688330" indent="0">
              <a:buNone/>
              <a:defRPr sz="1600"/>
            </a:lvl8pPr>
            <a:lvl9pPr marL="650049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4975" b="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845"/>
            </a:lvl1pPr>
            <a:lvl2pPr marL="812800" indent="0">
              <a:buNone/>
              <a:defRPr sz="2845"/>
            </a:lvl2pPr>
            <a:lvl3pPr marL="1624965" indent="0">
              <a:buNone/>
              <a:defRPr sz="2845"/>
            </a:lvl3pPr>
            <a:lvl4pPr marL="2437765" indent="0">
              <a:buNone/>
              <a:defRPr sz="2845"/>
            </a:lvl4pPr>
            <a:lvl5pPr marL="3250565" indent="0">
              <a:buNone/>
              <a:defRPr sz="2845"/>
            </a:lvl5pPr>
            <a:lvl6pPr marL="4062730" indent="0">
              <a:buNone/>
              <a:defRPr sz="2845"/>
            </a:lvl6pPr>
            <a:lvl7pPr marL="4875530" indent="0">
              <a:buNone/>
              <a:defRPr sz="2845"/>
            </a:lvl7pPr>
            <a:lvl8pPr marL="5688330" indent="0">
              <a:buNone/>
              <a:defRPr sz="2845"/>
            </a:lvl8pPr>
            <a:lvl9pPr marL="6500495" indent="0">
              <a:buNone/>
              <a:defRPr sz="284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812800" indent="0">
              <a:buNone/>
              <a:defRPr sz="2135"/>
            </a:lvl2pPr>
            <a:lvl3pPr marL="1624965" indent="0">
              <a:buNone/>
              <a:defRPr sz="1775"/>
            </a:lvl3pPr>
            <a:lvl4pPr marL="2437765" indent="0">
              <a:buNone/>
              <a:defRPr sz="1600"/>
            </a:lvl4pPr>
            <a:lvl5pPr marL="3250565" indent="0">
              <a:buNone/>
              <a:defRPr sz="1600"/>
            </a:lvl5pPr>
            <a:lvl6pPr marL="4062730" indent="0">
              <a:buNone/>
              <a:defRPr sz="1600"/>
            </a:lvl6pPr>
            <a:lvl7pPr marL="4875530" indent="0">
              <a:buNone/>
              <a:defRPr sz="1600"/>
            </a:lvl7pPr>
            <a:lvl8pPr marL="5688330" indent="0">
              <a:buNone/>
              <a:defRPr sz="1600"/>
            </a:lvl8pPr>
            <a:lvl9pPr marL="650049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2" y="0"/>
            <a:ext cx="12226777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7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75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4574" y="2043663"/>
            <a:ext cx="6103605" cy="2031055"/>
          </a:xfrm>
        </p:spPr>
        <p:txBody>
          <a:bodyPr>
            <a:normAutofit/>
          </a:bodyPr>
          <a:lstStyle/>
          <a:p>
            <a:r>
              <a:rPr lang="en-US" sz="10650" err="1">
                <a:solidFill>
                  <a:schemeClr val="tx1"/>
                </a:solidFill>
                <a:cs typeface="Calibri Light" panose="020F0302020204030204"/>
              </a:rPr>
              <a:t>Χρώμ</a:t>
            </a:r>
            <a:r>
              <a:rPr lang="en-US" sz="10650">
                <a:solidFill>
                  <a:schemeClr val="tx1"/>
                </a:solidFill>
                <a:cs typeface="Calibri Light" panose="020F0302020204030204"/>
              </a:rPr>
              <a:t>α</a:t>
            </a:r>
            <a:endParaRPr lang="en-US" sz="10650">
              <a:solidFill>
                <a:schemeClr val="tx1"/>
              </a:solidFill>
              <a:cs typeface="Calibri Light" panose="020F0302020204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4574" y="4074718"/>
            <a:ext cx="6103605" cy="6820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700" err="1"/>
              <a:t>Τάξη</a:t>
            </a:r>
            <a:r>
              <a:rPr lang="en-US" sz="3700"/>
              <a:t> </a:t>
            </a:r>
            <a:r>
              <a:rPr lang="en-US" sz="3700">
                <a:solidFill>
                  <a:srgbClr val="000000"/>
                </a:solidFill>
              </a:rPr>
              <a:t>Γ</a:t>
            </a:r>
            <a:r>
              <a:rPr lang="en-US" sz="3700">
                <a:solidFill>
                  <a:srgbClr val="FFFFFF"/>
                </a:solidFill>
              </a:rPr>
              <a:t> </a:t>
            </a:r>
            <a:endParaRPr lang="en-US" sz="37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Δραστηριότητα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Δημιουργήστε</a:t>
            </a:r>
            <a:r>
              <a:rPr lang="el-GR" dirty="0">
                <a:ea typeface="+mn-lt"/>
                <a:cs typeface="+mn-lt"/>
              </a:rPr>
              <a:t> ένα τοπίο</a:t>
            </a:r>
            <a:r>
              <a:rPr lang="el-GR" dirty="0"/>
              <a:t> που να κυριαρχούν τα αντίθετα χρώματα .</a:t>
            </a:r>
            <a:endParaRPr lang="el-GR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Καλή επιτυχία!!!!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Εικόνα 4" descr="Εικόνα που περιέχει ομπρέλα&#10;&#10;Η περιγραφή δημιουργήθηκε με πολύ υψηλή αξιοπιστία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16550" y="1219208"/>
            <a:ext cx="5468938" cy="441958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4010" y="4032232"/>
            <a:ext cx="2756792" cy="1437237"/>
          </a:xfrm>
        </p:spPr>
        <p:txBody>
          <a:bodyPr>
            <a:normAutofit/>
          </a:bodyPr>
          <a:lstStyle/>
          <a:p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/>
              </a:rPr>
              <a:t>Πως βλέπουμε ;</a:t>
            </a:r>
            <a:r>
              <a:rPr lang="en-US" dirty="0">
                <a:solidFill>
                  <a:srgbClr val="FFFFFF"/>
                </a:solidFill>
                <a:latin typeface="Consolas" panose="020B0609020204030204"/>
              </a:rPr>
              <a:t>   </a:t>
            </a:r>
            <a:endParaRPr lang="en-US" dirty="0">
              <a:solidFill>
                <a:srgbClr val="FFFFFF"/>
              </a:solidFill>
              <a:latin typeface="Consolas" panose="020B0609020204030204"/>
            </a:endParaRPr>
          </a:p>
        </p:txBody>
      </p:sp>
      <p:sp>
        <p:nvSpPr>
          <p:cNvPr id="4" name="Ήλιος 3"/>
          <p:cNvSpPr/>
          <p:nvPr/>
        </p:nvSpPr>
        <p:spPr>
          <a:xfrm>
            <a:off x="1450003" y="860588"/>
            <a:ext cx="1894624" cy="1555750"/>
          </a:xfrm>
          <a:prstGeom prst="sun">
            <a:avLst/>
          </a:prstGeom>
          <a:solidFill>
            <a:srgbClr val="FFFF0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Κύλινδρος 4"/>
          <p:cNvSpPr/>
          <p:nvPr/>
        </p:nvSpPr>
        <p:spPr>
          <a:xfrm>
            <a:off x="3005988" y="2876411"/>
            <a:ext cx="914400" cy="1216152"/>
          </a:xfrm>
          <a:prstGeom prst="can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708716" y="2335781"/>
            <a:ext cx="2963913" cy="42473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>
                <a:latin typeface="Corbel" panose="020B0503020204020204"/>
              </a:rPr>
              <a:t>Φως</a:t>
            </a:r>
            <a:endParaRPr lang="en-US" sz="2400">
              <a:latin typeface="Corbel" panose="020B0503020204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7909" y="5297117"/>
            <a:ext cx="1479629" cy="423862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anose="020B0503020204020204"/>
              </a:rPr>
              <a:t>μάτι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Corbel" panose="020B050302020402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3373" y="4210757"/>
            <a:ext cx="2630270" cy="757130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rbel" panose="020B0503020204020204"/>
              </a:rPr>
              <a:t>Αντικείμενο που αντανακλά το φως</a:t>
            </a:r>
            <a:endParaRPr lang="el-GR" sz="2400" dirty="0">
              <a:solidFill>
                <a:schemeClr val="tx1">
                  <a:lumMod val="95000"/>
                  <a:lumOff val="5000"/>
                </a:schemeClr>
              </a:solidFill>
              <a:latin typeface="Corbel" panose="020B0503020204020204"/>
            </a:endParaRPr>
          </a:p>
        </p:txBody>
      </p:sp>
      <p:pic>
        <p:nvPicPr>
          <p:cNvPr id="11" name="Εικόνα 10" descr="ContentSegment_11964178$W1000_H0_R0_P0_S1_V1$Jpg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260000">
            <a:off x="8223861" y="3004898"/>
            <a:ext cx="1652682" cy="1814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Εικόνα 11" descr="depositphotos_84631796-stock-illustration-image-of-realistic-human-ey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422744" y="3432406"/>
            <a:ext cx="1348265" cy="13248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Εικόνα 12" descr="colors2_20-3-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4033" y="576297"/>
            <a:ext cx="2743200" cy="1181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Βέλος: Καμπύλο προς τα δεξιά 15"/>
          <p:cNvSpPr/>
          <p:nvPr/>
        </p:nvSpPr>
        <p:spPr>
          <a:xfrm rot="18540000">
            <a:off x="1127135" y="1972510"/>
            <a:ext cx="1155585" cy="2523987"/>
          </a:xfrm>
          <a:prstGeom prst="curvedRight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Βέλος: Καμπύλο προς τα επάνω 16"/>
          <p:cNvSpPr/>
          <p:nvPr/>
        </p:nvSpPr>
        <p:spPr>
          <a:xfrm rot="840000">
            <a:off x="3592281" y="4588449"/>
            <a:ext cx="2221676" cy="1037344"/>
          </a:xfrm>
          <a:prstGeom prst="curved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8" name="Βέλος: Καμπύλο προς τα επάνω 17"/>
          <p:cNvSpPr/>
          <p:nvPr/>
        </p:nvSpPr>
        <p:spPr>
          <a:xfrm>
            <a:off x="6337617" y="4862087"/>
            <a:ext cx="2988464" cy="1069647"/>
          </a:xfrm>
          <a:prstGeom prst="curved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0740000" flipH="1" flipV="1">
            <a:off x="9101056" y="4570738"/>
            <a:ext cx="2082523" cy="4247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/>
              <a:t>εγκέφαλος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8609680" y="1834413"/>
            <a:ext cx="2743200" cy="10895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/>
              <a:t>Μήκη κύματος φωτός (χρωματικό φάσμα)</a:t>
            </a:r>
            <a:endParaRPr lang="en-US" sz="2400"/>
          </a:p>
        </p:txBody>
      </p:sp>
      <p:sp>
        <p:nvSpPr>
          <p:cNvPr id="22" name="Βέλος: Καμπύλο προς τα επάνω 21"/>
          <p:cNvSpPr/>
          <p:nvPr/>
        </p:nvSpPr>
        <p:spPr>
          <a:xfrm rot="18480000">
            <a:off x="9820767" y="2921136"/>
            <a:ext cx="1688679" cy="814843"/>
          </a:xfrm>
          <a:prstGeom prst="curvedUp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  <p:bldP spid="8" grpId="0"/>
      <p:bldP spid="10" grpId="0"/>
      <p:bldP spid="16" grpId="0" animBg="1"/>
      <p:bldP spid="17" grpId="0" animBg="1"/>
      <p:bldP spid="18" grpId="0" animBg="1"/>
      <p:bldP spid="20" grpId="0"/>
      <p:bldP spid="21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577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>
            <a:grpSpLocks noGrp="1" noRot="1" noChangeAspect="1" noMove="1" noResize="1" noUngrp="1"/>
          </p:cNvGrpSpPr>
          <p:nvPr/>
        </p:nvGrpSpPr>
        <p:grpSpPr>
          <a:xfrm>
            <a:off x="-15731" y="0"/>
            <a:ext cx="12226776" cy="6856214"/>
            <a:chOff x="-15736" y="0"/>
            <a:chExt cx="12229962" cy="685621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33640" y="982345"/>
            <a:ext cx="3709670" cy="130365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100"/>
              <a:t>Χρωματικός κύκλος </a:t>
            </a:r>
            <a:endParaRPr lang="en-US" sz="4100"/>
          </a:p>
        </p:txBody>
      </p:sp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92358" y="1092200"/>
            <a:ext cx="594113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4" descr="Εικόνα που περιέχει ομπρέλα&#10;&#10;Η περιγραφή δημιουργήθηκε με πολύ υψηλή αξιοπιστία"/>
          <p:cNvPicPr>
            <a:picLocks noChangeAspect="1"/>
          </p:cNvPicPr>
          <p:nvPr/>
        </p:nvPicPr>
        <p:blipFill rotWithShape="1">
          <a:blip r:embed="rId3"/>
          <a:srcRect t="4093" r="4" b="5361"/>
          <a:stretch>
            <a:fillRect/>
          </a:stretch>
        </p:blipFill>
        <p:spPr>
          <a:xfrm>
            <a:off x="1412315" y="1410208"/>
            <a:ext cx="5277402" cy="3858780"/>
          </a:xfrm>
          <a:prstGeom prst="rect">
            <a:avLst/>
          </a:prstGeom>
        </p:spPr>
      </p:pic>
      <p:cxnSp>
        <p:nvCxnSpPr>
          <p:cNvPr id="29" name="Straight Connector 28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518130" y="2400639"/>
            <a:ext cx="33756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847" y="1062226"/>
            <a:ext cx="9598696" cy="1303867"/>
          </a:xfrm>
        </p:spPr>
        <p:txBody>
          <a:bodyPr/>
          <a:lstStyle/>
          <a:p>
            <a:r>
              <a:rPr lang="en-US"/>
              <a:t>Βα</a:t>
            </a:r>
            <a:r>
              <a:rPr lang="en-US" err="1"/>
              <a:t>σικά</a:t>
            </a:r>
            <a:r>
              <a:rPr lang="en-US"/>
              <a:t> </a:t>
            </a:r>
            <a:r>
              <a:rPr lang="en-US" err="1"/>
              <a:t>χρώμ</a:t>
            </a:r>
            <a:r>
              <a:rPr lang="en-US"/>
              <a:t>ατα ή </a:t>
            </a:r>
            <a:r>
              <a:rPr lang="en-US" err="1"/>
              <a:t>Πρωτεύοντ</a:t>
            </a:r>
            <a:r>
              <a:rPr lang="en-US"/>
              <a:t>α </a:t>
            </a:r>
            <a:endParaRPr lang="en-US"/>
          </a:p>
        </p:txBody>
      </p:sp>
      <p:sp>
        <p:nvSpPr>
          <p:cNvPr id="4" name="Δάκρυ 3"/>
          <p:cNvSpPr/>
          <p:nvPr/>
        </p:nvSpPr>
        <p:spPr>
          <a:xfrm rot="18960000">
            <a:off x="804003" y="3574995"/>
            <a:ext cx="1812648" cy="1532720"/>
          </a:xfrm>
          <a:prstGeom prst="teardrop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5" name="Δάκρυ 4"/>
          <p:cNvSpPr/>
          <p:nvPr/>
        </p:nvSpPr>
        <p:spPr>
          <a:xfrm rot="18960000">
            <a:off x="2975426" y="3484009"/>
            <a:ext cx="1672544" cy="1502683"/>
          </a:xfrm>
          <a:prstGeom prst="teardrop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" name="Δάκρυ 5"/>
          <p:cNvSpPr/>
          <p:nvPr/>
        </p:nvSpPr>
        <p:spPr>
          <a:xfrm rot="18960000">
            <a:off x="4946714" y="3510893"/>
            <a:ext cx="1732589" cy="1582777"/>
          </a:xfrm>
          <a:prstGeom prst="teardrop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7" name="Φυσαλίδα ομιλίας: Έλλειψη 6"/>
          <p:cNvSpPr/>
          <p:nvPr/>
        </p:nvSpPr>
        <p:spPr>
          <a:xfrm>
            <a:off x="6702425" y="2493645"/>
            <a:ext cx="5523230" cy="2793365"/>
          </a:xfrm>
          <a:prstGeom prst="wedgeEllipse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err="1">
                <a:ea typeface="+mn-lt"/>
                <a:cs typeface="+mn-lt"/>
              </a:rPr>
              <a:t>Τι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είν</a:t>
            </a:r>
            <a:r>
              <a:rPr lang="en-US">
                <a:ea typeface="+mn-lt"/>
                <a:cs typeface="+mn-lt"/>
              </a:rPr>
              <a:t>αι τα βα</a:t>
            </a:r>
            <a:r>
              <a:rPr lang="en-US" err="1">
                <a:ea typeface="+mn-lt"/>
                <a:cs typeface="+mn-lt"/>
              </a:rPr>
              <a:t>σικά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χρώμ</a:t>
            </a:r>
            <a:r>
              <a:rPr lang="en-US">
                <a:ea typeface="+mn-lt"/>
                <a:cs typeface="+mn-lt"/>
              </a:rPr>
              <a:t>ατα; </a:t>
            </a:r>
            <a:endParaRPr lang="el-GR" err="1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/>
              <a:buChar char="•"/>
            </a:pPr>
            <a:r>
              <a:rPr lang="en-US" err="1">
                <a:ea typeface="+mn-lt"/>
                <a:cs typeface="+mn-lt"/>
              </a:rPr>
              <a:t>Δεν</a:t>
            </a:r>
            <a:r>
              <a:rPr lang="en-US">
                <a:ea typeface="+mn-lt"/>
                <a:cs typeface="+mn-lt"/>
              </a:rPr>
              <a:t> μπ</a:t>
            </a:r>
            <a:r>
              <a:rPr lang="en-US" err="1">
                <a:ea typeface="+mn-lt"/>
                <a:cs typeface="+mn-lt"/>
              </a:rPr>
              <a:t>ορούμε</a:t>
            </a:r>
            <a:r>
              <a:rPr lang="en-US">
                <a:ea typeface="+mn-lt"/>
                <a:cs typeface="+mn-lt"/>
              </a:rPr>
              <a:t> να τα </a:t>
            </a:r>
            <a:r>
              <a:rPr lang="en-US" err="1">
                <a:ea typeface="+mn-lt"/>
                <a:cs typeface="+mn-lt"/>
              </a:rPr>
              <a:t>φτιάξουμε</a:t>
            </a:r>
            <a:endParaRPr lang="el-GR" err="1"/>
          </a:p>
          <a:p>
            <a:pPr marL="285750" indent="-285750">
              <a:lnSpc>
                <a:spcPct val="90000"/>
              </a:lnSpc>
              <a:buFont typeface="Arial" panose="020B0604020202020204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/>
              <a:buChar char="•"/>
            </a:pPr>
            <a:r>
              <a:rPr lang="en-US">
                <a:ea typeface="+mn-lt"/>
                <a:cs typeface="+mn-lt"/>
              </a:rPr>
              <a:t>Μπ</a:t>
            </a:r>
            <a:r>
              <a:rPr lang="en-US" err="1">
                <a:ea typeface="+mn-lt"/>
                <a:cs typeface="+mn-lt"/>
              </a:rPr>
              <a:t>ουρουμε</a:t>
            </a:r>
            <a:r>
              <a:rPr lang="en-US">
                <a:ea typeface="+mn-lt"/>
                <a:cs typeface="+mn-lt"/>
              </a:rPr>
              <a:t> να </a:t>
            </a:r>
            <a:r>
              <a:rPr lang="en-US" err="1">
                <a:ea typeface="+mn-lt"/>
                <a:cs typeface="+mn-lt"/>
              </a:rPr>
              <a:t>φτιάξουμε</a:t>
            </a:r>
            <a:r>
              <a:rPr lang="en-US">
                <a:ea typeface="+mn-lt"/>
                <a:cs typeface="+mn-lt"/>
              </a:rPr>
              <a:t> </a:t>
            </a:r>
            <a:r>
              <a:rPr lang="en-US" err="1">
                <a:ea typeface="+mn-lt"/>
                <a:cs typeface="+mn-lt"/>
              </a:rPr>
              <a:t>άλλ</a:t>
            </a:r>
            <a:r>
              <a:rPr lang="en-US">
                <a:ea typeface="+mn-lt"/>
                <a:cs typeface="+mn-lt"/>
              </a:rPr>
              <a:t>α </a:t>
            </a:r>
            <a:r>
              <a:rPr lang="en-US" err="1">
                <a:ea typeface="+mn-lt"/>
                <a:cs typeface="+mn-lt"/>
              </a:rPr>
              <a:t>χρώμ</a:t>
            </a:r>
            <a:r>
              <a:rPr lang="en-US">
                <a:ea typeface="+mn-lt"/>
                <a:cs typeface="+mn-lt"/>
              </a:rPr>
              <a:t>ατα</a:t>
            </a:r>
            <a:endParaRPr lang="en-US"/>
          </a:p>
        </p:txBody>
      </p:sp>
      <p:pic>
        <p:nvPicPr>
          <p:cNvPr id="3" name="Εικόνα 7" descr="Εικόνα που περιέχει ομπρέλα&#10;&#10;Η περιγραφή δημιουργήθηκε με πολύ υψηλή αξιοπιστί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93" y="-4173"/>
            <a:ext cx="2741985" cy="2240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21" y="721043"/>
            <a:ext cx="9143998" cy="1020762"/>
          </a:xfrm>
        </p:spPr>
        <p:txBody>
          <a:bodyPr/>
          <a:lstStyle/>
          <a:p>
            <a:r>
              <a:rPr lang="en-US" err="1"/>
              <a:t>Συμ</a:t>
            </a:r>
            <a:r>
              <a:rPr lang="en-US"/>
              <a:t>π</a:t>
            </a:r>
            <a:r>
              <a:rPr lang="en-US" err="1"/>
              <a:t>ληρωμ</a:t>
            </a:r>
            <a:r>
              <a:rPr lang="en-US"/>
              <a:t>α</a:t>
            </a:r>
            <a:r>
              <a:rPr lang="en-US" err="1"/>
              <a:t>τικά</a:t>
            </a:r>
            <a:r>
              <a:rPr lang="en-US"/>
              <a:t> </a:t>
            </a:r>
            <a:r>
              <a:rPr lang="en-US" err="1"/>
              <a:t>χρώμ</a:t>
            </a:r>
            <a:r>
              <a:rPr lang="en-US"/>
              <a:t>ατα ή </a:t>
            </a:r>
            <a:r>
              <a:rPr lang="en-US" err="1"/>
              <a:t>Δευτερεύον</a:t>
            </a:r>
            <a:r>
              <a:rPr lang="en-US"/>
              <a:t> 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030425" y="1624673"/>
            <a:ext cx="4656726" cy="4616496"/>
          </a:xfrm>
          <a:ln>
            <a:solidFill>
              <a:schemeClr val="accent1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7" name="Δάκρυ 6"/>
          <p:cNvSpPr/>
          <p:nvPr/>
        </p:nvSpPr>
        <p:spPr>
          <a:xfrm rot="18960000">
            <a:off x="7148107" y="2251988"/>
            <a:ext cx="1035769" cy="836908"/>
          </a:xfrm>
          <a:prstGeom prst="teardrop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ctr">
              <a:buFont typeface="Arial" panose="020B0604020202020204"/>
              <a:buChar char="•"/>
            </a:pPr>
            <a:endParaRPr lang="el-GR"/>
          </a:p>
        </p:txBody>
      </p:sp>
      <p:sp>
        <p:nvSpPr>
          <p:cNvPr id="8" name="Δάκρυ 7"/>
          <p:cNvSpPr/>
          <p:nvPr/>
        </p:nvSpPr>
        <p:spPr>
          <a:xfrm rot="18960000">
            <a:off x="10581765" y="2043092"/>
            <a:ext cx="940436" cy="1000727"/>
          </a:xfrm>
          <a:prstGeom prst="teardrop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9" name="Σύμβολο πρόσθεσης 8"/>
          <p:cNvSpPr/>
          <p:nvPr/>
        </p:nvSpPr>
        <p:spPr>
          <a:xfrm>
            <a:off x="8374275" y="2507628"/>
            <a:ext cx="320813" cy="3207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10" name="Ίσο 9"/>
          <p:cNvSpPr/>
          <p:nvPr/>
        </p:nvSpPr>
        <p:spPr>
          <a:xfrm>
            <a:off x="10113279" y="2430326"/>
            <a:ext cx="309753" cy="38714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Σύμβολο πρόσθεσης 10"/>
          <p:cNvSpPr/>
          <p:nvPr/>
        </p:nvSpPr>
        <p:spPr>
          <a:xfrm>
            <a:off x="8488352" y="3769099"/>
            <a:ext cx="320813" cy="3207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12" name="Σύμβολο πρόσθεσης 11"/>
          <p:cNvSpPr/>
          <p:nvPr/>
        </p:nvSpPr>
        <p:spPr>
          <a:xfrm>
            <a:off x="8488415" y="5200770"/>
            <a:ext cx="320813" cy="3207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13" name="Δάκρυ 12"/>
          <p:cNvSpPr/>
          <p:nvPr/>
        </p:nvSpPr>
        <p:spPr>
          <a:xfrm rot="18960000">
            <a:off x="8951709" y="2235130"/>
            <a:ext cx="995741" cy="856931"/>
          </a:xfrm>
          <a:prstGeom prst="teardrop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14" name="Δάκρυ 13"/>
          <p:cNvSpPr/>
          <p:nvPr/>
        </p:nvSpPr>
        <p:spPr>
          <a:xfrm rot="18960000">
            <a:off x="8961778" y="4998353"/>
            <a:ext cx="995741" cy="856931"/>
          </a:xfrm>
          <a:prstGeom prst="teardrop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15" name="Ίσο 14"/>
          <p:cNvSpPr/>
          <p:nvPr/>
        </p:nvSpPr>
        <p:spPr>
          <a:xfrm>
            <a:off x="10108022" y="5203561"/>
            <a:ext cx="309753" cy="38714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6" name="Ίσο 15"/>
          <p:cNvSpPr/>
          <p:nvPr/>
        </p:nvSpPr>
        <p:spPr>
          <a:xfrm>
            <a:off x="10118092" y="3641742"/>
            <a:ext cx="419833" cy="45722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Δάκρυ 16"/>
          <p:cNvSpPr/>
          <p:nvPr/>
        </p:nvSpPr>
        <p:spPr>
          <a:xfrm rot="18960000">
            <a:off x="9018230" y="3556672"/>
            <a:ext cx="995741" cy="856931"/>
          </a:xfrm>
          <a:prstGeom prst="teardrop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18" name="Δάκρυ 17"/>
          <p:cNvSpPr/>
          <p:nvPr/>
        </p:nvSpPr>
        <p:spPr>
          <a:xfrm rot="18960000">
            <a:off x="7099612" y="3659501"/>
            <a:ext cx="995741" cy="856931"/>
          </a:xfrm>
          <a:prstGeom prst="teardrop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19" name="Δάκρυ 18"/>
          <p:cNvSpPr/>
          <p:nvPr/>
        </p:nvSpPr>
        <p:spPr>
          <a:xfrm rot="18960000">
            <a:off x="7172437" y="5043824"/>
            <a:ext cx="995741" cy="856931"/>
          </a:xfrm>
          <a:prstGeom prst="teardrop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20" name="Δάκρυ 19"/>
          <p:cNvSpPr/>
          <p:nvPr/>
        </p:nvSpPr>
        <p:spPr>
          <a:xfrm rot="18960000">
            <a:off x="10638472" y="3502025"/>
            <a:ext cx="995741" cy="856931"/>
          </a:xfrm>
          <a:prstGeom prst="teardrop">
            <a:avLst/>
          </a:prstGeom>
          <a:solidFill>
            <a:srgbClr val="FF77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21" name="Δάκρυ 20"/>
          <p:cNvSpPr/>
          <p:nvPr/>
        </p:nvSpPr>
        <p:spPr>
          <a:xfrm rot="18960000">
            <a:off x="10528454" y="4993765"/>
            <a:ext cx="995741" cy="856931"/>
          </a:xfrm>
          <a:prstGeom prst="teardrop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22" name="Δάκρυ 21"/>
          <p:cNvSpPr/>
          <p:nvPr/>
        </p:nvSpPr>
        <p:spPr>
          <a:xfrm rot="18960000">
            <a:off x="1009829" y="3204446"/>
            <a:ext cx="940436" cy="1000727"/>
          </a:xfrm>
          <a:prstGeom prst="teardrop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23" name="Δάκρυ 22"/>
          <p:cNvSpPr/>
          <p:nvPr/>
        </p:nvSpPr>
        <p:spPr>
          <a:xfrm rot="18960000">
            <a:off x="2487628" y="3241721"/>
            <a:ext cx="995741" cy="856931"/>
          </a:xfrm>
          <a:prstGeom prst="teardrop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24" name="Δάκρυ 23"/>
          <p:cNvSpPr/>
          <p:nvPr/>
        </p:nvSpPr>
        <p:spPr>
          <a:xfrm rot="18960000">
            <a:off x="3951146" y="3066257"/>
            <a:ext cx="995741" cy="1037141"/>
          </a:xfrm>
          <a:prstGeom prst="teardrop">
            <a:avLst/>
          </a:prstGeom>
          <a:solidFill>
            <a:srgbClr val="FF77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25" name="Φυσαλίδα ομιλίας: Ορθογώνιο 24"/>
          <p:cNvSpPr/>
          <p:nvPr/>
        </p:nvSpPr>
        <p:spPr>
          <a:xfrm>
            <a:off x="1193995" y="1861205"/>
            <a:ext cx="4416935" cy="622659"/>
          </a:xfrm>
          <a:prstGeom prst="wedgeRect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err="1"/>
              <a:t>Ποία</a:t>
            </a:r>
            <a:r>
              <a:rPr lang="el-GR"/>
              <a:t> είναι τα  3 συμπληρωματικά χρώματα; </a:t>
            </a:r>
            <a:endParaRPr lang="el-GR"/>
          </a:p>
        </p:txBody>
      </p:sp>
      <p:sp>
        <p:nvSpPr>
          <p:cNvPr id="26" name="Φυσαλίδα ομιλίας: Έλλειψη 25"/>
          <p:cNvSpPr/>
          <p:nvPr/>
        </p:nvSpPr>
        <p:spPr>
          <a:xfrm>
            <a:off x="9632051" y="-108384"/>
            <a:ext cx="3246086" cy="1493675"/>
          </a:xfrm>
          <a:prstGeom prst="wedgeEllipseCallou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Πώς τα </a:t>
            </a:r>
            <a:r>
              <a:rPr lang="el-GR" err="1"/>
              <a:t>φτίαχουμε</a:t>
            </a:r>
            <a:r>
              <a:rPr lang="el-GR"/>
              <a:t> ;</a:t>
            </a:r>
            <a:endParaRPr lang="el-GR"/>
          </a:p>
        </p:txBody>
      </p:sp>
      <p:sp>
        <p:nvSpPr>
          <p:cNvPr id="28" name="Ορθογώνιο 27"/>
          <p:cNvSpPr/>
          <p:nvPr/>
        </p:nvSpPr>
        <p:spPr>
          <a:xfrm>
            <a:off x="4394628" y="4922198"/>
            <a:ext cx="2545578" cy="884365"/>
          </a:xfrm>
          <a:prstGeom prst="rect">
            <a:avLst/>
          </a:prstGeom>
          <a:solidFill>
            <a:srgbClr val="7030A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2 διαφορετικά βασικά χρώματα σε ίδιες ποσότητες!</a:t>
            </a:r>
            <a:endParaRPr lang="el-GR"/>
          </a:p>
        </p:txBody>
      </p:sp>
      <p:pic>
        <p:nvPicPr>
          <p:cNvPr id="3" name="Εικόνα 3" descr="Εικόνα που περιέχει σχεδίαση, συσκευή&#10;&#10;Η περιγραφή δημιουργήθηκε με πολύ υψηλή αξιοπιστί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5" y="4860626"/>
            <a:ext cx="3492527" cy="1992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bldLvl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791" y="946468"/>
            <a:ext cx="9143998" cy="1020762"/>
          </a:xfrm>
        </p:spPr>
        <p:txBody>
          <a:bodyPr/>
          <a:lstStyle/>
          <a:p>
            <a:r>
              <a:rPr lang="en-US" err="1"/>
              <a:t>Ενδιάμεσ</a:t>
            </a:r>
            <a:r>
              <a:rPr lang="en-US"/>
              <a:t>α </a:t>
            </a:r>
            <a:r>
              <a:rPr lang="en-US" err="1"/>
              <a:t>χρώμ</a:t>
            </a:r>
            <a:r>
              <a:rPr lang="en-US"/>
              <a:t>ατα ή </a:t>
            </a:r>
            <a:r>
              <a:rPr lang="en-US" err="1"/>
              <a:t>Τριτεύοντ</a:t>
            </a:r>
            <a:r>
              <a:rPr lang="en-US"/>
              <a:t>α  </a:t>
            </a:r>
            <a:endParaRPr lang="en-US"/>
          </a:p>
        </p:txBody>
      </p:sp>
      <p:sp>
        <p:nvSpPr>
          <p:cNvPr id="25" name="Φυσαλίδα ομιλίας: Ορθογώνιο 24"/>
          <p:cNvSpPr/>
          <p:nvPr/>
        </p:nvSpPr>
        <p:spPr>
          <a:xfrm>
            <a:off x="873764" y="2121509"/>
            <a:ext cx="4416935" cy="622659"/>
          </a:xfrm>
          <a:prstGeom prst="wedgeRect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err="1"/>
              <a:t>Ποία</a:t>
            </a:r>
            <a:r>
              <a:rPr lang="el-GR"/>
              <a:t> είναι τα ενδιάμεσα  χρώματα; </a:t>
            </a:r>
            <a:endParaRPr lang="el-GR"/>
          </a:p>
        </p:txBody>
      </p:sp>
      <p:sp>
        <p:nvSpPr>
          <p:cNvPr id="28" name="Ορθογώνιο 27"/>
          <p:cNvSpPr/>
          <p:nvPr/>
        </p:nvSpPr>
        <p:spPr>
          <a:xfrm>
            <a:off x="713740" y="4134485"/>
            <a:ext cx="4845685" cy="1992630"/>
          </a:xfrm>
          <a:prstGeom prst="rect">
            <a:avLst/>
          </a:prstGeom>
          <a:solidFill>
            <a:srgbClr val="7030A0"/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Τα χρώματα που γίνονται με 2 βασικά και ένα από αυτά έχει περισσότερη ποσότητα.</a:t>
            </a:r>
            <a:endParaRPr lang="el-GR"/>
          </a:p>
          <a:p>
            <a:pPr algn="ctr"/>
            <a:r>
              <a:rPr lang="el-GR"/>
              <a:t>Πορτοκαλί + κίτρινο  </a:t>
            </a:r>
            <a:endParaRPr lang="el-GR"/>
          </a:p>
          <a:p>
            <a:pPr algn="ctr"/>
            <a:r>
              <a:rPr lang="el-GR"/>
              <a:t>Ή</a:t>
            </a:r>
            <a:endParaRPr lang="el-GR"/>
          </a:p>
          <a:p>
            <a:pPr algn="ctr"/>
            <a:r>
              <a:rPr lang="el-GR"/>
              <a:t>Πορτοκαλί +κόκκινο </a:t>
            </a:r>
            <a:endParaRPr lang="el-GR"/>
          </a:p>
          <a:p>
            <a:pPr algn="ctr"/>
            <a:endParaRPr lang="el-GR"/>
          </a:p>
        </p:txBody>
      </p:sp>
      <p:pic>
        <p:nvPicPr>
          <p:cNvPr id="27" name="Εικόνα 28" descr="Εικόνα που περιέχει ομπρέλα&#10;&#10;Η περιγραφή δημιουργήθηκε με πολύ υψηλή αξιοπιστί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6340" y="2122170"/>
            <a:ext cx="5236210" cy="4269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Ουδέτερ</a:t>
            </a:r>
            <a:r>
              <a:rPr lang="en-US"/>
              <a:t>α </a:t>
            </a:r>
            <a:r>
              <a:rPr lang="en-US" err="1"/>
              <a:t>χρώμ</a:t>
            </a:r>
            <a:r>
              <a:rPr lang="en-US"/>
              <a:t>ατα</a:t>
            </a:r>
            <a:endParaRPr lang="en-US"/>
          </a:p>
        </p:txBody>
      </p:sp>
      <p:pic>
        <p:nvPicPr>
          <p:cNvPr id="3" name="Εικόνα 3" descr="Εικόνα που περιέχει ρόδα, συσκευή, ρολόι, γκονγκ&#10;&#10;Η περιγραφή δημιουργήθηκε με πολύ υψηλή αξιοπιστί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2617" y="2956525"/>
            <a:ext cx="4907211" cy="2669315"/>
          </a:xfrm>
          <a:prstGeom prst="rect">
            <a:avLst/>
          </a:prstGeom>
        </p:spPr>
      </p:pic>
      <p:sp>
        <p:nvSpPr>
          <p:cNvPr id="5" name="Φυσαλίδα σκέψης: Σύννεφο 4"/>
          <p:cNvSpPr/>
          <p:nvPr/>
        </p:nvSpPr>
        <p:spPr>
          <a:xfrm>
            <a:off x="-448043" y="94089"/>
            <a:ext cx="4476978" cy="1763991"/>
          </a:xfrm>
          <a:prstGeom prst="cloudCallou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Ποια είναι τα ουδέτερα χρώματα ;</a:t>
            </a:r>
            <a:endParaRPr lang="el-GR"/>
          </a:p>
        </p:txBody>
      </p:sp>
      <p:sp>
        <p:nvSpPr>
          <p:cNvPr id="6" name="Φυσαλίδα ομιλίας: Ορθογώνιο με στρογγυλεμένες γωνίες 5"/>
          <p:cNvSpPr/>
          <p:nvPr/>
        </p:nvSpPr>
        <p:spPr>
          <a:xfrm>
            <a:off x="8959850" y="890270"/>
            <a:ext cx="2571115" cy="1727200"/>
          </a:xfrm>
          <a:prstGeom prst="wedgeRoundRectCallout">
            <a:avLst/>
          </a:prstGeom>
          <a:solidFill>
            <a:schemeClr val="tx2">
              <a:lumMod val="50000"/>
              <a:lumOff val="5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/>
              <a:t>Το</a:t>
            </a:r>
            <a:r>
              <a:rPr lang="el-GR" b="1">
                <a:solidFill>
                  <a:schemeClr val="bg1"/>
                </a:solidFill>
              </a:rPr>
              <a:t> </a:t>
            </a:r>
            <a:r>
              <a:rPr lang="el-GR" b="1">
                <a:solidFill>
                  <a:schemeClr val="tx1"/>
                </a:solidFill>
              </a:rPr>
              <a:t>μαύρο</a:t>
            </a:r>
            <a:r>
              <a:rPr lang="el-GR"/>
              <a:t>, το άσπρο, το </a:t>
            </a:r>
            <a:r>
              <a:rPr lang="el-GR" b="1">
                <a:solidFill>
                  <a:schemeClr val="tx2">
                    <a:lumMod val="75000"/>
                    <a:lumOff val="25000"/>
                  </a:schemeClr>
                </a:solidFill>
              </a:rPr>
              <a:t>γκρι,</a:t>
            </a:r>
            <a:r>
              <a:rPr lang="el-GR"/>
              <a:t> το </a:t>
            </a:r>
            <a:r>
              <a:rPr lang="el-GR" b="1">
                <a:solidFill>
                  <a:schemeClr val="accent4">
                    <a:lumMod val="75000"/>
                  </a:schemeClr>
                </a:solidFill>
              </a:rPr>
              <a:t>καφέ </a:t>
            </a:r>
            <a:r>
              <a:rPr lang="el-GR" b="1"/>
              <a:t> </a:t>
            </a:r>
            <a:r>
              <a:rPr lang="el-GR"/>
              <a:t>και το </a:t>
            </a:r>
            <a:r>
              <a:rPr lang="el-GR" b="1">
                <a:solidFill>
                  <a:schemeClr val="accent4">
                    <a:lumMod val="75000"/>
                  </a:schemeClr>
                </a:solidFill>
              </a:rPr>
              <a:t>καφέ</a:t>
            </a:r>
            <a:r>
              <a:rPr lang="el-GR" sz="1600" b="1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l-GR"/>
              <a:t>με</a:t>
            </a:r>
            <a:r>
              <a:rPr lang="el-GR" b="1">
                <a:solidFill>
                  <a:schemeClr val="accent4">
                    <a:lumMod val="60000"/>
                    <a:lumOff val="40000"/>
                  </a:schemeClr>
                </a:solidFill>
              </a:rPr>
              <a:t> διάφορες</a:t>
            </a:r>
            <a:r>
              <a:rPr lang="el-GR"/>
              <a:t> </a:t>
            </a:r>
            <a:r>
              <a:rPr lang="el-GR">
                <a:solidFill>
                  <a:schemeClr val="accent4">
                    <a:lumMod val="40000"/>
                    <a:lumOff val="60000"/>
                  </a:schemeClr>
                </a:solidFill>
              </a:rPr>
              <a:t>ποσότητες</a:t>
            </a:r>
            <a:r>
              <a:rPr lang="el-GR"/>
              <a:t> άσπρου.</a:t>
            </a:r>
            <a:endParaRPr lang="el-GR"/>
          </a:p>
        </p:txBody>
      </p:sp>
      <p:sp>
        <p:nvSpPr>
          <p:cNvPr id="7" name="Φυσαλίδα σκέψης: Σύννεφο 6"/>
          <p:cNvSpPr/>
          <p:nvPr/>
        </p:nvSpPr>
        <p:spPr>
          <a:xfrm>
            <a:off x="-28756" y="3178378"/>
            <a:ext cx="3336153" cy="2334656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>
                <a:ea typeface="+mn-lt"/>
                <a:cs typeface="+mn-lt"/>
              </a:rPr>
              <a:t>Πως τα δημιουργούμε το </a:t>
            </a:r>
            <a:r>
              <a:rPr lang="el-GR" b="1">
                <a:solidFill>
                  <a:schemeClr val="tx1"/>
                </a:solidFill>
                <a:ea typeface="+mn-lt"/>
                <a:cs typeface="+mn-lt"/>
              </a:rPr>
              <a:t>μαύρο</a:t>
            </a:r>
            <a:r>
              <a:rPr lang="el-GR">
                <a:ea typeface="+mn-lt"/>
                <a:cs typeface="+mn-lt"/>
              </a:rPr>
              <a:t>, το άσπρο, το </a:t>
            </a:r>
            <a:r>
              <a:rPr lang="el-GR" b="1">
                <a:solidFill>
                  <a:schemeClr val="bg2">
                    <a:lumMod val="25000"/>
                  </a:schemeClr>
                </a:solidFill>
                <a:ea typeface="+mn-lt"/>
                <a:cs typeface="+mn-lt"/>
              </a:rPr>
              <a:t>γκρι</a:t>
            </a:r>
            <a:r>
              <a:rPr lang="el-GR">
                <a:ea typeface="+mn-lt"/>
                <a:cs typeface="+mn-lt"/>
              </a:rPr>
              <a:t>, το </a:t>
            </a:r>
            <a:r>
              <a:rPr lang="el-GR" b="1">
                <a:solidFill>
                  <a:schemeClr val="accent4">
                    <a:lumMod val="75000"/>
                  </a:schemeClr>
                </a:solidFill>
                <a:ea typeface="+mn-lt"/>
                <a:cs typeface="+mn-lt"/>
              </a:rPr>
              <a:t>καφέ</a:t>
            </a:r>
            <a:r>
              <a:rPr lang="el-GR">
                <a:ea typeface="+mn-lt"/>
                <a:cs typeface="+mn-lt"/>
              </a:rPr>
              <a:t>  ;</a:t>
            </a:r>
            <a:endParaRPr lang="el-GR"/>
          </a:p>
        </p:txBody>
      </p:sp>
      <p:sp>
        <p:nvSpPr>
          <p:cNvPr id="8" name="Φυσαλίδα ομιλίας: Ορθογώνιο με στρογγυλεμένες γωνίες 7"/>
          <p:cNvSpPr/>
          <p:nvPr/>
        </p:nvSpPr>
        <p:spPr>
          <a:xfrm>
            <a:off x="3473257" y="3042801"/>
            <a:ext cx="3214417" cy="2875287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/>
              <a:buChar char="•"/>
            </a:pPr>
            <a:r>
              <a:rPr lang="el-GR"/>
              <a:t>Το άσπρο και το </a:t>
            </a:r>
            <a:r>
              <a:rPr lang="el-GR" b="1">
                <a:solidFill>
                  <a:schemeClr val="tx1"/>
                </a:solidFill>
              </a:rPr>
              <a:t>μαύρο</a:t>
            </a:r>
            <a:r>
              <a:rPr lang="el-GR">
                <a:solidFill>
                  <a:schemeClr val="tx1"/>
                </a:solidFill>
              </a:rPr>
              <a:t> </a:t>
            </a:r>
            <a:r>
              <a:rPr lang="el-GR" b="1">
                <a:solidFill>
                  <a:schemeClr val="accent1">
                    <a:lumMod val="75000"/>
                  </a:schemeClr>
                </a:solidFill>
              </a:rPr>
              <a:t>ΔΕΝ ΜΠΟΡΟΥΜΕ</a:t>
            </a:r>
            <a:endParaRPr lang="el-GR" b="1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>
              <a:buFont typeface="Arial" panose="020B0604020202020204"/>
              <a:buChar char="•"/>
            </a:pPr>
            <a:r>
              <a:rPr lang="el-GR"/>
              <a:t> το</a:t>
            </a:r>
            <a:r>
              <a:rPr lang="el-GR" b="1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b="1">
                <a:solidFill>
                  <a:schemeClr val="bg2">
                    <a:lumMod val="50000"/>
                  </a:schemeClr>
                </a:solidFill>
              </a:rPr>
              <a:t>γκρι</a:t>
            </a:r>
            <a:r>
              <a:rPr lang="el-GR"/>
              <a:t>  (άσπρο +</a:t>
            </a:r>
            <a:r>
              <a:rPr lang="el-GR" b="1">
                <a:solidFill>
                  <a:schemeClr val="tx1">
                    <a:lumMod val="95000"/>
                    <a:lumOff val="5000"/>
                  </a:schemeClr>
                </a:solidFill>
              </a:rPr>
              <a:t>μαύρο</a:t>
            </a:r>
            <a:r>
              <a:rPr lang="el-GR"/>
              <a:t>)</a:t>
            </a:r>
            <a:endParaRPr lang="el-GR"/>
          </a:p>
          <a:p>
            <a:pPr marL="285750" indent="-285750" algn="ctr">
              <a:buFont typeface="Arial" panose="020B0604020202020204"/>
              <a:buChar char="•"/>
            </a:pPr>
            <a:r>
              <a:rPr lang="el-GR"/>
              <a:t>Το</a:t>
            </a:r>
            <a:r>
              <a:rPr lang="el-GR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l-GR" b="1">
                <a:solidFill>
                  <a:schemeClr val="accent4">
                    <a:lumMod val="50000"/>
                  </a:schemeClr>
                </a:solidFill>
              </a:rPr>
              <a:t>καφέ</a:t>
            </a:r>
            <a:r>
              <a:rPr lang="el-GR">
                <a:solidFill>
                  <a:schemeClr val="tx1"/>
                </a:solidFill>
              </a:rPr>
              <a:t> (</a:t>
            </a:r>
            <a:r>
              <a:rPr lang="el-GR" b="1">
                <a:solidFill>
                  <a:srgbClr val="FF0000"/>
                </a:solidFill>
              </a:rPr>
              <a:t>κόκκινο</a:t>
            </a:r>
            <a:r>
              <a:rPr lang="el-GR"/>
              <a:t> +</a:t>
            </a:r>
            <a:r>
              <a:rPr lang="el-GR" b="1">
                <a:solidFill>
                  <a:srgbClr val="FFFF00"/>
                </a:solidFill>
              </a:rPr>
              <a:t>κίτρινο</a:t>
            </a:r>
            <a:r>
              <a:rPr lang="el-GR"/>
              <a:t> +</a:t>
            </a:r>
            <a:r>
              <a:rPr lang="el-GR" b="1">
                <a:solidFill>
                  <a:srgbClr val="002060"/>
                </a:solidFill>
              </a:rPr>
              <a:t>μπλε</a:t>
            </a:r>
            <a:r>
              <a:rPr lang="el-GR"/>
              <a:t>)</a:t>
            </a:r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159" y="861993"/>
            <a:ext cx="9598696" cy="1303867"/>
          </a:xfrm>
        </p:spPr>
        <p:txBody>
          <a:bodyPr/>
          <a:lstStyle/>
          <a:p>
            <a:r>
              <a:rPr lang="en-US" err="1"/>
              <a:t>Αντίθετ</a:t>
            </a:r>
            <a:r>
              <a:rPr lang="en-US"/>
              <a:t>α </a:t>
            </a:r>
            <a:r>
              <a:rPr lang="en-US" err="1"/>
              <a:t>χρώμ</a:t>
            </a:r>
            <a:r>
              <a:rPr lang="en-US"/>
              <a:t>ατα</a:t>
            </a:r>
            <a:endParaRPr lang="en-US"/>
          </a:p>
        </p:txBody>
      </p:sp>
      <p:sp>
        <p:nvSpPr>
          <p:cNvPr id="4" name="Δάκρυ 3"/>
          <p:cNvSpPr/>
          <p:nvPr/>
        </p:nvSpPr>
        <p:spPr>
          <a:xfrm rot="18960000">
            <a:off x="1562820" y="2576744"/>
            <a:ext cx="861435" cy="857982"/>
          </a:xfrm>
          <a:prstGeom prst="teardrop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5" name="Δάκρυ 4"/>
          <p:cNvSpPr/>
          <p:nvPr/>
        </p:nvSpPr>
        <p:spPr>
          <a:xfrm rot="18960000">
            <a:off x="1548228" y="3777464"/>
            <a:ext cx="820876" cy="894313"/>
          </a:xfrm>
          <a:prstGeom prst="teardrop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6" name="Δάκρυ 5"/>
          <p:cNvSpPr/>
          <p:nvPr/>
        </p:nvSpPr>
        <p:spPr>
          <a:xfrm rot="18960000">
            <a:off x="1478503" y="5109443"/>
            <a:ext cx="958345" cy="908039"/>
          </a:xfrm>
          <a:prstGeom prst="teardrop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7" name="Φυσαλίδα ομιλίας: Έλλειψη 6"/>
          <p:cNvSpPr/>
          <p:nvPr/>
        </p:nvSpPr>
        <p:spPr>
          <a:xfrm>
            <a:off x="5123815" y="2365375"/>
            <a:ext cx="5756275" cy="3533775"/>
          </a:xfrm>
          <a:prstGeom prst="wedgeEllipseCallout">
            <a:avLst/>
          </a:prstGeom>
          <a:solidFill>
            <a:schemeClr val="accent6">
              <a:lumMod val="5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err="1">
                <a:ea typeface="+mn-lt"/>
                <a:cs typeface="+mn-lt"/>
              </a:rPr>
              <a:t>Τι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είν</a:t>
            </a:r>
            <a:r>
              <a:rPr lang="en-US">
                <a:ea typeface="+mn-lt"/>
                <a:cs typeface="+mn-lt"/>
              </a:rPr>
              <a:t>αι τα α</a:t>
            </a:r>
            <a:r>
              <a:rPr lang="en-US" err="1">
                <a:ea typeface="+mn-lt"/>
                <a:cs typeface="+mn-lt"/>
              </a:rPr>
              <a:t>ντίθετ</a:t>
            </a:r>
            <a:r>
              <a:rPr lang="en-US">
                <a:ea typeface="+mn-lt"/>
                <a:cs typeface="+mn-lt"/>
              </a:rPr>
              <a:t>α </a:t>
            </a:r>
            <a:r>
              <a:rPr lang="en-US" err="1">
                <a:ea typeface="+mn-lt"/>
                <a:cs typeface="+mn-lt"/>
              </a:rPr>
              <a:t>χρώμ</a:t>
            </a:r>
            <a:r>
              <a:rPr lang="en-US">
                <a:ea typeface="+mn-lt"/>
                <a:cs typeface="+mn-lt"/>
              </a:rPr>
              <a:t>ατα; </a:t>
            </a:r>
            <a:endParaRPr lang="el-GR" err="1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/>
              <a:buChar char="•"/>
            </a:pP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buFont typeface="Arial" panose="020B0604020202020204"/>
              <a:buChar char="•"/>
            </a:pPr>
            <a:r>
              <a:rPr lang="en-US" err="1"/>
              <a:t>Σχέση</a:t>
            </a:r>
            <a:r>
              <a:rPr lang="en-US"/>
              <a:t> </a:t>
            </a:r>
            <a:r>
              <a:rPr lang="en-US" err="1"/>
              <a:t>χρωμάτων</a:t>
            </a:r>
            <a:r>
              <a:rPr lang="en-US"/>
              <a:t> </a:t>
            </a:r>
            <a:endParaRPr lang="en-US"/>
          </a:p>
          <a:p>
            <a:pPr marL="285750" indent="-285750">
              <a:lnSpc>
                <a:spcPct val="90000"/>
              </a:lnSpc>
              <a:buFont typeface="Arial" panose="020B0604020202020204"/>
              <a:buChar char="•"/>
            </a:pPr>
            <a:r>
              <a:rPr lang="en-US"/>
              <a:t>1 βα</a:t>
            </a:r>
            <a:r>
              <a:rPr lang="en-US" err="1"/>
              <a:t>σικό</a:t>
            </a:r>
            <a:r>
              <a:rPr lang="en-US"/>
              <a:t> </a:t>
            </a:r>
            <a:r>
              <a:rPr lang="en-US" err="1"/>
              <a:t>με</a:t>
            </a:r>
            <a:r>
              <a:rPr lang="en-US"/>
              <a:t> 1 </a:t>
            </a:r>
            <a:r>
              <a:rPr lang="en-US" err="1"/>
              <a:t>συμ</a:t>
            </a:r>
            <a:r>
              <a:rPr lang="en-US"/>
              <a:t>π</a:t>
            </a:r>
            <a:r>
              <a:rPr lang="en-US" err="1"/>
              <a:t>ληρωμ</a:t>
            </a:r>
            <a:r>
              <a:rPr lang="en-US"/>
              <a:t>α</a:t>
            </a:r>
            <a:r>
              <a:rPr lang="en-US" err="1"/>
              <a:t>τικό</a:t>
            </a:r>
            <a:r>
              <a:rPr lang="en-US"/>
              <a:t> π</a:t>
            </a:r>
            <a:r>
              <a:rPr lang="en-US" err="1"/>
              <a:t>ου</a:t>
            </a:r>
            <a:r>
              <a:rPr lang="en-US"/>
              <a:t> </a:t>
            </a:r>
            <a:r>
              <a:rPr lang="en-US" err="1"/>
              <a:t>δεν</a:t>
            </a:r>
            <a:r>
              <a:rPr lang="en-US"/>
              <a:t> </a:t>
            </a:r>
            <a:r>
              <a:rPr lang="en-US" err="1"/>
              <a:t>έχουν</a:t>
            </a:r>
            <a:r>
              <a:rPr lang="en-US"/>
              <a:t> κα</a:t>
            </a:r>
            <a:r>
              <a:rPr lang="en-US" err="1"/>
              <a:t>μι</a:t>
            </a:r>
            <a:r>
              <a:rPr lang="en-US"/>
              <a:t>α </a:t>
            </a:r>
            <a:r>
              <a:rPr lang="en-US" err="1"/>
              <a:t>σχάση</a:t>
            </a:r>
            <a:r>
              <a:rPr lang="en-US"/>
              <a:t> </a:t>
            </a:r>
            <a:r>
              <a:rPr lang="en-US" err="1"/>
              <a:t>μετ</a:t>
            </a:r>
            <a:r>
              <a:rPr lang="en-US"/>
              <a:t>α</a:t>
            </a:r>
            <a:r>
              <a:rPr lang="en-US" err="1"/>
              <a:t>ξύ</a:t>
            </a:r>
            <a:r>
              <a:rPr lang="en-US"/>
              <a:t>  </a:t>
            </a:r>
            <a:r>
              <a:rPr lang="en-US" err="1"/>
              <a:t>τους</a:t>
            </a:r>
            <a:endParaRPr lang="en-US"/>
          </a:p>
          <a:p>
            <a:pPr marL="285750" indent="-285750">
              <a:lnSpc>
                <a:spcPct val="90000"/>
              </a:lnSpc>
              <a:buFont typeface="Arial" panose="020B0604020202020204"/>
              <a:buChar char="•"/>
            </a:pPr>
            <a:r>
              <a:rPr lang="en-US" err="1"/>
              <a:t>είν</a:t>
            </a:r>
            <a:r>
              <a:rPr lang="en-US"/>
              <a:t>αι απ</a:t>
            </a:r>
            <a:r>
              <a:rPr lang="en-US" err="1"/>
              <a:t>έν</a:t>
            </a:r>
            <a:r>
              <a:rPr lang="en-US"/>
              <a:t>α</a:t>
            </a:r>
            <a:r>
              <a:rPr lang="en-US" err="1"/>
              <a:t>τι</a:t>
            </a:r>
            <a:r>
              <a:rPr lang="en-US"/>
              <a:t> </a:t>
            </a:r>
            <a:r>
              <a:rPr lang="en-US" err="1"/>
              <a:t>στο</a:t>
            </a:r>
            <a:r>
              <a:rPr lang="en-US"/>
              <a:t> </a:t>
            </a:r>
            <a:r>
              <a:rPr lang="en-US" err="1"/>
              <a:t>χρωμ</a:t>
            </a:r>
            <a:r>
              <a:rPr lang="en-US"/>
              <a:t>α</a:t>
            </a:r>
            <a:r>
              <a:rPr lang="en-US" err="1"/>
              <a:t>τικό</a:t>
            </a:r>
            <a:r>
              <a:rPr lang="en-US"/>
              <a:t> </a:t>
            </a:r>
            <a:r>
              <a:rPr lang="en-US" err="1"/>
              <a:t>κύκλο</a:t>
            </a:r>
            <a:r>
              <a:rPr lang="en-US"/>
              <a:t> </a:t>
            </a:r>
            <a:endParaRPr lang="en-US"/>
          </a:p>
        </p:txBody>
      </p:sp>
      <p:sp>
        <p:nvSpPr>
          <p:cNvPr id="3" name="Διάφορο 2"/>
          <p:cNvSpPr/>
          <p:nvPr/>
        </p:nvSpPr>
        <p:spPr>
          <a:xfrm>
            <a:off x="2742661" y="2512492"/>
            <a:ext cx="604703" cy="693175"/>
          </a:xfrm>
          <a:prstGeom prst="mathNotEqual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Διάφορο 7"/>
          <p:cNvSpPr/>
          <p:nvPr/>
        </p:nvSpPr>
        <p:spPr>
          <a:xfrm>
            <a:off x="2774505" y="3617860"/>
            <a:ext cx="604703" cy="693175"/>
          </a:xfrm>
          <a:prstGeom prst="mathNotEqual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Διάφορο 8"/>
          <p:cNvSpPr/>
          <p:nvPr/>
        </p:nvSpPr>
        <p:spPr>
          <a:xfrm>
            <a:off x="2744575" y="5086996"/>
            <a:ext cx="604703" cy="693175"/>
          </a:xfrm>
          <a:prstGeom prst="mathNotEqual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Δάκρυ 10"/>
          <p:cNvSpPr/>
          <p:nvPr/>
        </p:nvSpPr>
        <p:spPr>
          <a:xfrm rot="18960000">
            <a:off x="3785832" y="2589401"/>
            <a:ext cx="829829" cy="823745"/>
          </a:xfrm>
          <a:prstGeom prst="teardrop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13" name="Δάκρυ 12"/>
          <p:cNvSpPr/>
          <p:nvPr/>
        </p:nvSpPr>
        <p:spPr>
          <a:xfrm rot="18960000">
            <a:off x="3769282" y="3648957"/>
            <a:ext cx="863013" cy="801625"/>
          </a:xfrm>
          <a:prstGeom prst="teardrop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sp>
        <p:nvSpPr>
          <p:cNvPr id="15" name="Δάκρυ 14"/>
          <p:cNvSpPr/>
          <p:nvPr/>
        </p:nvSpPr>
        <p:spPr>
          <a:xfrm rot="18960000">
            <a:off x="3712647" y="4971621"/>
            <a:ext cx="973619" cy="915467"/>
          </a:xfrm>
          <a:prstGeom prst="teardrop">
            <a:avLst/>
          </a:prstGeom>
          <a:solidFill>
            <a:srgbClr val="FF7700"/>
          </a:solidFill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l-GR"/>
          </a:p>
        </p:txBody>
      </p:sp>
      <p:pic>
        <p:nvPicPr>
          <p:cNvPr id="16" name="Εικόνα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43307" y="3230"/>
            <a:ext cx="2741986" cy="27199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 build="p"/>
      <p:bldP spid="3" grpId="0" animBg="1"/>
      <p:bldP spid="8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Αντίθετα χρώματα  και καλλιτέχνης </a:t>
            </a:r>
            <a:endParaRPr lang="el-GR" dirty="0"/>
          </a:p>
        </p:txBody>
      </p:sp>
      <p:pic>
        <p:nvPicPr>
          <p:cNvPr id="4" name="Εικόνα 4" descr="Εικόνα που περιέχει ομπρέλα, χαρταετός&#10;&#10;Η περιγραφή δημιουργήθηκε με πολύ υψηλή αξιοπιστία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30127" y="2670781"/>
            <a:ext cx="5127856" cy="2384266"/>
          </a:xfrm>
        </p:spPr>
      </p:pic>
      <p:sp>
        <p:nvSpPr>
          <p:cNvPr id="6" name="TextBox 5"/>
          <p:cNvSpPr txBox="1"/>
          <p:nvPr/>
        </p:nvSpPr>
        <p:spPr>
          <a:xfrm>
            <a:off x="1420422" y="2890037"/>
            <a:ext cx="337365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el-GR" i="1" dirty="0">
                <a:ea typeface="+mn-lt"/>
                <a:cs typeface="+mn-lt"/>
              </a:rPr>
              <a:t> Το έργο </a:t>
            </a:r>
            <a:r>
              <a:rPr lang="el-GR" i="1" dirty="0" err="1">
                <a:ea typeface="+mn-lt"/>
                <a:cs typeface="+mn-lt"/>
              </a:rPr>
              <a:t>Sunset</a:t>
            </a:r>
            <a:r>
              <a:rPr lang="el-GR" i="1" dirty="0">
                <a:ea typeface="+mn-lt"/>
                <a:cs typeface="+mn-lt"/>
              </a:rPr>
              <a:t> in </a:t>
            </a:r>
            <a:r>
              <a:rPr lang="el-GR" i="1" dirty="0" err="1">
                <a:ea typeface="+mn-lt"/>
                <a:cs typeface="+mn-lt"/>
              </a:rPr>
              <a:t>Venice</a:t>
            </a:r>
            <a:r>
              <a:rPr lang="el-GR" i="1" dirty="0">
                <a:ea typeface="+mn-lt"/>
                <a:cs typeface="+mn-lt"/>
              </a:rPr>
              <a:t>, του </a:t>
            </a:r>
            <a:r>
              <a:rPr lang="el-GR" i="1" dirty="0" err="1">
                <a:ea typeface="+mn-lt"/>
                <a:cs typeface="+mn-lt"/>
              </a:rPr>
              <a:t>Claude</a:t>
            </a:r>
            <a:r>
              <a:rPr lang="el-GR" i="1" dirty="0">
                <a:ea typeface="+mn-lt"/>
                <a:cs typeface="+mn-lt"/>
              </a:rPr>
              <a:t> </a:t>
            </a:r>
            <a:r>
              <a:rPr lang="el-GR" i="1" dirty="0" err="1">
                <a:ea typeface="+mn-lt"/>
                <a:cs typeface="+mn-lt"/>
              </a:rPr>
              <a:t>Monet</a:t>
            </a:r>
            <a:r>
              <a:rPr lang="el-GR" i="1" dirty="0">
                <a:ea typeface="+mn-lt"/>
                <a:cs typeface="+mn-lt"/>
              </a:rPr>
              <a:t> χρησιμοποίει τα αντίθετα χρώματα μπλε- πορτοκαλί. </a:t>
            </a: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1238</Words>
  <Application>WPS Presentation</Application>
  <PresentationFormat>Προσαρμογή</PresentationFormat>
  <Paragraphs>76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Arial</vt:lpstr>
      <vt:lpstr>Calibri Light</vt:lpstr>
      <vt:lpstr>Consolas</vt:lpstr>
      <vt:lpstr>Corbel</vt:lpstr>
      <vt:lpstr>Garamond</vt:lpstr>
      <vt:lpstr>Segoe Print</vt:lpstr>
      <vt:lpstr>Microsoft YaHei</vt:lpstr>
      <vt:lpstr/>
      <vt:lpstr>Arial Unicode MS</vt:lpstr>
      <vt:lpstr>Organic</vt:lpstr>
      <vt:lpstr>Χρώμα</vt:lpstr>
      <vt:lpstr>Πως βλέπουμε ;   </vt:lpstr>
      <vt:lpstr>Χρωματικός κύκλος </vt:lpstr>
      <vt:lpstr>Βασικά χρώματα ή Πρωτεύοντα </vt:lpstr>
      <vt:lpstr>Συμπληρωματικά χρώματα ή Δευτερεύον </vt:lpstr>
      <vt:lpstr>Ενδιάμεσα χρώματα ή Τριτεύοντα  </vt:lpstr>
      <vt:lpstr>Ουδέτερα χρώματα</vt:lpstr>
      <vt:lpstr>Αντίθετα χρώματα</vt:lpstr>
      <vt:lpstr>Αντίθετα χρώματα  και καλλιτέχνης </vt:lpstr>
      <vt:lpstr>Δραστηριότητα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/>
  <cp:lastModifiedBy>geo</cp:lastModifiedBy>
  <cp:revision>93</cp:revision>
  <dcterms:created xsi:type="dcterms:W3CDTF">2014-04-17T22:18:00Z</dcterms:created>
  <dcterms:modified xsi:type="dcterms:W3CDTF">2020-05-06T07:20:03Z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1033-11.2.0.9259</vt:lpwstr>
  </property>
</Properties>
</file>