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30520-7BB6-469A-AEA3-D99DCF605D57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l-GR"/>
        </a:p>
      </dgm:t>
    </dgm:pt>
    <dgm:pt modelId="{68072D2D-8D64-4131-9020-06B1F7B194AA}">
      <dgm:prSet phldrT="[Κείμενο]" custT="1"/>
      <dgm:spPr/>
      <dgm:t>
        <a:bodyPr/>
        <a:lstStyle/>
        <a:p>
          <a:r>
            <a:rPr lang="el-GR" sz="2000" dirty="0" smtClean="0">
              <a:latin typeface="Calibri" pitchFamily="34" charset="0"/>
              <a:cs typeface="Calibri" pitchFamily="34" charset="0"/>
            </a:rPr>
            <a:t>Εθελοντής</a:t>
          </a:r>
          <a:r>
            <a:rPr lang="el-GR" sz="2000" dirty="0" smtClean="0">
              <a:latin typeface="Calibri" pitchFamily="34" charset="0"/>
              <a:cs typeface="Calibri" pitchFamily="34" charset="0"/>
            </a:rPr>
            <a:t>: αυτός που εκτελεί ένα έργο, μια εργασία , ένα καθήκον με τη θέλησή του.</a:t>
          </a:r>
          <a:endParaRPr lang="el-GR" sz="2000" dirty="0">
            <a:latin typeface="Calibri" pitchFamily="34" charset="0"/>
            <a:cs typeface="Calibri" pitchFamily="34" charset="0"/>
          </a:endParaRPr>
        </a:p>
      </dgm:t>
    </dgm:pt>
    <dgm:pt modelId="{9C665E0E-529B-40B5-B898-26B3D2DE4F14}" type="parTrans" cxnId="{DA0865AB-FB32-4022-9D32-065A622D1B4C}">
      <dgm:prSet/>
      <dgm:spPr/>
      <dgm:t>
        <a:bodyPr/>
        <a:lstStyle/>
        <a:p>
          <a:endParaRPr lang="el-GR"/>
        </a:p>
      </dgm:t>
    </dgm:pt>
    <dgm:pt modelId="{9B17818F-ED54-4944-B269-B26975615ECF}" type="sibTrans" cxnId="{DA0865AB-FB32-4022-9D32-065A622D1B4C}">
      <dgm:prSet/>
      <dgm:spPr/>
      <dgm:t>
        <a:bodyPr/>
        <a:lstStyle/>
        <a:p>
          <a:endParaRPr lang="el-GR"/>
        </a:p>
      </dgm:t>
    </dgm:pt>
    <dgm:pt modelId="{E41138D5-9A85-4014-9DCD-DC281D8E8198}">
      <dgm:prSet phldrT="[Κείμενο]" custT="1"/>
      <dgm:spPr/>
      <dgm:t>
        <a:bodyPr/>
        <a:lstStyle/>
        <a:p>
          <a:r>
            <a:rPr lang="el-GR" sz="2000" dirty="0" smtClean="0">
              <a:latin typeface="Calibri" pitchFamily="34" charset="0"/>
              <a:cs typeface="Calibri" pitchFamily="34" charset="0"/>
            </a:rPr>
            <a:t>Ντελάλης</a:t>
          </a:r>
          <a:r>
            <a:rPr lang="el-GR" sz="2000" dirty="0" smtClean="0">
              <a:latin typeface="Calibri" pitchFamily="34" charset="0"/>
              <a:cs typeface="Calibri" pitchFamily="34" charset="0"/>
            </a:rPr>
            <a:t>: αυτός που ανακοίνωνε φωναχτά στους δρόμους αποφάσεις, γεγονότα που αφορούσαν τους κατοίκους.</a:t>
          </a:r>
          <a:endParaRPr lang="el-GR" sz="2000" dirty="0">
            <a:latin typeface="Calibri" pitchFamily="34" charset="0"/>
            <a:cs typeface="Calibri" pitchFamily="34" charset="0"/>
          </a:endParaRPr>
        </a:p>
      </dgm:t>
    </dgm:pt>
    <dgm:pt modelId="{F67AA26C-313F-4E08-810C-A92A0A616597}" type="parTrans" cxnId="{0BCACCC3-314E-4084-862B-93EC3608DB8B}">
      <dgm:prSet/>
      <dgm:spPr/>
      <dgm:t>
        <a:bodyPr/>
        <a:lstStyle/>
        <a:p>
          <a:endParaRPr lang="el-GR"/>
        </a:p>
      </dgm:t>
    </dgm:pt>
    <dgm:pt modelId="{81870C17-71A2-4FDA-85DF-83695FCAA452}" type="sibTrans" cxnId="{0BCACCC3-314E-4084-862B-93EC3608DB8B}">
      <dgm:prSet/>
      <dgm:spPr/>
      <dgm:t>
        <a:bodyPr/>
        <a:lstStyle/>
        <a:p>
          <a:endParaRPr lang="el-GR"/>
        </a:p>
      </dgm:t>
    </dgm:pt>
    <dgm:pt modelId="{CCFEF6DA-9380-4859-876C-12A619A3FD6F}">
      <dgm:prSet phldrT="[Κείμενο]" custT="1"/>
      <dgm:spPr/>
      <dgm:t>
        <a:bodyPr/>
        <a:lstStyle/>
        <a:p>
          <a:r>
            <a:rPr lang="el-GR" sz="2800" dirty="0" smtClean="0">
              <a:latin typeface="Calibri" pitchFamily="34" charset="0"/>
              <a:cs typeface="Calibri" pitchFamily="34" charset="0"/>
            </a:rPr>
            <a:t>Περίθαλψη</a:t>
          </a:r>
          <a:r>
            <a:rPr lang="el-GR" sz="2800" dirty="0" smtClean="0">
              <a:latin typeface="Calibri" pitchFamily="34" charset="0"/>
              <a:cs typeface="Calibri" pitchFamily="34" charset="0"/>
            </a:rPr>
            <a:t>: η φροντίδα σε άτομο που πάσχει</a:t>
          </a:r>
          <a:endParaRPr lang="el-GR" sz="2800" dirty="0">
            <a:latin typeface="Calibri" pitchFamily="34" charset="0"/>
            <a:cs typeface="Calibri" pitchFamily="34" charset="0"/>
          </a:endParaRPr>
        </a:p>
      </dgm:t>
    </dgm:pt>
    <dgm:pt modelId="{A9F58515-4E02-4E6E-84EE-3E916CEDC3DF}" type="parTrans" cxnId="{7541A073-F316-40D5-9192-1BACFC1A0BD1}">
      <dgm:prSet/>
      <dgm:spPr/>
      <dgm:t>
        <a:bodyPr/>
        <a:lstStyle/>
        <a:p>
          <a:endParaRPr lang="el-GR"/>
        </a:p>
      </dgm:t>
    </dgm:pt>
    <dgm:pt modelId="{CE01EE38-4A3C-4D97-87C2-39920B978F67}" type="sibTrans" cxnId="{7541A073-F316-40D5-9192-1BACFC1A0BD1}">
      <dgm:prSet/>
      <dgm:spPr/>
      <dgm:t>
        <a:bodyPr/>
        <a:lstStyle/>
        <a:p>
          <a:endParaRPr lang="el-GR"/>
        </a:p>
      </dgm:t>
    </dgm:pt>
    <dgm:pt modelId="{CC326174-AF75-4B94-942F-817BE3489A7B}">
      <dgm:prSet/>
      <dgm:spPr/>
      <dgm:t>
        <a:bodyPr/>
        <a:lstStyle/>
        <a:p>
          <a:endParaRPr lang="el-GR" dirty="0"/>
        </a:p>
      </dgm:t>
    </dgm:pt>
    <dgm:pt modelId="{AAD003C2-F6EA-4543-815A-E6E8CE4DE788}" type="parTrans" cxnId="{BCFD007E-AFDB-40D3-B2FB-7B2658A87E96}">
      <dgm:prSet/>
      <dgm:spPr/>
      <dgm:t>
        <a:bodyPr/>
        <a:lstStyle/>
        <a:p>
          <a:endParaRPr lang="el-GR"/>
        </a:p>
      </dgm:t>
    </dgm:pt>
    <dgm:pt modelId="{07D0DD70-340C-41D7-8B52-E62F7C6EB68B}" type="sibTrans" cxnId="{BCFD007E-AFDB-40D3-B2FB-7B2658A87E96}">
      <dgm:prSet/>
      <dgm:spPr/>
      <dgm:t>
        <a:bodyPr/>
        <a:lstStyle/>
        <a:p>
          <a:endParaRPr lang="el-GR"/>
        </a:p>
      </dgm:t>
    </dgm:pt>
    <dgm:pt modelId="{0A8F180A-DBB1-467F-9C03-8FF174F7AE10}" type="pres">
      <dgm:prSet presAssocID="{49030520-7BB6-469A-AEA3-D99DCF605D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9B38AFC-8BEC-4527-AAFD-993244C7323D}" type="pres">
      <dgm:prSet presAssocID="{68072D2D-8D64-4131-9020-06B1F7B194AA}" presName="parentText" presStyleLbl="node1" presStyleIdx="0" presStyleCnt="3" custLinFactNeighborX="-6661" custLinFactNeighborY="-134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C31F23-AA9C-415F-A430-41BAD65CD4F3}" type="pres">
      <dgm:prSet presAssocID="{9B17818F-ED54-4944-B269-B26975615ECF}" presName="spacer" presStyleCnt="0"/>
      <dgm:spPr/>
    </dgm:pt>
    <dgm:pt modelId="{F61970C9-541D-4ED2-8BCD-9D0CB1A9AB8E}" type="pres">
      <dgm:prSet presAssocID="{E41138D5-9A85-4014-9DCD-DC281D8E8198}" presName="parentText" presStyleLbl="node1" presStyleIdx="1" presStyleCnt="3" custLinFactY="100000" custLinFactNeighborX="5" custLinFactNeighborY="17862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F8266E-F20F-4384-A1F0-6D3865EF2CD8}" type="pres">
      <dgm:prSet presAssocID="{81870C17-71A2-4FDA-85DF-83695FCAA452}" presName="spacer" presStyleCnt="0"/>
      <dgm:spPr/>
    </dgm:pt>
    <dgm:pt modelId="{BB062C18-0FAE-4EE1-8EB0-F129E586E09A}" type="pres">
      <dgm:prSet presAssocID="{CCFEF6DA-9380-4859-876C-12A619A3FD6F}" presName="parentText" presStyleLbl="node1" presStyleIdx="2" presStyleCnt="3" custLinFactY="-26931" custLinFactNeighborX="-9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704D2B-C116-44B1-AE7A-0FB349958525}" type="pres">
      <dgm:prSet presAssocID="{CCFEF6DA-9380-4859-876C-12A619A3FD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065C241-A5E4-45EE-8B2D-09F4F2AB71A8}" type="presOf" srcId="{CCFEF6DA-9380-4859-876C-12A619A3FD6F}" destId="{BB062C18-0FAE-4EE1-8EB0-F129E586E09A}" srcOrd="0" destOrd="0" presId="urn:microsoft.com/office/officeart/2005/8/layout/vList2"/>
    <dgm:cxn modelId="{7541A073-F316-40D5-9192-1BACFC1A0BD1}" srcId="{49030520-7BB6-469A-AEA3-D99DCF605D57}" destId="{CCFEF6DA-9380-4859-876C-12A619A3FD6F}" srcOrd="2" destOrd="0" parTransId="{A9F58515-4E02-4E6E-84EE-3E916CEDC3DF}" sibTransId="{CE01EE38-4A3C-4D97-87C2-39920B978F67}"/>
    <dgm:cxn modelId="{BCFD007E-AFDB-40D3-B2FB-7B2658A87E96}" srcId="{CCFEF6DA-9380-4859-876C-12A619A3FD6F}" destId="{CC326174-AF75-4B94-942F-817BE3489A7B}" srcOrd="0" destOrd="0" parTransId="{AAD003C2-F6EA-4543-815A-E6E8CE4DE788}" sibTransId="{07D0DD70-340C-41D7-8B52-E62F7C6EB68B}"/>
    <dgm:cxn modelId="{EF22C0CE-7EDA-4653-8009-4CF6616764F6}" type="presOf" srcId="{68072D2D-8D64-4131-9020-06B1F7B194AA}" destId="{09B38AFC-8BEC-4527-AAFD-993244C7323D}" srcOrd="0" destOrd="0" presId="urn:microsoft.com/office/officeart/2005/8/layout/vList2"/>
    <dgm:cxn modelId="{8016674E-717D-4D11-9C23-5AA51D358D8E}" type="presOf" srcId="{CC326174-AF75-4B94-942F-817BE3489A7B}" destId="{08704D2B-C116-44B1-AE7A-0FB349958525}" srcOrd="0" destOrd="0" presId="urn:microsoft.com/office/officeart/2005/8/layout/vList2"/>
    <dgm:cxn modelId="{5574EB96-1C99-4A8F-B08C-7499F07F2EC2}" type="presOf" srcId="{49030520-7BB6-469A-AEA3-D99DCF605D57}" destId="{0A8F180A-DBB1-467F-9C03-8FF174F7AE10}" srcOrd="0" destOrd="0" presId="urn:microsoft.com/office/officeart/2005/8/layout/vList2"/>
    <dgm:cxn modelId="{0BCACCC3-314E-4084-862B-93EC3608DB8B}" srcId="{49030520-7BB6-469A-AEA3-D99DCF605D57}" destId="{E41138D5-9A85-4014-9DCD-DC281D8E8198}" srcOrd="1" destOrd="0" parTransId="{F67AA26C-313F-4E08-810C-A92A0A616597}" sibTransId="{81870C17-71A2-4FDA-85DF-83695FCAA452}"/>
    <dgm:cxn modelId="{DA0865AB-FB32-4022-9D32-065A622D1B4C}" srcId="{49030520-7BB6-469A-AEA3-D99DCF605D57}" destId="{68072D2D-8D64-4131-9020-06B1F7B194AA}" srcOrd="0" destOrd="0" parTransId="{9C665E0E-529B-40B5-B898-26B3D2DE4F14}" sibTransId="{9B17818F-ED54-4944-B269-B26975615ECF}"/>
    <dgm:cxn modelId="{B8B34805-790A-4724-8532-D2B18CF9E3F9}" type="presOf" srcId="{E41138D5-9A85-4014-9DCD-DC281D8E8198}" destId="{F61970C9-541D-4ED2-8BCD-9D0CB1A9AB8E}" srcOrd="0" destOrd="0" presId="urn:microsoft.com/office/officeart/2005/8/layout/vList2"/>
    <dgm:cxn modelId="{44A4DFA1-32C1-41FA-A30B-64EB6B6A4B85}" type="presParOf" srcId="{0A8F180A-DBB1-467F-9C03-8FF174F7AE10}" destId="{09B38AFC-8BEC-4527-AAFD-993244C7323D}" srcOrd="0" destOrd="0" presId="urn:microsoft.com/office/officeart/2005/8/layout/vList2"/>
    <dgm:cxn modelId="{573EA739-FE91-4B51-A84C-BFE3899C9E98}" type="presParOf" srcId="{0A8F180A-DBB1-467F-9C03-8FF174F7AE10}" destId="{67C31F23-AA9C-415F-A430-41BAD65CD4F3}" srcOrd="1" destOrd="0" presId="urn:microsoft.com/office/officeart/2005/8/layout/vList2"/>
    <dgm:cxn modelId="{13BF4A2B-F59A-40EC-9A5F-60A66380000A}" type="presParOf" srcId="{0A8F180A-DBB1-467F-9C03-8FF174F7AE10}" destId="{F61970C9-541D-4ED2-8BCD-9D0CB1A9AB8E}" srcOrd="2" destOrd="0" presId="urn:microsoft.com/office/officeart/2005/8/layout/vList2"/>
    <dgm:cxn modelId="{F845C701-E3D4-41DB-9DB6-DCDF112682A1}" type="presParOf" srcId="{0A8F180A-DBB1-467F-9C03-8FF174F7AE10}" destId="{93F8266E-F20F-4384-A1F0-6D3865EF2CD8}" srcOrd="3" destOrd="0" presId="urn:microsoft.com/office/officeart/2005/8/layout/vList2"/>
    <dgm:cxn modelId="{35E42435-12C5-4A4B-9F4A-1CCF56B5A1EC}" type="presParOf" srcId="{0A8F180A-DBB1-467F-9C03-8FF174F7AE10}" destId="{BB062C18-0FAE-4EE1-8EB0-F129E586E09A}" srcOrd="4" destOrd="0" presId="urn:microsoft.com/office/officeart/2005/8/layout/vList2"/>
    <dgm:cxn modelId="{FB408BFE-55B2-4C2B-9205-B1424BCFBC75}" type="presParOf" srcId="{0A8F180A-DBB1-467F-9C03-8FF174F7AE10}" destId="{08704D2B-C116-44B1-AE7A-0FB34995852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38AFC-8BEC-4527-AAFD-993244C7323D}">
      <dsp:nvSpPr>
        <dsp:cNvPr id="0" name=""/>
        <dsp:cNvSpPr/>
      </dsp:nvSpPr>
      <dsp:spPr>
        <a:xfrm>
          <a:off x="0" y="19217"/>
          <a:ext cx="7561262" cy="91728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Calibri" pitchFamily="34" charset="0"/>
              <a:cs typeface="Calibri" pitchFamily="34" charset="0"/>
            </a:rPr>
            <a:t>Εθελοντής</a:t>
          </a:r>
          <a:r>
            <a:rPr lang="el-GR" sz="2000" kern="1200" dirty="0" smtClean="0">
              <a:latin typeface="Calibri" pitchFamily="34" charset="0"/>
              <a:cs typeface="Calibri" pitchFamily="34" charset="0"/>
            </a:rPr>
            <a:t>: αυτός που εκτελεί ένα έργο, μια εργασία , ένα καθήκον με τη θέλησή του.</a:t>
          </a:r>
          <a:endParaRPr lang="el-GR" sz="2000" kern="1200" dirty="0">
            <a:latin typeface="Calibri" pitchFamily="34" charset="0"/>
            <a:cs typeface="Calibri" pitchFamily="34" charset="0"/>
          </a:endParaRPr>
        </a:p>
      </dsp:txBody>
      <dsp:txXfrm>
        <a:off x="44778" y="63995"/>
        <a:ext cx="7471706" cy="827724"/>
      </dsp:txXfrm>
    </dsp:sp>
    <dsp:sp modelId="{F61970C9-541D-4ED2-8BCD-9D0CB1A9AB8E}">
      <dsp:nvSpPr>
        <dsp:cNvPr id="0" name=""/>
        <dsp:cNvSpPr/>
      </dsp:nvSpPr>
      <dsp:spPr>
        <a:xfrm>
          <a:off x="0" y="2248875"/>
          <a:ext cx="7561262" cy="91728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Calibri" pitchFamily="34" charset="0"/>
              <a:cs typeface="Calibri" pitchFamily="34" charset="0"/>
            </a:rPr>
            <a:t>Ντελάλης</a:t>
          </a:r>
          <a:r>
            <a:rPr lang="el-GR" sz="2000" kern="1200" dirty="0" smtClean="0">
              <a:latin typeface="Calibri" pitchFamily="34" charset="0"/>
              <a:cs typeface="Calibri" pitchFamily="34" charset="0"/>
            </a:rPr>
            <a:t>: αυτός που ανακοίνωνε φωναχτά στους δρόμους αποφάσεις, γεγονότα που αφορούσαν τους κατοίκους.</a:t>
          </a:r>
          <a:endParaRPr lang="el-GR" sz="2000" kern="1200" dirty="0">
            <a:latin typeface="Calibri" pitchFamily="34" charset="0"/>
            <a:cs typeface="Calibri" pitchFamily="34" charset="0"/>
          </a:endParaRPr>
        </a:p>
      </dsp:txBody>
      <dsp:txXfrm>
        <a:off x="44778" y="2293653"/>
        <a:ext cx="7471706" cy="827724"/>
      </dsp:txXfrm>
    </dsp:sp>
    <dsp:sp modelId="{BB062C18-0FAE-4EE1-8EB0-F129E586E09A}">
      <dsp:nvSpPr>
        <dsp:cNvPr id="0" name=""/>
        <dsp:cNvSpPr/>
      </dsp:nvSpPr>
      <dsp:spPr>
        <a:xfrm>
          <a:off x="0" y="1079448"/>
          <a:ext cx="7561262" cy="91728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Calibri" pitchFamily="34" charset="0"/>
              <a:cs typeface="Calibri" pitchFamily="34" charset="0"/>
            </a:rPr>
            <a:t>Περίθαλψη</a:t>
          </a:r>
          <a:r>
            <a:rPr lang="el-GR" sz="2800" kern="1200" dirty="0" smtClean="0">
              <a:latin typeface="Calibri" pitchFamily="34" charset="0"/>
              <a:cs typeface="Calibri" pitchFamily="34" charset="0"/>
            </a:rPr>
            <a:t>: η φροντίδα σε άτομο που πάσχει</a:t>
          </a:r>
          <a:endParaRPr lang="el-GR" sz="2800" kern="1200" dirty="0">
            <a:latin typeface="Calibri" pitchFamily="34" charset="0"/>
            <a:cs typeface="Calibri" pitchFamily="34" charset="0"/>
          </a:endParaRPr>
        </a:p>
      </dsp:txBody>
      <dsp:txXfrm>
        <a:off x="44778" y="1124226"/>
        <a:ext cx="7471706" cy="827724"/>
      </dsp:txXfrm>
    </dsp:sp>
    <dsp:sp modelId="{08704D2B-C116-44B1-AE7A-0FB349958525}">
      <dsp:nvSpPr>
        <dsp:cNvPr id="0" name=""/>
        <dsp:cNvSpPr/>
      </dsp:nvSpPr>
      <dsp:spPr>
        <a:xfrm>
          <a:off x="0" y="3055201"/>
          <a:ext cx="7561262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70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l-GR" sz="3800" kern="1200" dirty="0"/>
        </a:p>
      </dsp:txBody>
      <dsp:txXfrm>
        <a:off x="0" y="3055201"/>
        <a:ext cx="7561262" cy="81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17/5/2020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D0BEDA-897B-4F73-9C80-09745CE8B2EE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07F395-9BBA-4F91-9E2B-A3AE04B1D15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Τρίτη 19 Μαΐου 2020</a:t>
            </a:r>
          </a:p>
          <a:p>
            <a:r>
              <a:rPr lang="el-GR" dirty="0" smtClean="0"/>
              <a:t>19/5/2020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 αποστάσεως διδασκαλία!!!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897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4984909" cy="316418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1475656" y="980728"/>
            <a:ext cx="3888432" cy="1512168"/>
          </a:xfrm>
          <a:prstGeom prst="wedgeEllipseCallout">
            <a:avLst>
              <a:gd name="adj1" fmla="val 15617"/>
              <a:gd name="adj2" fmla="val 794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Εδώ, τελείωσε το σημερινό μας </a:t>
            </a:r>
            <a:r>
              <a:rPr lang="el-GR" dirty="0" err="1" smtClean="0"/>
              <a:t>μάθημα…Τα</a:t>
            </a:r>
            <a:r>
              <a:rPr lang="el-GR" dirty="0" smtClean="0"/>
              <a:t> λέμε αύριο!!!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47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899592" y="692696"/>
            <a:ext cx="4536504" cy="1656184"/>
          </a:xfrm>
          <a:prstGeom prst="wedgeEllipseCallout">
            <a:avLst>
              <a:gd name="adj1" fmla="val 59591"/>
              <a:gd name="adj2" fmla="val 81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Καλημέρα, παιδάκια μου</a:t>
            </a:r>
            <a:r>
              <a:rPr lang="el-GR" dirty="0" smtClean="0">
                <a:solidFill>
                  <a:prstClr val="white"/>
                </a:solidFill>
              </a:rPr>
              <a:t>!</a:t>
            </a:r>
            <a:r>
              <a:rPr lang="el-GR" dirty="0" smtClean="0"/>
              <a:t> Ας ξεκινήσουμε με ορθογραφία!</a:t>
            </a:r>
          </a:p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3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16824" cy="1143000"/>
          </a:xfrm>
        </p:spPr>
        <p:txBody>
          <a:bodyPr/>
          <a:lstStyle/>
          <a:p>
            <a:pPr algn="l"/>
            <a:r>
              <a:rPr lang="el-GR" sz="2800" dirty="0" smtClean="0">
                <a:latin typeface="Calibri" pitchFamily="34" charset="0"/>
                <a:cs typeface="Calibri" pitchFamily="34" charset="0"/>
              </a:rPr>
              <a:t>Κοιτάξτε τη σωστή ορθογραφία και κάντε </a:t>
            </a:r>
            <a:r>
              <a:rPr lang="el-GR" sz="2800" dirty="0" err="1" smtClean="0">
                <a:latin typeface="Calibri" pitchFamily="34" charset="0"/>
                <a:cs typeface="Calibri" pitchFamily="34" charset="0"/>
              </a:rPr>
              <a:t>αυτοδιόρθωση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…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064896" cy="2736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 smtClean="0"/>
              <a:t>Τελικά όλοι μαζί συμβάλλουν στη σωστή λειτουργία της ομάδας και περνούν ένα αξέχαστο καλοκαίρι.</a:t>
            </a:r>
            <a:endParaRPr lang="el-GR" sz="3200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1403648" y="5229200"/>
            <a:ext cx="4176464" cy="10081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Και στη συνέχεια διαβάζουμε το κείμενο…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400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76607" cy="720080"/>
          </a:xfrm>
        </p:spPr>
        <p:txBody>
          <a:bodyPr/>
          <a:lstStyle/>
          <a:p>
            <a:pPr algn="l"/>
            <a:r>
              <a:rPr lang="el-GR" sz="2800" dirty="0" smtClean="0">
                <a:latin typeface="Calibri" pitchFamily="34" charset="0"/>
                <a:cs typeface="Calibri" pitchFamily="34" charset="0"/>
              </a:rPr>
              <a:t>Σελίδα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του βιβλίου.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6760840" cy="405078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t="35876" r="31186" b="18076"/>
          <a:stretch/>
        </p:blipFill>
        <p:spPr bwMode="auto">
          <a:xfrm>
            <a:off x="1115616" y="1700808"/>
            <a:ext cx="5373280" cy="315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89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208912" cy="568863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6513512" cy="1143000"/>
          </a:xfrm>
        </p:spPr>
        <p:txBody>
          <a:bodyPr/>
          <a:lstStyle/>
          <a:p>
            <a:pPr algn="l"/>
            <a:r>
              <a:rPr lang="el-GR" sz="2800" dirty="0" smtClean="0">
                <a:latin typeface="Calibri" pitchFamily="34" charset="0"/>
                <a:cs typeface="Calibri" pitchFamily="34" charset="0"/>
              </a:rPr>
              <a:t>Σελίδα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8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βιβλίου.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26255" r="33814" b="5292"/>
          <a:stretch/>
        </p:blipFill>
        <p:spPr bwMode="auto">
          <a:xfrm>
            <a:off x="543912" y="620688"/>
            <a:ext cx="5109328" cy="469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5" t="48367" r="34025" b="33570"/>
          <a:stretch/>
        </p:blipFill>
        <p:spPr bwMode="auto">
          <a:xfrm>
            <a:off x="787480" y="5315236"/>
            <a:ext cx="4809744" cy="123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4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648072"/>
          </a:xfrm>
        </p:spPr>
        <p:txBody>
          <a:bodyPr/>
          <a:lstStyle/>
          <a:p>
            <a:pPr algn="l"/>
            <a:r>
              <a:rPr lang="el-GR" sz="2800" dirty="0" smtClean="0">
                <a:latin typeface="Calibri" pitchFamily="34" charset="0"/>
                <a:cs typeface="Calibri" pitchFamily="34" charset="0"/>
              </a:rPr>
              <a:t>Συζητούμε…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33530" r="34500" b="24913"/>
          <a:stretch/>
        </p:blipFill>
        <p:spPr bwMode="auto">
          <a:xfrm>
            <a:off x="0" y="116632"/>
            <a:ext cx="4773169" cy="284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31203" r="31572" b="6116"/>
          <a:stretch/>
        </p:blipFill>
        <p:spPr bwMode="auto">
          <a:xfrm>
            <a:off x="4006622" y="2708920"/>
            <a:ext cx="5112202" cy="408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3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160583" cy="504056"/>
          </a:xfrm>
        </p:spPr>
        <p:txBody>
          <a:bodyPr/>
          <a:lstStyle/>
          <a:p>
            <a:pPr algn="l"/>
            <a:r>
              <a:rPr lang="el-GR" sz="2800" dirty="0" smtClean="0">
                <a:latin typeface="Calibri" pitchFamily="34" charset="0"/>
                <a:cs typeface="Calibri" pitchFamily="34" charset="0"/>
              </a:rPr>
              <a:t>Τι σημαίνουν οι λέξεις…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4902903"/>
              </p:ext>
            </p:extLst>
          </p:nvPr>
        </p:nvGraphicFramePr>
        <p:xfrm>
          <a:off x="611188" y="1341439"/>
          <a:ext cx="7561262" cy="388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95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5586213"/>
              </p:ext>
            </p:extLst>
          </p:nvPr>
        </p:nvGraphicFramePr>
        <p:xfrm>
          <a:off x="395538" y="1268761"/>
          <a:ext cx="8352925" cy="426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275"/>
                <a:gridCol w="966963"/>
                <a:gridCol w="1656184"/>
                <a:gridCol w="792088"/>
                <a:gridCol w="1512168"/>
                <a:gridCol w="864096"/>
                <a:gridCol w="1368151"/>
              </a:tblGrid>
              <a:tr h="377031">
                <a:tc gridSpan="7">
                  <a:txBody>
                    <a:bodyPr/>
                    <a:lstStyle/>
                    <a:p>
                      <a:r>
                        <a:rPr lang="el-GR" dirty="0" smtClean="0"/>
                        <a:t>Το επίθετο ο μεγάλος-η μεγάλη –το μεγάλο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7031">
                <a:tc gridSpan="7"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Ενικός</a:t>
                      </a:r>
                      <a:r>
                        <a:rPr lang="el-GR" baseline="0" dirty="0" smtClean="0">
                          <a:solidFill>
                            <a:srgbClr val="FF0000"/>
                          </a:solidFill>
                        </a:rPr>
                        <a:t> αριθμός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0073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Ονομαστική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</a:t>
                      </a:r>
                      <a:endParaRPr lang="el-GR" dirty="0"/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Γενική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μεγάλου</a:t>
                      </a:r>
                    </a:p>
                  </a:txBody>
                  <a:tcPr/>
                </a:tc>
              </a:tr>
              <a:tr h="415057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Αιτιατική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τον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Κλητική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</a:t>
                      </a:r>
                    </a:p>
                  </a:txBody>
                  <a:tcPr/>
                </a:tc>
              </a:tr>
              <a:tr h="377031">
                <a:tc gridSpan="7"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Πληθυντικός αριθμός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Ονομαστική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μεγάλα</a:t>
                      </a:r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Γενική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μεγάλων</a:t>
                      </a:r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Αιτιατική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τους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μεγάλους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μεγάλα</a:t>
                      </a:r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Κλητική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μεγάλα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6511925" cy="719807"/>
          </a:xfrm>
        </p:spPr>
        <p:txBody>
          <a:bodyPr/>
          <a:lstStyle/>
          <a:p>
            <a:pPr algn="l"/>
            <a:r>
              <a:rPr lang="el-GR" sz="2800" dirty="0" smtClean="0">
                <a:latin typeface="Calibri" pitchFamily="34" charset="0"/>
                <a:cs typeface="Calibri" pitchFamily="34" charset="0"/>
              </a:rPr>
              <a:t>Σελίδα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31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του βιβλίου.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9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30694\OneDrive\Εικόνες\Στιγμιότυπα οθόνης\2020-05-17 (5)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 t="26312" r="31601" b="12640"/>
          <a:stretch/>
        </p:blipFill>
        <p:spPr bwMode="auto">
          <a:xfrm>
            <a:off x="611560" y="692696"/>
            <a:ext cx="7209639" cy="56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576064"/>
          </a:xfrm>
        </p:spPr>
        <p:txBody>
          <a:bodyPr/>
          <a:lstStyle/>
          <a:p>
            <a:pPr algn="l"/>
            <a:r>
              <a:rPr lang="el-GR" sz="2000" dirty="0" smtClean="0">
                <a:latin typeface="Calibri" pitchFamily="34" charset="0"/>
                <a:cs typeface="Calibri" pitchFamily="34" charset="0"/>
              </a:rPr>
              <a:t>Σελίδα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33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του βιβλίου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. Πώς κλίνουμε ρήματα σε –ώ ( τονίζεται το –ώ)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2771800" y="1556792"/>
            <a:ext cx="1512168" cy="4248472"/>
          </a:xfrm>
          <a:prstGeom prst="wedgeRectCallout">
            <a:avLst>
              <a:gd name="adj1" fmla="val -21580"/>
              <a:gd name="adj2" fmla="val 489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l-GR" dirty="0"/>
              <a:t>κ</a:t>
            </a:r>
            <a:r>
              <a:rPr lang="el-GR" dirty="0" smtClean="0"/>
              <a:t>οιτώ</a:t>
            </a:r>
          </a:p>
          <a:p>
            <a:pPr algn="ctr">
              <a:spcAft>
                <a:spcPts val="1800"/>
              </a:spcAft>
            </a:pPr>
            <a:r>
              <a:rPr lang="el-GR" dirty="0"/>
              <a:t>κ</a:t>
            </a:r>
            <a:r>
              <a:rPr lang="el-GR" dirty="0" smtClean="0"/>
              <a:t>οιτάς</a:t>
            </a:r>
          </a:p>
          <a:p>
            <a:pPr algn="ctr">
              <a:spcAft>
                <a:spcPts val="1800"/>
              </a:spcAft>
            </a:pPr>
            <a:r>
              <a:rPr lang="el-GR" dirty="0"/>
              <a:t>κ</a:t>
            </a:r>
            <a:r>
              <a:rPr lang="el-GR" dirty="0" smtClean="0"/>
              <a:t>οιτά</a:t>
            </a:r>
          </a:p>
          <a:p>
            <a:pPr algn="ctr">
              <a:spcAft>
                <a:spcPts val="1800"/>
              </a:spcAft>
            </a:pPr>
            <a:r>
              <a:rPr lang="el-GR" dirty="0" smtClean="0"/>
              <a:t>(κοιτάει)</a:t>
            </a:r>
          </a:p>
          <a:p>
            <a:pPr algn="ctr">
              <a:spcAft>
                <a:spcPts val="600"/>
              </a:spcAft>
            </a:pPr>
            <a:r>
              <a:rPr lang="el-GR" dirty="0" smtClean="0"/>
              <a:t>Κοιτούμε</a:t>
            </a:r>
          </a:p>
          <a:p>
            <a:pPr algn="ctr">
              <a:spcAft>
                <a:spcPts val="600"/>
              </a:spcAft>
            </a:pPr>
            <a:r>
              <a:rPr lang="el-GR" dirty="0" smtClean="0"/>
              <a:t>(κοιτάμε)</a:t>
            </a:r>
          </a:p>
          <a:p>
            <a:pPr algn="ctr">
              <a:spcAft>
                <a:spcPts val="1800"/>
              </a:spcAft>
            </a:pPr>
            <a:r>
              <a:rPr lang="el-GR" dirty="0"/>
              <a:t>κ</a:t>
            </a:r>
            <a:r>
              <a:rPr lang="el-GR" dirty="0" smtClean="0"/>
              <a:t>οιτάτε</a:t>
            </a:r>
          </a:p>
          <a:p>
            <a:pPr algn="ctr">
              <a:spcAft>
                <a:spcPts val="1800"/>
              </a:spcAft>
            </a:pPr>
            <a:r>
              <a:rPr lang="el-GR" dirty="0"/>
              <a:t>κ</a:t>
            </a:r>
            <a:r>
              <a:rPr lang="el-GR" dirty="0" smtClean="0"/>
              <a:t>οιτούν</a:t>
            </a:r>
          </a:p>
          <a:p>
            <a:pPr algn="ctr">
              <a:spcAft>
                <a:spcPts val="1800"/>
              </a:spcAft>
            </a:pPr>
            <a:r>
              <a:rPr lang="el-GR" dirty="0" smtClean="0"/>
              <a:t>(κοιτάν ή κοιτάνε)</a:t>
            </a:r>
            <a:endParaRPr lang="el-GR" dirty="0"/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6228184" y="1556792"/>
            <a:ext cx="1224136" cy="4248472"/>
          </a:xfrm>
          <a:prstGeom prst="wedgeRectCallout">
            <a:avLst>
              <a:gd name="adj1" fmla="val -23142"/>
              <a:gd name="adj2" fmla="val 504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l-GR" dirty="0"/>
              <a:t>ζ</a:t>
            </a:r>
            <a:r>
              <a:rPr lang="el-GR" dirty="0" smtClean="0"/>
              <a:t>ω</a:t>
            </a:r>
          </a:p>
          <a:p>
            <a:pPr algn="ctr">
              <a:spcAft>
                <a:spcPts val="1800"/>
              </a:spcAft>
            </a:pPr>
            <a:r>
              <a:rPr lang="el-GR" dirty="0" smtClean="0"/>
              <a:t>ζεις</a:t>
            </a:r>
          </a:p>
          <a:p>
            <a:pPr algn="ctr">
              <a:spcAft>
                <a:spcPts val="1800"/>
              </a:spcAft>
            </a:pPr>
            <a:endParaRPr lang="el-GR" dirty="0" smtClean="0"/>
          </a:p>
          <a:p>
            <a:pPr algn="ctr">
              <a:spcAft>
                <a:spcPts val="1800"/>
              </a:spcAft>
            </a:pPr>
            <a:r>
              <a:rPr lang="el-GR" dirty="0" smtClean="0"/>
              <a:t>ζει</a:t>
            </a:r>
            <a:endParaRPr lang="el-GR" dirty="0"/>
          </a:p>
          <a:p>
            <a:pPr algn="ctr">
              <a:spcAft>
                <a:spcPts val="1800"/>
              </a:spcAft>
            </a:pPr>
            <a:endParaRPr lang="el-GR" dirty="0" smtClean="0"/>
          </a:p>
          <a:p>
            <a:pPr algn="ctr">
              <a:spcAft>
                <a:spcPts val="1800"/>
              </a:spcAft>
            </a:pPr>
            <a:r>
              <a:rPr lang="el-GR" dirty="0" smtClean="0"/>
              <a:t>ζούμε</a:t>
            </a:r>
            <a:endParaRPr lang="el-GR" dirty="0"/>
          </a:p>
          <a:p>
            <a:pPr algn="ctr">
              <a:spcAft>
                <a:spcPts val="1800"/>
              </a:spcAft>
            </a:pPr>
            <a:r>
              <a:rPr lang="el-GR" dirty="0"/>
              <a:t>ζ</a:t>
            </a:r>
            <a:r>
              <a:rPr lang="el-GR" dirty="0" smtClean="0"/>
              <a:t>είτε</a:t>
            </a:r>
          </a:p>
          <a:p>
            <a:pPr algn="ctr">
              <a:spcAft>
                <a:spcPts val="1800"/>
              </a:spcAft>
            </a:pPr>
            <a:endParaRPr lang="el-GR" dirty="0" smtClean="0"/>
          </a:p>
          <a:p>
            <a:pPr algn="ctr">
              <a:spcAft>
                <a:spcPts val="1800"/>
              </a:spcAft>
            </a:pPr>
            <a:r>
              <a:rPr lang="el-GR" dirty="0" smtClean="0"/>
              <a:t>ζουν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2012339"/>
      </p:ext>
    </p:extLst>
  </p:cSld>
  <p:clrMapOvr>
    <a:masterClrMapping/>
  </p:clrMapOvr>
</p:sld>
</file>

<file path=ppt/theme/theme1.xml><?xml version="1.0" encoding="utf-8"?>
<a:theme xmlns:a="http://schemas.openxmlformats.org/drawingml/2006/main" name="Πνο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νοή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233</Words>
  <Application>Microsoft Office PowerPoint</Application>
  <PresentationFormat>Προβολή στην οθόνη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Πνοή</vt:lpstr>
      <vt:lpstr>Εξ αποστάσεως διδασκαλία!!!</vt:lpstr>
      <vt:lpstr>Παρουσίαση του PowerPoint</vt:lpstr>
      <vt:lpstr>Κοιτάξτε τη σωστή ορθογραφία και κάντε αυτοδιόρθωση…</vt:lpstr>
      <vt:lpstr>Σελίδα 27 του βιβλίου.</vt:lpstr>
      <vt:lpstr>Σελίδα 28 του βιβλίου.</vt:lpstr>
      <vt:lpstr>Συζητούμε…</vt:lpstr>
      <vt:lpstr>Τι σημαίνουν οι λέξεις…</vt:lpstr>
      <vt:lpstr>Σελίδα 31 του βιβλίου.</vt:lpstr>
      <vt:lpstr>Σελίδα 33 του βιβλίου. Πώς κλίνουμε ρήματα σε –ώ ( τονίζεται το –ώ)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διδασκαλία!!!</dc:title>
  <dc:creator>30694</dc:creator>
  <cp:lastModifiedBy>30694</cp:lastModifiedBy>
  <cp:revision>9</cp:revision>
  <dcterms:created xsi:type="dcterms:W3CDTF">2020-05-15T13:27:49Z</dcterms:created>
  <dcterms:modified xsi:type="dcterms:W3CDTF">2020-05-17T04:47:51Z</dcterms:modified>
</cp:coreProperties>
</file>