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2" r:id="rId5"/>
    <p:sldId id="261" r:id="rId6"/>
    <p:sldId id="275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0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3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6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9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1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9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8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6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6109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26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0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8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2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4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7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83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CDDACE-DA03-40AF-AC77-687E739216AE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19/5/2020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31E95C-20A9-4E74-AA03-4F7E8F762F2A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0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αποστάσεως διδασκαλία!!!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Τετάρτη 20 Μαΐου 2020</a:t>
            </a:r>
          </a:p>
          <a:p>
            <a:r>
              <a:rPr lang="el-GR" dirty="0" smtClean="0"/>
              <a:t>20/5/2020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71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6182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Η σωστή απάντηση είναι...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" y="2643602"/>
            <a:ext cx="8071804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755576" y="494116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5076056" y="494116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6948264" y="494116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0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0694\OneDrive\Εικόνες\Στιγμιότυπα οθόνης\2020-05-18 (6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48258" r="24148" b="7855"/>
          <a:stretch/>
        </p:blipFill>
        <p:spPr bwMode="auto">
          <a:xfrm>
            <a:off x="744633" y="1700808"/>
            <a:ext cx="7302579" cy="26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8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6182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Η σωστή απάντηση είναι...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303641" cy="26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Επεξήγηση με παραλληλόγραμμο 8"/>
          <p:cNvSpPr/>
          <p:nvPr/>
        </p:nvSpPr>
        <p:spPr>
          <a:xfrm>
            <a:off x="5004048" y="379244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411760" y="379244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1259632" y="3789040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9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51780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Σελίδα 3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 στο Τετράδιο Εργασιών των Μαθηματικών.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C:\Users\30694\OneDrive\Εικόνες\Στιγμιότυπα οθόνης\2020-05-18 (7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25027" r="27122" b="32613"/>
          <a:stretch/>
        </p:blipFill>
        <p:spPr bwMode="auto">
          <a:xfrm>
            <a:off x="755575" y="2132856"/>
            <a:ext cx="77460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3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66182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Η σωστή απάντηση είναι...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30694\OneDrive\Εικόνες\Στιγμιότυπα οθόνης\2020-05-18 (7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25027" r="27122" b="32613"/>
          <a:stretch/>
        </p:blipFill>
        <p:spPr bwMode="auto">
          <a:xfrm>
            <a:off x="323850" y="2018674"/>
            <a:ext cx="8183563" cy="311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5004048" y="4437112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7956376" y="448396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30694\OneDrive\Εικόνες\Στιγμιότυπα οθόνης\2020-05-18 (8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33847" r="22797" b="11567"/>
          <a:stretch/>
        </p:blipFill>
        <p:spPr bwMode="auto">
          <a:xfrm>
            <a:off x="611560" y="1484784"/>
            <a:ext cx="77060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2123728" y="3118112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5652120" y="2204864"/>
            <a:ext cx="0" cy="1872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6012160" y="2187736"/>
            <a:ext cx="13681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30694\OneDrive\Εικόνες\Στιγμιότυπα οθόνης\2020-05-18 (9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48476" r="24395" b="11348"/>
          <a:stretch/>
        </p:blipFill>
        <p:spPr bwMode="auto">
          <a:xfrm>
            <a:off x="611560" y="1700808"/>
            <a:ext cx="75937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66182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Η σωστή απάντηση είναι...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2" y="1328625"/>
            <a:ext cx="7596274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1403648" y="3068960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843808" y="3080016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4355976" y="3099824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5940152" y="3102496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7452320" y="308420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Συμπληρώνω τα δέντρα του 1.000 ...</a:t>
            </a:r>
          </a:p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1.000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920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>Σελίδα 18 του Τετραδίου Εργασιών. Άσκηση α</a:t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2771800" y="2852936"/>
            <a:ext cx="1224136" cy="504056"/>
          </a:xfrm>
          <a:prstGeom prst="wedgeRectCallout">
            <a:avLst>
              <a:gd name="adj1" fmla="val -20833"/>
              <a:gd name="adj2" fmla="val 443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500</a:t>
            </a:r>
            <a:endParaRPr lang="el-GR" dirty="0"/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5148064" y="2852936"/>
            <a:ext cx="1080120" cy="504056"/>
          </a:xfrm>
          <a:prstGeom prst="wedgeRectCallout">
            <a:avLst>
              <a:gd name="adj1" fmla="val -21680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500</a:t>
            </a:r>
            <a:endParaRPr lang="el-GR" dirty="0"/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1763688" y="3645024"/>
            <a:ext cx="1008112" cy="504056"/>
          </a:xfrm>
          <a:prstGeom prst="wedgeRectCallout">
            <a:avLst>
              <a:gd name="adj1" fmla="val -19926"/>
              <a:gd name="adj2" fmla="val 461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250</a:t>
            </a:r>
            <a:endParaRPr lang="el-GR" dirty="0"/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3131840" y="3657592"/>
            <a:ext cx="864096" cy="504056"/>
          </a:xfrm>
          <a:prstGeom prst="wedgeRectCallout">
            <a:avLst>
              <a:gd name="adj1" fmla="val -17658"/>
              <a:gd name="adj2" fmla="val 516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250</a:t>
            </a:r>
            <a:endParaRPr lang="el-GR" dirty="0"/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148064" y="3645024"/>
            <a:ext cx="936104" cy="516624"/>
          </a:xfrm>
          <a:prstGeom prst="wedgeRectCallout">
            <a:avLst>
              <a:gd name="adj1" fmla="val -19856"/>
              <a:gd name="adj2" fmla="val 413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250</a:t>
            </a:r>
            <a:endParaRPr lang="el-GR" dirty="0"/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6660232" y="3645024"/>
            <a:ext cx="864096" cy="504056"/>
          </a:xfrm>
          <a:prstGeom prst="wedgeRectCallout">
            <a:avLst>
              <a:gd name="adj1" fmla="val -21891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250</a:t>
            </a:r>
            <a:endParaRPr lang="el-GR" dirty="0"/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827584" y="4509120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1628056" y="4509120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2915816" y="4509120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14" name="Επεξήγηση με παραλληλόγραμμο 13"/>
          <p:cNvSpPr/>
          <p:nvPr/>
        </p:nvSpPr>
        <p:spPr>
          <a:xfrm>
            <a:off x="3707904" y="4481500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15" name="Επεξήγηση με παραλληλόγραμμο 14"/>
          <p:cNvSpPr/>
          <p:nvPr/>
        </p:nvSpPr>
        <p:spPr>
          <a:xfrm>
            <a:off x="4968044" y="4481500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16" name="Επεξήγηση με παραλληλόγραμμο 15"/>
          <p:cNvSpPr/>
          <p:nvPr/>
        </p:nvSpPr>
        <p:spPr>
          <a:xfrm>
            <a:off x="5760132" y="4470436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17" name="Επεξήγηση με παραλληλόγραμμο 16"/>
          <p:cNvSpPr/>
          <p:nvPr/>
        </p:nvSpPr>
        <p:spPr>
          <a:xfrm>
            <a:off x="6768244" y="4464676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18" name="Επεξήγηση με παραλληλόγραμμο 17"/>
          <p:cNvSpPr/>
          <p:nvPr/>
        </p:nvSpPr>
        <p:spPr>
          <a:xfrm>
            <a:off x="7668344" y="4464676"/>
            <a:ext cx="648072" cy="360040"/>
          </a:xfrm>
          <a:prstGeom prst="wedgeRectCallout">
            <a:avLst>
              <a:gd name="adj1" fmla="val -20833"/>
              <a:gd name="adj2" fmla="val 49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4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… και του 500</a:t>
            </a:r>
          </a:p>
          <a:p>
            <a:pPr algn="ctr"/>
            <a:r>
              <a:rPr lang="el-GR" dirty="0" smtClean="0"/>
              <a:t>500</a:t>
            </a:r>
            <a:endParaRPr lang="el-GR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2987824" y="1700808"/>
            <a:ext cx="1296144" cy="504056"/>
          </a:xfrm>
          <a:prstGeom prst="wedgeRectCallout">
            <a:avLst>
              <a:gd name="adj1" fmla="val -19422"/>
              <a:gd name="adj2" fmla="val 352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250</a:t>
            </a:r>
            <a:endParaRPr lang="el-GR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4860032" y="1700808"/>
            <a:ext cx="1296144" cy="504056"/>
          </a:xfrm>
          <a:prstGeom prst="wedgeRectCallout">
            <a:avLst>
              <a:gd name="adj1" fmla="val -19422"/>
              <a:gd name="adj2" fmla="val 352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250</a:t>
            </a:r>
            <a:endParaRPr lang="el-GR" dirty="0"/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2051720" y="2564904"/>
            <a:ext cx="864096" cy="432048"/>
          </a:xfrm>
          <a:prstGeom prst="wedgeRectCallout">
            <a:avLst>
              <a:gd name="adj1" fmla="val -20833"/>
              <a:gd name="adj2" fmla="val 540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3203848" y="2566440"/>
            <a:ext cx="864096" cy="432048"/>
          </a:xfrm>
          <a:prstGeom prst="wedgeRectCallout">
            <a:avLst>
              <a:gd name="adj1" fmla="val -20833"/>
              <a:gd name="adj2" fmla="val 540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860032" y="2502816"/>
            <a:ext cx="864096" cy="432048"/>
          </a:xfrm>
          <a:prstGeom prst="wedgeRectCallout">
            <a:avLst>
              <a:gd name="adj1" fmla="val -20833"/>
              <a:gd name="adj2" fmla="val 540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6156176" y="2495208"/>
            <a:ext cx="864096" cy="432048"/>
          </a:xfrm>
          <a:prstGeom prst="wedgeRectCallout">
            <a:avLst>
              <a:gd name="adj1" fmla="val -20833"/>
              <a:gd name="adj2" fmla="val 540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88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66" y="2132856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899592" y="692696"/>
            <a:ext cx="4536504" cy="1656184"/>
          </a:xfrm>
          <a:prstGeom prst="wedgeEllipseCallout">
            <a:avLst>
              <a:gd name="adj1" fmla="val 59591"/>
              <a:gd name="adj2" fmla="val 8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Καλημέρα, παιδάκια μου</a:t>
            </a:r>
            <a:r>
              <a:rPr lang="el-GR" dirty="0" smtClean="0">
                <a:solidFill>
                  <a:prstClr val="white"/>
                </a:solidFill>
              </a:rPr>
              <a:t>!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Ελλειψοειδής επεξήγηση 1"/>
          <p:cNvSpPr/>
          <p:nvPr/>
        </p:nvSpPr>
        <p:spPr>
          <a:xfrm>
            <a:off x="899592" y="2492896"/>
            <a:ext cx="3744416" cy="1620760"/>
          </a:xfrm>
          <a:prstGeom prst="wedgeEllipseCallout">
            <a:avLst>
              <a:gd name="adj1" fmla="val 62978"/>
              <a:gd name="adj2" fmla="val -7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Σήμερα θα μιλήσουμε για τις κάθετες και τις παράλληλες ευθείες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885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8778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r>
              <a:rPr lang="el-GR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latin typeface="Calibri" pitchFamily="34" charset="0"/>
                <a:cs typeface="Calibri" pitchFamily="34" charset="0"/>
              </a:rPr>
              <a:t>Σελίδα 18 του Τετραδίου Εργασιών. Άσκηση γ.</a:t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30694\OneDrive\Εικόνες\Στιγμιότυπα οθόνης\2020-05-19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18314" r="21468" b="24261"/>
          <a:stretch/>
        </p:blipFill>
        <p:spPr bwMode="auto">
          <a:xfrm>
            <a:off x="539551" y="1378280"/>
            <a:ext cx="8188927" cy="39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πεξήγηση με παραλληλόγραμμο 4"/>
          <p:cNvSpPr/>
          <p:nvPr/>
        </p:nvSpPr>
        <p:spPr>
          <a:xfrm>
            <a:off x="2411760" y="3573016"/>
            <a:ext cx="5832648" cy="288032"/>
          </a:xfrm>
          <a:prstGeom prst="wedgeRectCallout">
            <a:avLst>
              <a:gd name="adj1" fmla="val -20206"/>
              <a:gd name="adj2" fmla="val 3710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latin typeface="Calibri" pitchFamily="34" charset="0"/>
                <a:cs typeface="Calibri" pitchFamily="34" charset="0"/>
              </a:rPr>
              <a:t>100+100+100+100+100+100+100+100+100+100                       ή 10Χ100γραμμ.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2411760" y="3861048"/>
            <a:ext cx="5832648" cy="432048"/>
          </a:xfrm>
          <a:prstGeom prst="wedgeRectCallout">
            <a:avLst>
              <a:gd name="adj1" fmla="val -20363"/>
              <a:gd name="adj2" fmla="val 4662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latin typeface="Calibri" pitchFamily="34" charset="0"/>
                <a:cs typeface="Calibri" pitchFamily="34" charset="0"/>
              </a:rPr>
              <a:t>500+500                                                                                                 ή 2Χ500γραμμ.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2411760" y="4365104"/>
            <a:ext cx="5832648" cy="360040"/>
          </a:xfrm>
          <a:prstGeom prst="wedgeRectCallout">
            <a:avLst>
              <a:gd name="adj1" fmla="val -21147"/>
              <a:gd name="adj2" fmla="val 472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latin typeface="Calibri" pitchFamily="34" charset="0"/>
                <a:cs typeface="Calibri" pitchFamily="34" charset="0"/>
              </a:rPr>
              <a:t>250+250+250+250                                                                                ή 4Χ250γραμμ.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2411760" y="4797152"/>
            <a:ext cx="5832648" cy="360040"/>
          </a:xfrm>
          <a:prstGeom prst="wedgeRectCallout">
            <a:avLst>
              <a:gd name="adj1" fmla="val -20206"/>
              <a:gd name="adj2" fmla="val 3392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latin typeface="Calibri" pitchFamily="34" charset="0"/>
                <a:cs typeface="Calibri" pitchFamily="34" charset="0"/>
              </a:rPr>
              <a:t>125+125+125+125+125+125+125+125                                            ή 8Χ125γραμμ. 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4531138" cy="2876148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691680" y="1412776"/>
            <a:ext cx="3312368" cy="1656184"/>
          </a:xfrm>
          <a:prstGeom prst="wedgeEllipseCallout">
            <a:avLst>
              <a:gd name="adj1" fmla="val 48733"/>
              <a:gd name="adj2" fmla="val 62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Εδώ, τελείωσε και το σημερινό μας μάθημα!!! Τα </a:t>
            </a:r>
            <a:r>
              <a:rPr lang="el-GR" smtClean="0"/>
              <a:t>λέμε αύριο…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63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Ας δούμε ένα παράδειγμα από την καθημερινή μας ζωή…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3122" r="25089"/>
          <a:stretch/>
        </p:blipFill>
        <p:spPr bwMode="auto">
          <a:xfrm>
            <a:off x="3347864" y="1484784"/>
            <a:ext cx="2276856" cy="42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699792" y="184482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915816" y="1412776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Ελλειψοειδής επεξήγηση 10"/>
          <p:cNvSpPr/>
          <p:nvPr/>
        </p:nvSpPr>
        <p:spPr>
          <a:xfrm>
            <a:off x="251520" y="1124744"/>
            <a:ext cx="2592288" cy="9721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Αυτέ οι ευθείες είναι παράλληλες</a:t>
            </a:r>
            <a:endParaRPr lang="el-GR" sz="1600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H="1">
            <a:off x="5624720" y="4149080"/>
            <a:ext cx="7474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H="1" flipV="1">
            <a:off x="4932040" y="5739474"/>
            <a:ext cx="1440160" cy="137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Μισό πλαίσιο 20"/>
          <p:cNvSpPr/>
          <p:nvPr/>
        </p:nvSpPr>
        <p:spPr>
          <a:xfrm rot="10800000">
            <a:off x="4927432" y="5013176"/>
            <a:ext cx="576064" cy="648072"/>
          </a:xfrm>
          <a:prstGeom prst="halfFrame">
            <a:avLst>
              <a:gd name="adj1" fmla="val 0"/>
              <a:gd name="adj2" fmla="val 15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Ελλειψοειδής επεξήγηση 22"/>
          <p:cNvSpPr/>
          <p:nvPr/>
        </p:nvSpPr>
        <p:spPr>
          <a:xfrm>
            <a:off x="6372200" y="4149080"/>
            <a:ext cx="2016224" cy="1296144"/>
          </a:xfrm>
          <a:prstGeom prst="wedgeEllipseCallout">
            <a:avLst>
              <a:gd name="adj1" fmla="val -89604"/>
              <a:gd name="adj2" fmla="val 527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Αυτές οι ευθείες τέμνονται κάθετα</a:t>
            </a:r>
            <a:endParaRPr lang="el-GR" dirty="0"/>
          </a:p>
        </p:txBody>
      </p:sp>
      <p:sp>
        <p:nvSpPr>
          <p:cNvPr id="25" name="Επεξήγηση με παραλληλόγραμμο 24"/>
          <p:cNvSpPr/>
          <p:nvPr/>
        </p:nvSpPr>
        <p:spPr>
          <a:xfrm>
            <a:off x="611560" y="2636912"/>
            <a:ext cx="2304256" cy="13681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Οι παράλληλες ευθείες δεν συναντιούνται ποτέ, όσο κι αν τις προεκτείνουμε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6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Με αυτό τον χάρακα, που λέγεται γνώμονας, ελέγχουμε αν δυο ευθείες είναι κάθετες.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92" y="2148824"/>
            <a:ext cx="52959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115616" y="2204864"/>
            <a:ext cx="2232248" cy="1080120"/>
          </a:xfrm>
          <a:prstGeom prst="wedgeRoundRectCallout">
            <a:avLst>
              <a:gd name="adj1" fmla="val 80112"/>
              <a:gd name="adj2" fmla="val 156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Αυτή η γωνία  του γνώμονα λέγεται ορθή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2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2"/>
            <a:ext cx="8183880" cy="353988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Μόνο στην α περίπτωση εφάπτεται τέλεια ο γνώμονας και η γωνία είναι ορθή.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255658" cy="20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80060" y="476672"/>
            <a:ext cx="8183880" cy="100811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Με τον γνώμονα μπορώ να ελέγξω, αν μια γωνία είναι ορθή.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8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8220" r="10126" b="53642"/>
          <a:stretch/>
        </p:blipFill>
        <p:spPr bwMode="auto">
          <a:xfrm>
            <a:off x="395536" y="1268940"/>
            <a:ext cx="8111800" cy="27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8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51780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Σελίδα 30 στο Τετράδιο Εργασιών των Μαθηματικών.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30694\OneDrive\Εικόνες\Στιγμιότυπα οθόνης\2020-05-18 (5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14779" r="22228" b="37820"/>
          <a:stretch/>
        </p:blipFill>
        <p:spPr bwMode="auto">
          <a:xfrm>
            <a:off x="539552" y="1412776"/>
            <a:ext cx="7992487" cy="32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58981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Η σωστή απάντηση είναι...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2"/>
          <a:stretch/>
        </p:blipFill>
        <p:spPr bwMode="auto">
          <a:xfrm>
            <a:off x="899591" y="1289905"/>
            <a:ext cx="7621377" cy="300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Επεξήγηση με παραλληλόγραμμο 4"/>
          <p:cNvSpPr/>
          <p:nvPr/>
        </p:nvSpPr>
        <p:spPr>
          <a:xfrm>
            <a:off x="3203848" y="3861048"/>
            <a:ext cx="360040" cy="288032"/>
          </a:xfrm>
          <a:prstGeom prst="wedgeRectCallout">
            <a:avLst>
              <a:gd name="adj1" fmla="val -20833"/>
              <a:gd name="adj2" fmla="val 43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3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5"/>
          <a:stretch/>
        </p:blipFill>
        <p:spPr bwMode="auto">
          <a:xfrm>
            <a:off x="467544" y="2204864"/>
            <a:ext cx="8073173" cy="21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57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223</Words>
  <Application>Microsoft Office PowerPoint</Application>
  <PresentationFormat>Προβολή στην οθόνη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Άποψη</vt:lpstr>
      <vt:lpstr>1_Άποψη</vt:lpstr>
      <vt:lpstr>Εξ αποστάσεως διδασκαλία!!!</vt:lpstr>
      <vt:lpstr>Παρουσίαση του PowerPoint</vt:lpstr>
      <vt:lpstr>Ας δούμε ένα παράδειγμα από την καθημερινή μας ζωή…</vt:lpstr>
      <vt:lpstr>Παρουσίαση του PowerPoint</vt:lpstr>
      <vt:lpstr>Με τον γνώμονα μπορώ να ελέγξω, αν μια γωνία είναι ορθή.</vt:lpstr>
      <vt:lpstr>Παρουσίαση του PowerPoint</vt:lpstr>
      <vt:lpstr>Σελίδα 30 στο Τετράδιο Εργασιών των Μαθηματικών.</vt:lpstr>
      <vt:lpstr>Η σωστή απάντηση είναι...</vt:lpstr>
      <vt:lpstr>Παρουσίαση του PowerPoint</vt:lpstr>
      <vt:lpstr>Η σωστή απάντηση είναι...</vt:lpstr>
      <vt:lpstr>Παρουσίαση του PowerPoint</vt:lpstr>
      <vt:lpstr>Η σωστή απάντηση είναι...</vt:lpstr>
      <vt:lpstr>Σελίδα 32 στο Τετράδιο Εργασιών των Μαθηματικών.</vt:lpstr>
      <vt:lpstr>Η σωστή απάντηση είναι...</vt:lpstr>
      <vt:lpstr>Παρουσίαση του PowerPoint</vt:lpstr>
      <vt:lpstr>Παρουσίαση του PowerPoint</vt:lpstr>
      <vt:lpstr>Η σωστή απάντηση είναι...</vt:lpstr>
      <vt:lpstr>       Σελίδα 18 του Τετραδίου Εργασιών. Άσκηση α </vt:lpstr>
      <vt:lpstr>Παρουσίαση του PowerPoint</vt:lpstr>
      <vt:lpstr>       Σελίδα 18 του Τετραδίου Εργασιών. Άσκηση γ.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διδασκαλία!!!</dc:title>
  <dc:creator>30694</dc:creator>
  <cp:lastModifiedBy>30694</cp:lastModifiedBy>
  <cp:revision>16</cp:revision>
  <dcterms:created xsi:type="dcterms:W3CDTF">2020-05-18T04:00:32Z</dcterms:created>
  <dcterms:modified xsi:type="dcterms:W3CDTF">2020-05-19T14:26:46Z</dcterms:modified>
</cp:coreProperties>
</file>