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98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72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67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1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82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9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1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24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4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7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9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0F88436-0F39-43CA-8C94-E1889E357B35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F26ED40-3827-4CB1-8F55-58B063F72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21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books.edu.gr/modules/ebook/show.php/DSDIM-B105/714/5173,2371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 αποστάσεως διδασκαλία: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Τετάρτη 13 Μαΐου</a:t>
            </a:r>
          </a:p>
          <a:p>
            <a:r>
              <a:rPr lang="el-GR" dirty="0" smtClean="0"/>
              <a:t>13/5/2020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71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1331084" y="692696"/>
            <a:ext cx="5041116" cy="2304256"/>
          </a:xfrm>
          <a:prstGeom prst="wedgeEllipseCallout">
            <a:avLst>
              <a:gd name="adj1" fmla="val 52532"/>
              <a:gd name="adj2" fmla="val 79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Εδώ τελείωσε το σημερινό μας μάθημα. Τα λέμε αύριο…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891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1259632" y="980728"/>
            <a:ext cx="4320480" cy="1800200"/>
          </a:xfrm>
          <a:prstGeom prst="wedgeEllipseCallout">
            <a:avLst>
              <a:gd name="adj1" fmla="val 60015"/>
              <a:gd name="adj2" fmla="val 76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FFFF"/>
                </a:solidFill>
              </a:rPr>
              <a:t>Καλημέρα, παιδάκια μου!</a:t>
            </a:r>
          </a:p>
          <a:p>
            <a:pPr algn="ctr"/>
            <a:r>
              <a:rPr lang="el-GR" dirty="0">
                <a:solidFill>
                  <a:srgbClr val="FFFFFF"/>
                </a:solidFill>
              </a:rPr>
              <a:t>Θα ξεκινήσουμε με ορθογραφία.</a:t>
            </a:r>
          </a:p>
        </p:txBody>
      </p:sp>
    </p:spTree>
    <p:extLst>
      <p:ext uri="{BB962C8B-B14F-4D97-AF65-F5344CB8AC3E}">
        <p14:creationId xmlns:p14="http://schemas.microsoft.com/office/powerpoint/2010/main" val="1890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Η σωστή ορθογραφία είναι…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επιστολή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αποστολέας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αποστέλλω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παραλήπτης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παραλαμβάνω</a:t>
            </a:r>
            <a:endParaRPr lang="el-GR" sz="3200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5220072" y="3068960"/>
            <a:ext cx="3168352" cy="18722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Και πάμε να διαβάσουμε…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524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6120680"/>
          </a:xfrm>
        </p:spPr>
        <p:txBody>
          <a:bodyPr>
            <a:normAutofit/>
          </a:bodyPr>
          <a:lstStyle/>
          <a:p>
            <a:pPr marL="114300" lvl="0" indent="0" algn="r">
              <a:buClr>
                <a:srgbClr val="A9A57C"/>
              </a:buClr>
              <a:buSzTx/>
              <a:buNone/>
            </a:pPr>
            <a:r>
              <a:rPr lang="el-GR" sz="1900" dirty="0">
                <a:solidFill>
                  <a:srgbClr val="0070C0"/>
                </a:solidFill>
                <a:latin typeface="Calibri"/>
              </a:rPr>
              <a:t>Παρίσι 10 Φεβρουαρίου</a:t>
            </a:r>
          </a:p>
          <a:p>
            <a:pPr marL="114300" lvl="0" indent="0">
              <a:buClr>
                <a:srgbClr val="A9A57C"/>
              </a:buClr>
              <a:buSzTx/>
              <a:buNone/>
            </a:pPr>
            <a:r>
              <a:rPr lang="el-GR" sz="1900" dirty="0">
                <a:solidFill>
                  <a:srgbClr val="0070C0"/>
                </a:solidFill>
                <a:latin typeface="Calibri"/>
              </a:rPr>
              <a:t>Γεια σου, Λουκά</a:t>
            </a:r>
          </a:p>
          <a:p>
            <a:pPr marL="114300" lvl="0" indent="0">
              <a:buClr>
                <a:srgbClr val="A9A57C"/>
              </a:buClr>
              <a:buSzTx/>
              <a:buNone/>
            </a:pPr>
            <a:r>
              <a:rPr lang="el-GR" sz="1900" dirty="0">
                <a:solidFill>
                  <a:srgbClr val="0070C0"/>
                </a:solidFill>
                <a:latin typeface="Calibri"/>
              </a:rPr>
              <a:t>      Σε έχω επιθυμήσει πολύ και σκέφτηκα να σου γράψω πώς τα περνάω εδώ. Εκείνο που μου έκανε εντύπωση, όταν έφτασα, ήταν οι κυλιόμενες σκάλες του 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μετρό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. Είναι πελώριες και οι άνθρωποι που</a:t>
            </a:r>
            <a:r>
              <a:rPr lang="el-GR" sz="1900" dirty="0">
                <a:solidFill>
                  <a:srgbClr val="FF0000"/>
                </a:solidFill>
                <a:latin typeface="Calibri"/>
              </a:rPr>
              <a:t> μπαινοβγαίνουν 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στο 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μετρό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 είναι πάντα βιαστικοί.</a:t>
            </a:r>
          </a:p>
          <a:p>
            <a:pPr marL="114300" lvl="0" indent="0">
              <a:buClr>
                <a:srgbClr val="A9A57C"/>
              </a:buClr>
              <a:buSzTx/>
              <a:buNone/>
            </a:pPr>
            <a:r>
              <a:rPr lang="el-GR" sz="1900" dirty="0">
                <a:solidFill>
                  <a:srgbClr val="0070C0"/>
                </a:solidFill>
                <a:latin typeface="Calibri"/>
              </a:rPr>
              <a:t>      Το σχολείο μου είναι ένα  </a:t>
            </a:r>
            <a:r>
              <a:rPr lang="el-GR" sz="1900" dirty="0">
                <a:solidFill>
                  <a:srgbClr val="C00000"/>
                </a:solidFill>
                <a:latin typeface="Calibri"/>
              </a:rPr>
              <a:t>στενόμακρο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 κτίριο με </a:t>
            </a:r>
            <a:r>
              <a:rPr lang="el-GR" sz="1900" dirty="0">
                <a:solidFill>
                  <a:srgbClr val="C00000"/>
                </a:solidFill>
                <a:latin typeface="Calibri"/>
              </a:rPr>
              <a:t>γαλαζοπράσινες 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κουρτίνες. Ο δάσκαλός μας είναι ένας </a:t>
            </a:r>
            <a:r>
              <a:rPr lang="el-GR" sz="1900" dirty="0">
                <a:solidFill>
                  <a:srgbClr val="C00000"/>
                </a:solidFill>
                <a:latin typeface="Calibri"/>
              </a:rPr>
              <a:t>ψιλόλιγνος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 κύριος με </a:t>
            </a:r>
            <a:r>
              <a:rPr lang="el-GR" sz="1900" dirty="0">
                <a:solidFill>
                  <a:srgbClr val="C00000"/>
                </a:solidFill>
                <a:latin typeface="Calibri"/>
              </a:rPr>
              <a:t>γκριζογάλανα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 μάτια. Μας έχει μάθει να χρησιμοποιούμε το </a:t>
            </a:r>
            <a:r>
              <a:rPr lang="el-GR" sz="1900" dirty="0" err="1">
                <a:solidFill>
                  <a:srgbClr val="2F2B20"/>
                </a:solidFill>
                <a:latin typeface="Calibri"/>
              </a:rPr>
              <a:t>ίντερνετ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 και να γράφουμε στο 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κομπιούτερ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. Κάνουμε και πολλή γυμναστική. Παίζω 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μπάσκετ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 και έχω μάθει να κάνω 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πατινάζ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 στον πάγο. Το μόνο που δεν μου αρέσει είναι ότι σχεδόν κάθε μέρα γράφουμε 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τεστ.</a:t>
            </a:r>
          </a:p>
          <a:p>
            <a:pPr marL="114300" lvl="0" indent="0">
              <a:buClr>
                <a:srgbClr val="A9A57C"/>
              </a:buClr>
              <a:buSzTx/>
              <a:buNone/>
            </a:pPr>
            <a:r>
              <a:rPr lang="el-GR" sz="1900" dirty="0">
                <a:solidFill>
                  <a:srgbClr val="0070C0"/>
                </a:solidFill>
                <a:latin typeface="Calibri"/>
              </a:rPr>
              <a:t>     Κάνει πολύ κρύο εδώ και συχνά πέφτει ένα παγωμένο </a:t>
            </a:r>
            <a:r>
              <a:rPr lang="el-GR" sz="1900" dirty="0">
                <a:solidFill>
                  <a:srgbClr val="C00000"/>
                </a:solidFill>
                <a:latin typeface="Calibri"/>
              </a:rPr>
              <a:t>χιονόβροχο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. Φορώ πάντα ένα χοντρό 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μπουφάν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. Τα </a:t>
            </a:r>
            <a:r>
              <a:rPr lang="el-GR" sz="1900" dirty="0">
                <a:solidFill>
                  <a:srgbClr val="C00000"/>
                </a:solidFill>
                <a:latin typeface="Calibri"/>
              </a:rPr>
              <a:t>Σαββατοκύριακα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 πηγαίνουμε σε ένα 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λούνα </a:t>
            </a:r>
            <a:r>
              <a:rPr lang="el-GR" sz="1900" dirty="0" err="1">
                <a:solidFill>
                  <a:srgbClr val="2F2B20"/>
                </a:solidFill>
                <a:latin typeface="Calibri"/>
              </a:rPr>
              <a:t>παρκ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 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κοντά στο σπίτι μας. Ξέχασα να σου πω ότι τρώω και πολλά </a:t>
            </a:r>
            <a:r>
              <a:rPr lang="el-GR" sz="1900" dirty="0">
                <a:solidFill>
                  <a:srgbClr val="2F2B20"/>
                </a:solidFill>
                <a:latin typeface="Calibri"/>
              </a:rPr>
              <a:t>κρουασάν</a:t>
            </a:r>
            <a:r>
              <a:rPr lang="el-GR" sz="1900" dirty="0">
                <a:solidFill>
                  <a:srgbClr val="0070C0"/>
                </a:solidFill>
                <a:latin typeface="Calibri"/>
              </a:rPr>
              <a:t>. Εσύ τι κάνεις; Γράψε μου τα νέα σου!</a:t>
            </a:r>
          </a:p>
          <a:p>
            <a:pPr marL="114300" lvl="0" indent="0" algn="r">
              <a:buClr>
                <a:srgbClr val="A9A57C"/>
              </a:buClr>
              <a:buSzTx/>
              <a:buNone/>
            </a:pPr>
            <a:r>
              <a:rPr lang="el-GR" sz="1900" dirty="0">
                <a:solidFill>
                  <a:srgbClr val="0070C0"/>
                </a:solidFill>
                <a:latin typeface="Calibri"/>
              </a:rPr>
              <a:t>Σε φιλώ </a:t>
            </a:r>
          </a:p>
          <a:p>
            <a:pPr marL="114300" lvl="0" indent="0" algn="r">
              <a:buClr>
                <a:srgbClr val="A9A57C"/>
              </a:buClr>
              <a:buSzTx/>
              <a:buNone/>
            </a:pPr>
            <a:r>
              <a:rPr lang="el-GR" sz="1900" dirty="0">
                <a:solidFill>
                  <a:srgbClr val="0070C0"/>
                </a:solidFill>
                <a:latin typeface="Calibri"/>
              </a:rPr>
              <a:t>Φίλιππος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459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Και πάμε στο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γ΄τεύχος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στη σελίδα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6…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30694\OneDrive\Εικόνες\Στιγμιότυπα οθόνης\2020-05-08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24782" r="29222" b="6675"/>
          <a:stretch/>
        </p:blipFill>
        <p:spPr bwMode="auto">
          <a:xfrm>
            <a:off x="107504" y="1484784"/>
            <a:ext cx="3666744" cy="317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0694\OneDrive\Εικόνες\Στιγμιότυπα οθόνης\2020-05-08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4" t="31866" r="28251" b="23067"/>
          <a:stretch/>
        </p:blipFill>
        <p:spPr bwMode="auto">
          <a:xfrm>
            <a:off x="3851920" y="3429000"/>
            <a:ext cx="5093208" cy="309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πεξήγηση με παραλληλόγραμμο 3"/>
          <p:cNvSpPr/>
          <p:nvPr/>
        </p:nvSpPr>
        <p:spPr>
          <a:xfrm>
            <a:off x="4499992" y="1844824"/>
            <a:ext cx="3168352" cy="122413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Τι έντυπα είναι αυτά;</a:t>
            </a:r>
          </a:p>
          <a:p>
            <a:pPr algn="ctr"/>
            <a:r>
              <a:rPr lang="el-GR" dirty="0" smtClean="0"/>
              <a:t>Σε τι μοιάζουν και σε τι διαφέρουν;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0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Σελίδα 8: « Φτιάχνουμε εφημερίδα;»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31629" r="32644" b="32182"/>
          <a:stretch/>
        </p:blipFill>
        <p:spPr bwMode="auto">
          <a:xfrm>
            <a:off x="297851" y="1916832"/>
            <a:ext cx="8383173" cy="41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Αριστερό βέλος 4"/>
          <p:cNvSpPr/>
          <p:nvPr/>
        </p:nvSpPr>
        <p:spPr>
          <a:xfrm>
            <a:off x="7092280" y="1988840"/>
            <a:ext cx="1584176" cy="57606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διάλογος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20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3422" r="32748" b="6116"/>
          <a:stretch/>
        </p:blipFill>
        <p:spPr bwMode="auto">
          <a:xfrm>
            <a:off x="107504" y="640558"/>
            <a:ext cx="7128792" cy="576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Αριστερό βέλος 1"/>
          <p:cNvSpPr/>
          <p:nvPr/>
        </p:nvSpPr>
        <p:spPr>
          <a:xfrm>
            <a:off x="6792510" y="829888"/>
            <a:ext cx="2232248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latin typeface="Calibri" pitchFamily="34" charset="0"/>
                <a:cs typeface="Calibri" pitchFamily="34" charset="0"/>
              </a:rPr>
              <a:t>Τι σημαίνουν οι έντονες λέξεις;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Επεξήγηση με παραλληλόγραμμο 2"/>
          <p:cNvSpPr/>
          <p:nvPr/>
        </p:nvSpPr>
        <p:spPr>
          <a:xfrm>
            <a:off x="6852780" y="1988840"/>
            <a:ext cx="2111708" cy="2304256"/>
          </a:xfrm>
          <a:prstGeom prst="wedgeRectCallout">
            <a:avLst>
              <a:gd name="adj1" fmla="val -21891"/>
              <a:gd name="adj2" fmla="val 491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dirty="0" smtClean="0"/>
              <a:t>Άρθρο: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400" dirty="0" smtClean="0"/>
              <a:t>κείμενο εφημερίδας ή περιοδικού που ασχολείται με ένα θέμα.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400" dirty="0" smtClean="0"/>
              <a:t>Η μικρή λέξη που μπαίνει μπροστά από τα ονόματα και δείχνει το γένος</a:t>
            </a:r>
            <a:endParaRPr lang="el-GR" sz="1400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6852780" y="5085184"/>
            <a:ext cx="2111708" cy="1296144"/>
          </a:xfrm>
          <a:prstGeom prst="wedgeRectCallout">
            <a:avLst>
              <a:gd name="adj1" fmla="val -21891"/>
              <a:gd name="adj2" fmla="val 491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dirty="0" smtClean="0"/>
              <a:t>Συνέντευξη 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400" dirty="0" smtClean="0"/>
              <a:t>Ο διάλογος με κάποιον που απαντά σε ερωτήσεις</a:t>
            </a:r>
          </a:p>
        </p:txBody>
      </p:sp>
    </p:spTree>
    <p:extLst>
      <p:ext uri="{BB962C8B-B14F-4D97-AF65-F5344CB8AC3E}">
        <p14:creationId xmlns:p14="http://schemas.microsoft.com/office/powerpoint/2010/main" val="23726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Συζητούμε…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Τι διαβάζει ο Λουκάς;</a:t>
            </a:r>
          </a:p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Τι προτείνουν οι τέσσερις φίλοι να περιλαμβάνει η εφημερίδα της τάξης τους;</a:t>
            </a:r>
          </a:p>
          <a:p>
            <a:r>
              <a:rPr lang="el-GR" sz="2800" dirty="0" smtClean="0">
                <a:latin typeface="Calibri" pitchFamily="34" charset="0"/>
                <a:cs typeface="Calibri" pitchFamily="34" charset="0"/>
              </a:rPr>
              <a:t>Πώς ονόμασαν την εφημερίδα τους;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Πατήστε στον παρακάτω σύνδεσμο για να λύσετε ένα </a:t>
            </a:r>
            <a:r>
              <a:rPr lang="el-GR" dirty="0" err="1" smtClean="0"/>
              <a:t>διαδραστικό</a:t>
            </a:r>
            <a:r>
              <a:rPr lang="el-GR" dirty="0" smtClean="0"/>
              <a:t> σταυρόλεξο.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http://ebooks.edu.gr/modules/ebook/show.php/DSDIM-B105/714/5173,23719/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26529" r="32577" b="20688"/>
          <a:stretch/>
        </p:blipFill>
        <p:spPr bwMode="auto">
          <a:xfrm>
            <a:off x="2339905" y="2492896"/>
            <a:ext cx="5844619" cy="361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Δεξιό βέλος 3"/>
          <p:cNvSpPr/>
          <p:nvPr/>
        </p:nvSpPr>
        <p:spPr>
          <a:xfrm>
            <a:off x="467544" y="3501008"/>
            <a:ext cx="252028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latin typeface="Calibri" pitchFamily="34" charset="0"/>
                <a:cs typeface="Calibri" pitchFamily="34" charset="0"/>
              </a:rPr>
              <a:t>Βρείτε αυτή τη σελίδα και πατήστε αυτό το εικονίδιο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φήνεια">
  <a:themeElements>
    <a:clrScheme name="Σαφήνεια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αφήνει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336</Words>
  <Application>Microsoft Office PowerPoint</Application>
  <PresentationFormat>Προβολή στην οθόνη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Σαφήνεια</vt:lpstr>
      <vt:lpstr>Εξ αποστάσεως διδασκαλία:</vt:lpstr>
      <vt:lpstr>Παρουσίαση του PowerPoint</vt:lpstr>
      <vt:lpstr>Η σωστή ορθογραφία είναι…</vt:lpstr>
      <vt:lpstr>Παρουσίαση του PowerPoint</vt:lpstr>
      <vt:lpstr>Και πάμε στο γ΄τεύχος στη σελίδα 6…</vt:lpstr>
      <vt:lpstr>Σελίδα 8: « Φτιάχνουμε εφημερίδα;»</vt:lpstr>
      <vt:lpstr>Παρουσίαση του PowerPoint</vt:lpstr>
      <vt:lpstr>Συζητούμε…</vt:lpstr>
      <vt:lpstr>Πατήστε στον παρακάτω σύνδεσμο για να λύσετε ένα διαδραστικό σταυρόλεξο.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διδασκαλία:</dc:title>
  <dc:creator>30694</dc:creator>
  <cp:lastModifiedBy>30694</cp:lastModifiedBy>
  <cp:revision>9</cp:revision>
  <dcterms:created xsi:type="dcterms:W3CDTF">2020-05-09T04:39:05Z</dcterms:created>
  <dcterms:modified xsi:type="dcterms:W3CDTF">2020-05-11T19:39:36Z</dcterms:modified>
</cp:coreProperties>
</file>