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7" r:id="rId10"/>
    <p:sldId id="266" r:id="rId11"/>
    <p:sldId id="264" r:id="rId12"/>
    <p:sldId id="271" r:id="rId13"/>
    <p:sldId id="270"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extLst>
      <p:ext uri="{BB962C8B-B14F-4D97-AF65-F5344CB8AC3E}">
        <p14:creationId xmlns:p14="http://schemas.microsoft.com/office/powerpoint/2010/main" val="2372367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126858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6108668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extLst>
      <p:ext uri="{BB962C8B-B14F-4D97-AF65-F5344CB8AC3E}">
        <p14:creationId xmlns:p14="http://schemas.microsoft.com/office/powerpoint/2010/main" val="2883093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extLst>
      <p:ext uri="{BB962C8B-B14F-4D97-AF65-F5344CB8AC3E}">
        <p14:creationId xmlns:p14="http://schemas.microsoft.com/office/powerpoint/2010/main" val="30293180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15680718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6" name="Footer Placeholder 5"/>
          <p:cNvSpPr>
            <a:spLocks noGrp="1"/>
          </p:cNvSpPr>
          <p:nvPr>
            <p:ph type="ftr" sz="quarter" idx="11"/>
          </p:nvPr>
        </p:nvSpPr>
        <p:spPr/>
        <p:txBody>
          <a:bodyPr/>
          <a:lstStyle/>
          <a:p>
            <a:endParaRPr lang="el-GR">
              <a:solidFill>
                <a:srgbClr val="E3DED1">
                  <a:shade val="50000"/>
                </a:srgbClr>
              </a:solidFill>
            </a:endParaRPr>
          </a:p>
        </p:txBody>
      </p:sp>
      <p:sp>
        <p:nvSpPr>
          <p:cNvPr id="7" name="Slide Number Placeholder 6"/>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13522050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8" name="Footer Placeholder 7"/>
          <p:cNvSpPr>
            <a:spLocks noGrp="1"/>
          </p:cNvSpPr>
          <p:nvPr>
            <p:ph type="ftr" sz="quarter" idx="11"/>
          </p:nvPr>
        </p:nvSpPr>
        <p:spPr/>
        <p:txBody>
          <a:bodyPr/>
          <a:lstStyle/>
          <a:p>
            <a:endParaRPr lang="el-GR">
              <a:solidFill>
                <a:srgbClr val="E3DED1">
                  <a:shade val="50000"/>
                </a:srgbClr>
              </a:solidFill>
            </a:endParaRPr>
          </a:p>
        </p:txBody>
      </p:sp>
      <p:sp>
        <p:nvSpPr>
          <p:cNvPr id="9" name="Slide Number Placeholder 8"/>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10" name="Title 9"/>
          <p:cNvSpPr>
            <a:spLocks noGrp="1"/>
          </p:cNvSpPr>
          <p:nvPr>
            <p:ph type="title"/>
          </p:nvPr>
        </p:nvSpPr>
        <p:spPr/>
        <p:txBody>
          <a:bodyPr/>
          <a:lstStyle/>
          <a:p>
            <a:r>
              <a:rPr lang="el-GR" smtClean="0"/>
              <a:t>Στυλ κύριου τίτλου</a:t>
            </a:r>
            <a:endParaRPr lang="en-US" dirty="0"/>
          </a:p>
        </p:txBody>
      </p:sp>
    </p:spTree>
    <p:extLst>
      <p:ext uri="{BB962C8B-B14F-4D97-AF65-F5344CB8AC3E}">
        <p14:creationId xmlns:p14="http://schemas.microsoft.com/office/powerpoint/2010/main" val="17674749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4" name="Footer Placeholder 3"/>
          <p:cNvSpPr>
            <a:spLocks noGrp="1"/>
          </p:cNvSpPr>
          <p:nvPr>
            <p:ph type="ftr" sz="quarter" idx="11"/>
          </p:nvPr>
        </p:nvSpPr>
        <p:spPr/>
        <p:txBody>
          <a:bodyPr/>
          <a:lstStyle/>
          <a:p>
            <a:endParaRPr lang="el-GR">
              <a:solidFill>
                <a:srgbClr val="E3DED1">
                  <a:shade val="50000"/>
                </a:srgbClr>
              </a:solidFill>
            </a:endParaRPr>
          </a:p>
        </p:txBody>
      </p:sp>
      <p:sp>
        <p:nvSpPr>
          <p:cNvPr id="5" name="Slide Number Placeholder 4"/>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2827628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3" name="Footer Placeholder 2"/>
          <p:cNvSpPr>
            <a:spLocks noGrp="1"/>
          </p:cNvSpPr>
          <p:nvPr>
            <p:ph type="ftr" sz="quarter" idx="11"/>
          </p:nvPr>
        </p:nvSpPr>
        <p:spPr/>
        <p:txBody>
          <a:bodyPr/>
          <a:lstStyle/>
          <a:p>
            <a:endParaRPr lang="el-GR">
              <a:solidFill>
                <a:srgbClr val="E3DED1">
                  <a:shade val="50000"/>
                </a:srgbClr>
              </a:solidFill>
            </a:endParaRPr>
          </a:p>
        </p:txBody>
      </p:sp>
      <p:sp>
        <p:nvSpPr>
          <p:cNvPr id="4" name="Slide Number Placeholder 3"/>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30514568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6" name="Footer Placeholder 5"/>
          <p:cNvSpPr>
            <a:spLocks noGrp="1"/>
          </p:cNvSpPr>
          <p:nvPr>
            <p:ph type="ftr" sz="quarter" idx="11"/>
          </p:nvPr>
        </p:nvSpPr>
        <p:spPr/>
        <p:txBody>
          <a:bodyPr/>
          <a:lstStyle/>
          <a:p>
            <a:endParaRPr lang="el-GR">
              <a:solidFill>
                <a:srgbClr val="E3DED1">
                  <a:shade val="50000"/>
                </a:srgbClr>
              </a:solidFill>
            </a:endParaRPr>
          </a:p>
        </p:txBody>
      </p:sp>
      <p:sp>
        <p:nvSpPr>
          <p:cNvPr id="7" name="Slide Number Placeholder 6"/>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41702573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extLst>
      <p:ext uri="{BB962C8B-B14F-4D97-AF65-F5344CB8AC3E}">
        <p14:creationId xmlns:p14="http://schemas.microsoft.com/office/powerpoint/2010/main" val="7364565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6" name="Footer Placeholder 5"/>
          <p:cNvSpPr>
            <a:spLocks noGrp="1"/>
          </p:cNvSpPr>
          <p:nvPr>
            <p:ph type="ftr" sz="quarter" idx="11"/>
          </p:nvPr>
        </p:nvSpPr>
        <p:spPr/>
        <p:txBody>
          <a:bodyPr/>
          <a:lstStyle/>
          <a:p>
            <a:endParaRPr lang="el-GR">
              <a:solidFill>
                <a:srgbClr val="E3DED1">
                  <a:shade val="50000"/>
                </a:srgbClr>
              </a:solidFill>
            </a:endParaRPr>
          </a:p>
        </p:txBody>
      </p:sp>
      <p:sp>
        <p:nvSpPr>
          <p:cNvPr id="7" name="Slide Number Placeholder 6"/>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extLst>
      <p:ext uri="{BB962C8B-B14F-4D97-AF65-F5344CB8AC3E}">
        <p14:creationId xmlns:p14="http://schemas.microsoft.com/office/powerpoint/2010/main" val="33009780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18403630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8314574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5" name="Footer Placeholder 4"/>
          <p:cNvSpPr>
            <a:spLocks noGrp="1"/>
          </p:cNvSpPr>
          <p:nvPr>
            <p:ph type="ftr" sz="quarter" idx="11"/>
          </p:nvPr>
        </p:nvSpPr>
        <p:spPr/>
        <p:txBody>
          <a:bodyPr/>
          <a:lstStyle/>
          <a:p>
            <a:endParaRPr lang="el-GR">
              <a:solidFill>
                <a:srgbClr val="E3DED1">
                  <a:shade val="50000"/>
                </a:srgbClr>
              </a:solidFill>
            </a:endParaRPr>
          </a:p>
        </p:txBody>
      </p:sp>
      <p:sp>
        <p:nvSpPr>
          <p:cNvPr id="6" name="Slide Number Placeholder 5"/>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1063037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6" name="Footer Placeholder 5"/>
          <p:cNvSpPr>
            <a:spLocks noGrp="1"/>
          </p:cNvSpPr>
          <p:nvPr>
            <p:ph type="ftr" sz="quarter" idx="11"/>
          </p:nvPr>
        </p:nvSpPr>
        <p:spPr/>
        <p:txBody>
          <a:bodyPr/>
          <a:lstStyle/>
          <a:p>
            <a:endParaRPr lang="el-GR">
              <a:solidFill>
                <a:srgbClr val="E3DED1">
                  <a:shade val="50000"/>
                </a:srgbClr>
              </a:solidFill>
            </a:endParaRPr>
          </a:p>
        </p:txBody>
      </p:sp>
      <p:sp>
        <p:nvSpPr>
          <p:cNvPr id="7" name="Slide Number Placeholder 6"/>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extLst>
      <p:ext uri="{BB962C8B-B14F-4D97-AF65-F5344CB8AC3E}">
        <p14:creationId xmlns:p14="http://schemas.microsoft.com/office/powerpoint/2010/main" val="11051645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8" name="Footer Placeholder 7"/>
          <p:cNvSpPr>
            <a:spLocks noGrp="1"/>
          </p:cNvSpPr>
          <p:nvPr>
            <p:ph type="ftr" sz="quarter" idx="11"/>
          </p:nvPr>
        </p:nvSpPr>
        <p:spPr/>
        <p:txBody>
          <a:bodyPr/>
          <a:lstStyle/>
          <a:p>
            <a:endParaRPr lang="el-GR">
              <a:solidFill>
                <a:srgbClr val="E3DED1">
                  <a:shade val="50000"/>
                </a:srgbClr>
              </a:solidFill>
            </a:endParaRPr>
          </a:p>
        </p:txBody>
      </p:sp>
      <p:sp>
        <p:nvSpPr>
          <p:cNvPr id="9" name="Slide Number Placeholder 8"/>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10" name="Title 9"/>
          <p:cNvSpPr>
            <a:spLocks noGrp="1"/>
          </p:cNvSpPr>
          <p:nvPr>
            <p:ph type="title"/>
          </p:nvPr>
        </p:nvSpPr>
        <p:spPr/>
        <p:txBody>
          <a:bodyPr/>
          <a:lstStyle/>
          <a:p>
            <a:r>
              <a:rPr lang="el-GR" smtClean="0"/>
              <a:t>Στυλ κύριου τίτλου</a:t>
            </a:r>
            <a:endParaRPr lang="en-US" dirty="0"/>
          </a:p>
        </p:txBody>
      </p:sp>
    </p:spTree>
    <p:extLst>
      <p:ext uri="{BB962C8B-B14F-4D97-AF65-F5344CB8AC3E}">
        <p14:creationId xmlns:p14="http://schemas.microsoft.com/office/powerpoint/2010/main" val="30546037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4" name="Footer Placeholder 3"/>
          <p:cNvSpPr>
            <a:spLocks noGrp="1"/>
          </p:cNvSpPr>
          <p:nvPr>
            <p:ph type="ftr" sz="quarter" idx="11"/>
          </p:nvPr>
        </p:nvSpPr>
        <p:spPr/>
        <p:txBody>
          <a:bodyPr/>
          <a:lstStyle/>
          <a:p>
            <a:endParaRPr lang="el-GR">
              <a:solidFill>
                <a:srgbClr val="E3DED1">
                  <a:shade val="50000"/>
                </a:srgbClr>
              </a:solidFill>
            </a:endParaRPr>
          </a:p>
        </p:txBody>
      </p:sp>
      <p:sp>
        <p:nvSpPr>
          <p:cNvPr id="5" name="Slide Number Placeholder 4"/>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30479153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3" name="Footer Placeholder 2"/>
          <p:cNvSpPr>
            <a:spLocks noGrp="1"/>
          </p:cNvSpPr>
          <p:nvPr>
            <p:ph type="ftr" sz="quarter" idx="11"/>
          </p:nvPr>
        </p:nvSpPr>
        <p:spPr/>
        <p:txBody>
          <a:bodyPr/>
          <a:lstStyle/>
          <a:p>
            <a:endParaRPr lang="el-GR">
              <a:solidFill>
                <a:srgbClr val="E3DED1">
                  <a:shade val="50000"/>
                </a:srgbClr>
              </a:solidFill>
            </a:endParaRPr>
          </a:p>
        </p:txBody>
      </p:sp>
      <p:sp>
        <p:nvSpPr>
          <p:cNvPr id="4" name="Slide Number Placeholder 3"/>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1168673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6" name="Footer Placeholder 5"/>
          <p:cNvSpPr>
            <a:spLocks noGrp="1"/>
          </p:cNvSpPr>
          <p:nvPr>
            <p:ph type="ftr" sz="quarter" idx="11"/>
          </p:nvPr>
        </p:nvSpPr>
        <p:spPr/>
        <p:txBody>
          <a:bodyPr/>
          <a:lstStyle/>
          <a:p>
            <a:endParaRPr lang="el-GR">
              <a:solidFill>
                <a:srgbClr val="E3DED1">
                  <a:shade val="50000"/>
                </a:srgbClr>
              </a:solidFill>
            </a:endParaRPr>
          </a:p>
        </p:txBody>
      </p:sp>
      <p:sp>
        <p:nvSpPr>
          <p:cNvPr id="7" name="Slide Number Placeholder 6"/>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Tree>
    <p:extLst>
      <p:ext uri="{BB962C8B-B14F-4D97-AF65-F5344CB8AC3E}">
        <p14:creationId xmlns:p14="http://schemas.microsoft.com/office/powerpoint/2010/main" val="228148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1CDDACE-DA03-40AF-AC77-687E739216AE}" type="datetimeFigureOut">
              <a:rPr lang="el-GR" smtClean="0">
                <a:solidFill>
                  <a:srgbClr val="E3DED1">
                    <a:shade val="50000"/>
                  </a:srgbClr>
                </a:solidFill>
              </a:rPr>
              <a:pPr/>
              <a:t>20/5/2020</a:t>
            </a:fld>
            <a:endParaRPr lang="el-GR">
              <a:solidFill>
                <a:srgbClr val="E3DED1">
                  <a:shade val="50000"/>
                </a:srgbClr>
              </a:solidFill>
            </a:endParaRPr>
          </a:p>
        </p:txBody>
      </p:sp>
      <p:sp>
        <p:nvSpPr>
          <p:cNvPr id="6" name="Footer Placeholder 5"/>
          <p:cNvSpPr>
            <a:spLocks noGrp="1"/>
          </p:cNvSpPr>
          <p:nvPr>
            <p:ph type="ftr" sz="quarter" idx="11"/>
          </p:nvPr>
        </p:nvSpPr>
        <p:spPr/>
        <p:txBody>
          <a:bodyPr/>
          <a:lstStyle/>
          <a:p>
            <a:endParaRPr lang="el-GR">
              <a:solidFill>
                <a:srgbClr val="E3DED1">
                  <a:shade val="50000"/>
                </a:srgbClr>
              </a:solidFill>
            </a:endParaRPr>
          </a:p>
        </p:txBody>
      </p:sp>
      <p:sp>
        <p:nvSpPr>
          <p:cNvPr id="7" name="Slide Number Placeholder 6"/>
          <p:cNvSpPr>
            <a:spLocks noGrp="1"/>
          </p:cNvSpPr>
          <p:nvPr>
            <p:ph type="sldNum" sz="quarter" idx="12"/>
          </p:nvPr>
        </p:nvSpPr>
        <p:spPr/>
        <p:txBody>
          <a:bodyPr/>
          <a:lstStyle/>
          <a:p>
            <a:fld id="{A031E95C-20A9-4E74-AA03-4F7E8F762F2A}" type="slidenum">
              <a:rPr lang="el-GR" smtClean="0">
                <a:solidFill>
                  <a:srgbClr val="E3DED1">
                    <a:shade val="50000"/>
                  </a:srgbClr>
                </a:solidFill>
              </a:rPr>
              <a:pPr/>
              <a:t>‹#›</a:t>
            </a:fld>
            <a:endParaRPr lang="el-GR">
              <a:solidFill>
                <a:srgbClr val="E3DED1">
                  <a:shade val="50000"/>
                </a:srgb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extLst>
      <p:ext uri="{BB962C8B-B14F-4D97-AF65-F5344CB8AC3E}">
        <p14:creationId xmlns:p14="http://schemas.microsoft.com/office/powerpoint/2010/main" val="19918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3D0BEDA-897B-4F73-9C80-09745CE8B2EE}" type="datetimeFigureOut">
              <a:rPr lang="el-GR" smtClean="0">
                <a:solidFill>
                  <a:prstClr val="black">
                    <a:lumMod val="50000"/>
                    <a:lumOff val="50000"/>
                  </a:prstClr>
                </a:solidFill>
              </a:rPr>
              <a:pPr/>
              <a:t>20/5/2020</a:t>
            </a:fld>
            <a:endParaRPr lang="el-GR">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507F395-9BBA-4F91-9E2B-A3AE04B1D152}"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3897537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3D0BEDA-897B-4F73-9C80-09745CE8B2EE}" type="datetimeFigureOut">
              <a:rPr lang="el-GR" smtClean="0">
                <a:solidFill>
                  <a:prstClr val="black">
                    <a:lumMod val="50000"/>
                    <a:lumOff val="50000"/>
                  </a:prstClr>
                </a:solidFill>
              </a:rPr>
              <a:pPr/>
              <a:t>20/5/2020</a:t>
            </a:fld>
            <a:endParaRPr lang="el-GR">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507F395-9BBA-4F91-9E2B-A3AE04B1D152}" type="slidenum">
              <a:rPr lang="el-GR" smtClean="0">
                <a:solidFill>
                  <a:prstClr val="black">
                    <a:lumMod val="50000"/>
                    <a:lumOff val="50000"/>
                  </a:prstClr>
                </a:solidFill>
              </a:rPr>
              <a:pPr/>
              <a:t>‹#›</a:t>
            </a:fld>
            <a:endParaRPr lang="el-GR">
              <a:solidFill>
                <a:prstClr val="black">
                  <a:lumMod val="50000"/>
                  <a:lumOff val="50000"/>
                </a:prstClr>
              </a:solidFill>
            </a:endParaRPr>
          </a:p>
        </p:txBody>
      </p:sp>
    </p:spTree>
    <p:extLst>
      <p:ext uri="{BB962C8B-B14F-4D97-AF65-F5344CB8AC3E}">
        <p14:creationId xmlns:p14="http://schemas.microsoft.com/office/powerpoint/2010/main" val="3977757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argiro.gr/recipe/eukolo-pagoto/"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www.teachingtherapy.com/2020/03/blog-post_95.html"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rmAutofit/>
          </a:bodyPr>
          <a:lstStyle/>
          <a:p>
            <a:r>
              <a:rPr lang="el-GR" dirty="0" smtClean="0"/>
              <a:t>Τρίτη 19 Μαΐου 2020</a:t>
            </a:r>
          </a:p>
          <a:p>
            <a:r>
              <a:rPr lang="el-GR" dirty="0" smtClean="0"/>
              <a:t>19/5/2020</a:t>
            </a:r>
            <a:endParaRPr lang="el-GR" dirty="0"/>
          </a:p>
        </p:txBody>
      </p:sp>
      <p:sp>
        <p:nvSpPr>
          <p:cNvPr id="2" name="Τίτλος 1"/>
          <p:cNvSpPr>
            <a:spLocks noGrp="1"/>
          </p:cNvSpPr>
          <p:nvPr>
            <p:ph type="ctrTitle"/>
          </p:nvPr>
        </p:nvSpPr>
        <p:spPr/>
        <p:txBody>
          <a:bodyPr/>
          <a:lstStyle/>
          <a:p>
            <a:r>
              <a:rPr lang="el-GR" dirty="0" smtClean="0"/>
              <a:t>Εξ αποστάσεως διδασκαλία!!!</a:t>
            </a:r>
            <a:endParaRPr lang="el-GR" dirty="0"/>
          </a:p>
        </p:txBody>
      </p:sp>
    </p:spTree>
    <p:extLst>
      <p:ext uri="{BB962C8B-B14F-4D97-AF65-F5344CB8AC3E}">
        <p14:creationId xmlns:p14="http://schemas.microsoft.com/office/powerpoint/2010/main" val="2262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04664"/>
            <a:ext cx="6512511" cy="1143000"/>
          </a:xfrm>
        </p:spPr>
        <p:txBody>
          <a:bodyPr/>
          <a:lstStyle/>
          <a:p>
            <a:pPr algn="l"/>
            <a:r>
              <a:rPr lang="el-GR" sz="2800" dirty="0" smtClean="0">
                <a:latin typeface="Calibri" pitchFamily="34" charset="0"/>
                <a:cs typeface="Calibri" pitchFamily="34" charset="0"/>
              </a:rPr>
              <a:t>Πάμε στο Τετράδιο Εργασιών στη σελίδα 46 , άσκηση 3.</a:t>
            </a:r>
            <a:endParaRPr lang="el-GR" sz="2800" dirty="0">
              <a:latin typeface="Calibri" pitchFamily="34" charset="0"/>
              <a:cs typeface="Calibri" pitchFamily="34" charset="0"/>
            </a:endParaRPr>
          </a:p>
        </p:txBody>
      </p:sp>
      <p:graphicFrame>
        <p:nvGraphicFramePr>
          <p:cNvPr id="4" name="Θέση περιεχομένου 3"/>
          <p:cNvGraphicFramePr>
            <a:graphicFrameLocks noGrp="1"/>
          </p:cNvGraphicFramePr>
          <p:nvPr>
            <p:ph sz="quarter" idx="13"/>
            <p:extLst>
              <p:ext uri="{D42A27DB-BD31-4B8C-83A1-F6EECF244321}">
                <p14:modId xmlns:p14="http://schemas.microsoft.com/office/powerpoint/2010/main" val="4143112127"/>
              </p:ext>
            </p:extLst>
          </p:nvPr>
        </p:nvGraphicFramePr>
        <p:xfrm>
          <a:off x="683568" y="1628801"/>
          <a:ext cx="8064897" cy="3400385"/>
        </p:xfrm>
        <a:graphic>
          <a:graphicData uri="http://schemas.openxmlformats.org/drawingml/2006/table">
            <a:tbl>
              <a:tblPr firstRow="1" bandRow="1">
                <a:tableStyleId>{16D9F66E-5EB9-4882-86FB-DCBF35E3C3E4}</a:tableStyleId>
              </a:tblPr>
              <a:tblGrid>
                <a:gridCol w="2688299"/>
                <a:gridCol w="2688299"/>
                <a:gridCol w="2688299"/>
              </a:tblGrid>
              <a:tr h="552061">
                <a:tc>
                  <a:txBody>
                    <a:bodyPr/>
                    <a:lstStyle/>
                    <a:p>
                      <a:pPr algn="ctr"/>
                      <a:r>
                        <a:rPr lang="el-GR" dirty="0" smtClean="0"/>
                        <a:t>ΛΕΞΗ</a:t>
                      </a:r>
                      <a:endParaRPr lang="el-GR" dirty="0"/>
                    </a:p>
                  </a:txBody>
                  <a:tcPr/>
                </a:tc>
                <a:tc>
                  <a:txBody>
                    <a:bodyPr/>
                    <a:lstStyle/>
                    <a:p>
                      <a:pPr algn="ctr"/>
                      <a:r>
                        <a:rPr lang="el-GR" dirty="0" smtClean="0"/>
                        <a:t>Υποκοριστικό </a:t>
                      </a:r>
                      <a:endParaRPr lang="el-GR" dirty="0"/>
                    </a:p>
                  </a:txBody>
                  <a:tcPr/>
                </a:tc>
                <a:tc>
                  <a:txBody>
                    <a:bodyPr/>
                    <a:lstStyle/>
                    <a:p>
                      <a:pPr algn="ctr"/>
                      <a:r>
                        <a:rPr lang="el-GR" dirty="0" smtClean="0"/>
                        <a:t>Μεγεθυντικό </a:t>
                      </a:r>
                      <a:endParaRPr lang="el-GR" dirty="0"/>
                    </a:p>
                  </a:txBody>
                  <a:tcPr/>
                </a:tc>
              </a:tr>
              <a:tr h="552061">
                <a:tc>
                  <a:txBody>
                    <a:bodyPr/>
                    <a:lstStyle/>
                    <a:p>
                      <a:r>
                        <a:rPr lang="el-GR" dirty="0" smtClean="0"/>
                        <a:t>σκύλος</a:t>
                      </a:r>
                      <a:endParaRPr lang="el-GR" dirty="0"/>
                    </a:p>
                  </a:txBody>
                  <a:tcPr/>
                </a:tc>
                <a:tc>
                  <a:txBody>
                    <a:bodyPr/>
                    <a:lstStyle/>
                    <a:p>
                      <a:r>
                        <a:rPr lang="el-GR" dirty="0" smtClean="0"/>
                        <a:t>σκυλάκι</a:t>
                      </a:r>
                      <a:endParaRPr lang="el-GR" dirty="0"/>
                    </a:p>
                  </a:txBody>
                  <a:tcPr/>
                </a:tc>
                <a:tc>
                  <a:txBody>
                    <a:bodyPr/>
                    <a:lstStyle/>
                    <a:p>
                      <a:r>
                        <a:rPr lang="el-GR" dirty="0" err="1" smtClean="0"/>
                        <a:t>σκύλαρος</a:t>
                      </a:r>
                      <a:endParaRPr lang="el-GR" dirty="0"/>
                    </a:p>
                  </a:txBody>
                  <a:tcPr/>
                </a:tc>
              </a:tr>
              <a:tr h="552061">
                <a:tc>
                  <a:txBody>
                    <a:bodyPr/>
                    <a:lstStyle/>
                    <a:p>
                      <a:r>
                        <a:rPr lang="el-GR" dirty="0" smtClean="0"/>
                        <a:t>μάτια </a:t>
                      </a:r>
                      <a:endParaRPr lang="el-GR" dirty="0"/>
                    </a:p>
                  </a:txBody>
                  <a:tcPr/>
                </a:tc>
                <a:tc>
                  <a:txBody>
                    <a:bodyPr/>
                    <a:lstStyle/>
                    <a:p>
                      <a:r>
                        <a:rPr lang="el-GR" dirty="0" smtClean="0"/>
                        <a:t>ματάκια</a:t>
                      </a:r>
                      <a:endParaRPr lang="el-GR" dirty="0"/>
                    </a:p>
                  </a:txBody>
                  <a:tcPr/>
                </a:tc>
                <a:tc>
                  <a:txBody>
                    <a:bodyPr/>
                    <a:lstStyle/>
                    <a:p>
                      <a:r>
                        <a:rPr lang="el-GR" dirty="0" err="1" smtClean="0"/>
                        <a:t>ματάρες</a:t>
                      </a:r>
                      <a:endParaRPr lang="el-GR" dirty="0"/>
                    </a:p>
                  </a:txBody>
                  <a:tcPr/>
                </a:tc>
              </a:tr>
              <a:tr h="552061">
                <a:tc>
                  <a:txBody>
                    <a:bodyPr/>
                    <a:lstStyle/>
                    <a:p>
                      <a:r>
                        <a:rPr lang="el-GR" dirty="0" smtClean="0"/>
                        <a:t>μύτη</a:t>
                      </a:r>
                      <a:endParaRPr lang="el-GR" dirty="0"/>
                    </a:p>
                  </a:txBody>
                  <a:tcPr/>
                </a:tc>
                <a:tc>
                  <a:txBody>
                    <a:bodyPr/>
                    <a:lstStyle/>
                    <a:p>
                      <a:r>
                        <a:rPr lang="el-GR" dirty="0" smtClean="0"/>
                        <a:t>μυτούλα</a:t>
                      </a:r>
                      <a:endParaRPr lang="el-GR" dirty="0"/>
                    </a:p>
                  </a:txBody>
                  <a:tcPr/>
                </a:tc>
                <a:tc>
                  <a:txBody>
                    <a:bodyPr/>
                    <a:lstStyle/>
                    <a:p>
                      <a:r>
                        <a:rPr lang="el-GR" dirty="0" smtClean="0"/>
                        <a:t>μυτάρα</a:t>
                      </a:r>
                      <a:endParaRPr lang="el-GR" dirty="0"/>
                    </a:p>
                  </a:txBody>
                  <a:tcPr/>
                </a:tc>
              </a:tr>
              <a:tr h="552061">
                <a:tc>
                  <a:txBody>
                    <a:bodyPr/>
                    <a:lstStyle/>
                    <a:p>
                      <a:r>
                        <a:rPr lang="el-GR" dirty="0" smtClean="0"/>
                        <a:t>πόρτα</a:t>
                      </a:r>
                      <a:endParaRPr lang="el-GR" dirty="0"/>
                    </a:p>
                  </a:txBody>
                  <a:tcPr/>
                </a:tc>
                <a:tc>
                  <a:txBody>
                    <a:bodyPr/>
                    <a:lstStyle/>
                    <a:p>
                      <a:r>
                        <a:rPr lang="el-GR" dirty="0" smtClean="0"/>
                        <a:t>πορτούλα</a:t>
                      </a:r>
                      <a:endParaRPr lang="el-GR" dirty="0"/>
                    </a:p>
                  </a:txBody>
                  <a:tcPr/>
                </a:tc>
                <a:tc>
                  <a:txBody>
                    <a:bodyPr/>
                    <a:lstStyle/>
                    <a:p>
                      <a:r>
                        <a:rPr lang="el-GR" dirty="0" smtClean="0"/>
                        <a:t>πορτάρα</a:t>
                      </a:r>
                      <a:endParaRPr lang="el-GR" dirty="0"/>
                    </a:p>
                  </a:txBody>
                  <a:tcPr/>
                </a:tc>
              </a:tr>
              <a:tr h="552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κολοκύθι</a:t>
                      </a:r>
                    </a:p>
                    <a:p>
                      <a:endParaRPr lang="el-GR" dirty="0"/>
                    </a:p>
                  </a:txBody>
                  <a:tcPr/>
                </a:tc>
                <a:tc>
                  <a:txBody>
                    <a:bodyPr/>
                    <a:lstStyle/>
                    <a:p>
                      <a:r>
                        <a:rPr lang="el-GR" dirty="0" smtClean="0"/>
                        <a:t>κολοκυθάκι</a:t>
                      </a:r>
                      <a:endParaRPr lang="el-GR" dirty="0"/>
                    </a:p>
                  </a:txBody>
                  <a:tcPr/>
                </a:tc>
                <a:tc>
                  <a:txBody>
                    <a:bodyPr/>
                    <a:lstStyle/>
                    <a:p>
                      <a:r>
                        <a:rPr lang="el-GR" dirty="0" smtClean="0"/>
                        <a:t>κολοκύθα</a:t>
                      </a:r>
                      <a:endParaRPr lang="el-GR" dirty="0"/>
                    </a:p>
                  </a:txBody>
                  <a:tcPr/>
                </a:tc>
              </a:tr>
            </a:tbl>
          </a:graphicData>
        </a:graphic>
      </p:graphicFrame>
    </p:spTree>
    <p:extLst>
      <p:ext uri="{BB962C8B-B14F-4D97-AF65-F5344CB8AC3E}">
        <p14:creationId xmlns:p14="http://schemas.microsoft.com/office/powerpoint/2010/main" val="3654894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99792" y="2348880"/>
            <a:ext cx="5325238" cy="3380204"/>
          </a:xfrm>
        </p:spPr>
      </p:pic>
      <p:sp>
        <p:nvSpPr>
          <p:cNvPr id="5" name="Ελλειψοειδής επεξήγηση 4"/>
          <p:cNvSpPr/>
          <p:nvPr/>
        </p:nvSpPr>
        <p:spPr>
          <a:xfrm>
            <a:off x="899592" y="764704"/>
            <a:ext cx="2952328" cy="1440160"/>
          </a:xfrm>
          <a:prstGeom prst="wedgeEllipseCallout">
            <a:avLst>
              <a:gd name="adj1" fmla="val 42350"/>
              <a:gd name="adj2" fmla="val 8853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l-GR" dirty="0" smtClean="0">
                <a:solidFill>
                  <a:prstClr val="white"/>
                </a:solidFill>
              </a:rPr>
              <a:t>Εδώ τελειώσαμε για σήμερα…</a:t>
            </a:r>
          </a:p>
          <a:p>
            <a:pPr algn="ctr"/>
            <a:r>
              <a:rPr lang="el-GR" dirty="0" smtClean="0">
                <a:solidFill>
                  <a:prstClr val="white"/>
                </a:solidFill>
              </a:rPr>
              <a:t>Γεια σας, παιδάκια!!!</a:t>
            </a:r>
            <a:endParaRPr lang="el-GR" dirty="0">
              <a:solidFill>
                <a:prstClr val="white"/>
              </a:solidFill>
            </a:endParaRPr>
          </a:p>
        </p:txBody>
      </p:sp>
      <p:sp>
        <p:nvSpPr>
          <p:cNvPr id="2" name="Ελλειψοειδής επεξήγηση 1"/>
          <p:cNvSpPr/>
          <p:nvPr/>
        </p:nvSpPr>
        <p:spPr>
          <a:xfrm>
            <a:off x="539552" y="2492896"/>
            <a:ext cx="2880320" cy="2304256"/>
          </a:xfrm>
          <a:prstGeom prst="wedgeEllipseCallout">
            <a:avLst>
              <a:gd name="adj1" fmla="val 80005"/>
              <a:gd name="adj2" fmla="val -193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1600" dirty="0" smtClean="0"/>
              <a:t>Στην επόμενη διαφάνεια, θα δείτε μια συνταγή για ένα πολύ εύκολο και </a:t>
            </a:r>
            <a:r>
              <a:rPr lang="el-GR" sz="1600" dirty="0" err="1" smtClean="0"/>
              <a:t>πεντανόστιμο</a:t>
            </a:r>
            <a:r>
              <a:rPr lang="el-GR" sz="1600" dirty="0" smtClean="0"/>
              <a:t> παγωτό για να το φτιάξετε μαζί με τη μαμά!!!</a:t>
            </a:r>
            <a:endParaRPr lang="el-GR" sz="1600" dirty="0"/>
          </a:p>
        </p:txBody>
      </p:sp>
    </p:spTree>
    <p:extLst>
      <p:ext uri="{BB962C8B-B14F-4D97-AF65-F5344CB8AC3E}">
        <p14:creationId xmlns:p14="http://schemas.microsoft.com/office/powerpoint/2010/main" val="318655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539552" y="188640"/>
            <a:ext cx="7910264" cy="641008"/>
          </a:xfrm>
        </p:spPr>
        <p:txBody>
          <a:bodyPr/>
          <a:lstStyle/>
          <a:p>
            <a:pPr algn="l"/>
            <a:r>
              <a:rPr lang="el-GR" sz="2800" dirty="0" smtClean="0">
                <a:latin typeface="Calibri" pitchFamily="34" charset="0"/>
                <a:cs typeface="Calibri" pitchFamily="34" charset="0"/>
              </a:rPr>
              <a:t>Εύκολο παγωτό από την </a:t>
            </a:r>
            <a:r>
              <a:rPr lang="el-GR" sz="2800" dirty="0">
                <a:latin typeface="Calibri" pitchFamily="34" charset="0"/>
                <a:cs typeface="Calibri" pitchFamily="34" charset="0"/>
              </a:rPr>
              <a:t>Α</a:t>
            </a:r>
            <a:r>
              <a:rPr lang="el-GR" sz="2800" dirty="0" smtClean="0">
                <a:latin typeface="Calibri" pitchFamily="34" charset="0"/>
                <a:cs typeface="Calibri" pitchFamily="34" charset="0"/>
              </a:rPr>
              <a:t>ργυρώ </a:t>
            </a:r>
            <a:r>
              <a:rPr lang="el-GR" sz="2800" dirty="0" err="1" smtClean="0">
                <a:latin typeface="Calibri" pitchFamily="34" charset="0"/>
                <a:cs typeface="Calibri" pitchFamily="34" charset="0"/>
              </a:rPr>
              <a:t>Μπαρμπαρίγου</a:t>
            </a:r>
            <a:endParaRPr lang="el-GR" sz="2800" dirty="0">
              <a:latin typeface="Calibri" pitchFamily="34" charset="0"/>
              <a:cs typeface="Calibri" pitchFamily="34" charset="0"/>
            </a:endParaRPr>
          </a:p>
        </p:txBody>
      </p:sp>
      <p:sp>
        <p:nvSpPr>
          <p:cNvPr id="5" name="Επεξήγηση με παραλληλόγραμμο 4"/>
          <p:cNvSpPr/>
          <p:nvPr/>
        </p:nvSpPr>
        <p:spPr>
          <a:xfrm>
            <a:off x="539552" y="1124744"/>
            <a:ext cx="1872208" cy="5040560"/>
          </a:xfrm>
          <a:prstGeom prst="wedgeRectCallout">
            <a:avLst>
              <a:gd name="adj1" fmla="val -17809"/>
              <a:gd name="adj2" fmla="val 5001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 typeface="Wingdings" pitchFamily="2" charset="2"/>
              <a:buChar char="ü"/>
            </a:pPr>
            <a:r>
              <a:rPr lang="el-GR" dirty="0"/>
              <a:t>250 </a:t>
            </a:r>
            <a:r>
              <a:rPr lang="el-GR" dirty="0" err="1"/>
              <a:t>γραμ</a:t>
            </a:r>
            <a:r>
              <a:rPr lang="el-GR" dirty="0"/>
              <a:t>. (1 συσκευασία) φυτική σαντιγί</a:t>
            </a:r>
          </a:p>
          <a:p>
            <a:pPr marL="285750" indent="-285750">
              <a:buFont typeface="Wingdings" pitchFamily="2" charset="2"/>
              <a:buChar char="ü"/>
            </a:pPr>
            <a:r>
              <a:rPr lang="el-GR" dirty="0"/>
              <a:t>400 </a:t>
            </a:r>
            <a:r>
              <a:rPr lang="el-GR" dirty="0" err="1"/>
              <a:t>γραμ</a:t>
            </a:r>
            <a:r>
              <a:rPr lang="el-GR" dirty="0"/>
              <a:t>. (1 συσκευασία) ζαχαρούχο γάλα</a:t>
            </a:r>
          </a:p>
          <a:p>
            <a:pPr marL="285750" indent="-285750">
              <a:buFont typeface="Wingdings" pitchFamily="2" charset="2"/>
              <a:buChar char="ü"/>
            </a:pPr>
            <a:r>
              <a:rPr lang="el-GR" dirty="0"/>
              <a:t>410 </a:t>
            </a:r>
            <a:r>
              <a:rPr lang="el-GR" dirty="0" err="1"/>
              <a:t>γραμ</a:t>
            </a:r>
            <a:r>
              <a:rPr lang="el-GR" dirty="0"/>
              <a:t>. (1 συσκευασία) γάλα εβαπορέ</a:t>
            </a:r>
          </a:p>
          <a:p>
            <a:pPr marL="285750" indent="-285750">
              <a:buFont typeface="Wingdings" pitchFamily="2" charset="2"/>
              <a:buChar char="ü"/>
            </a:pPr>
            <a:r>
              <a:rPr lang="el-GR" dirty="0"/>
              <a:t>1 ½ κ. γλ. εκχύλισμα βανίλιας</a:t>
            </a:r>
          </a:p>
        </p:txBody>
      </p:sp>
      <p:sp>
        <p:nvSpPr>
          <p:cNvPr id="6" name="Επεξήγηση με παραλληλόγραμμο 5"/>
          <p:cNvSpPr/>
          <p:nvPr/>
        </p:nvSpPr>
        <p:spPr>
          <a:xfrm>
            <a:off x="2627784" y="836712"/>
            <a:ext cx="5976664" cy="5544616"/>
          </a:xfrm>
          <a:prstGeom prst="wedgeRectCallout">
            <a:avLst>
              <a:gd name="adj1" fmla="val -21402"/>
              <a:gd name="adj2" fmla="val 5018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l-GR" sz="1400" dirty="0">
              <a:latin typeface="Calibri" pitchFamily="34" charset="0"/>
              <a:cs typeface="Calibri" pitchFamily="34" charset="0"/>
            </a:endParaRPr>
          </a:p>
          <a:p>
            <a:r>
              <a:rPr lang="el-GR" sz="1400" dirty="0">
                <a:latin typeface="Calibri" pitchFamily="34" charset="0"/>
                <a:cs typeface="Calibri" pitchFamily="34" charset="0"/>
              </a:rPr>
              <a:t>Εκτέλεση</a:t>
            </a:r>
          </a:p>
          <a:p>
            <a:r>
              <a:rPr lang="el-GR" sz="1400" dirty="0">
                <a:latin typeface="Calibri" pitchFamily="34" charset="0"/>
                <a:cs typeface="Calibri" pitchFamily="34" charset="0"/>
              </a:rPr>
              <a:t>Με μίξερ χειρός χτυπάμε για 5΄ τη φυτική σαντιγί να </a:t>
            </a:r>
            <a:r>
              <a:rPr lang="el-GR" sz="1400" dirty="0" err="1">
                <a:latin typeface="Calibri" pitchFamily="34" charset="0"/>
                <a:cs typeface="Calibri" pitchFamily="34" charset="0"/>
              </a:rPr>
              <a:t>αφρατέψει</a:t>
            </a:r>
            <a:r>
              <a:rPr lang="el-GR" sz="1400" dirty="0">
                <a:latin typeface="Calibri" pitchFamily="34" charset="0"/>
                <a:cs typeface="Calibri" pitchFamily="34" charset="0"/>
              </a:rPr>
              <a:t> καλά και να φουσκώσει.</a:t>
            </a:r>
          </a:p>
          <a:p>
            <a:endParaRPr lang="el-GR" sz="1400" dirty="0">
              <a:latin typeface="Calibri" pitchFamily="34" charset="0"/>
              <a:cs typeface="Calibri" pitchFamily="34" charset="0"/>
            </a:endParaRPr>
          </a:p>
          <a:p>
            <a:r>
              <a:rPr lang="el-GR" sz="1400" dirty="0">
                <a:latin typeface="Calibri" pitchFamily="34" charset="0"/>
                <a:cs typeface="Calibri" pitchFamily="34" charset="0"/>
              </a:rPr>
              <a:t>Λίγο λίγο και πάντα χτυπώντας με το μίξερ, προσθέτουμε το ζαχαρούχο γάλα. Τώρα το μείγμα μας έχει γίνει μια παχιά κρέμα. Σιγά σιγά προσθέτουμε το εβαπορέ, χαμηλώνοντας την ταχύτητα του μίξερ, γιατί το μείγμα αραιώνει και πιτσιλάει. Τέλος, προσθέτουμε τη βανίλια.</a:t>
            </a:r>
          </a:p>
          <a:p>
            <a:endParaRPr lang="el-GR" sz="1400" dirty="0">
              <a:latin typeface="Calibri" pitchFamily="34" charset="0"/>
              <a:cs typeface="Calibri" pitchFamily="34" charset="0"/>
            </a:endParaRPr>
          </a:p>
          <a:p>
            <a:r>
              <a:rPr lang="el-GR" sz="1400" dirty="0">
                <a:latin typeface="Calibri" pitchFamily="34" charset="0"/>
                <a:cs typeface="Calibri" pitchFamily="34" charset="0"/>
              </a:rPr>
              <a:t>Παγώνουμε το παγωτό για περίπου 1 ώρα, μέχρι να αρχίσει να πήζει.</a:t>
            </a:r>
          </a:p>
          <a:p>
            <a:endParaRPr lang="el-GR" sz="1400" dirty="0">
              <a:latin typeface="Calibri" pitchFamily="34" charset="0"/>
              <a:cs typeface="Calibri" pitchFamily="34" charset="0"/>
            </a:endParaRPr>
          </a:p>
          <a:p>
            <a:r>
              <a:rPr lang="el-GR" sz="1400" dirty="0">
                <a:latin typeface="Calibri" pitchFamily="34" charset="0"/>
                <a:cs typeface="Calibri" pitchFamily="34" charset="0"/>
              </a:rPr>
              <a:t>Το ξαναχτυπάμε με το μίξερ χειρός, να </a:t>
            </a:r>
            <a:r>
              <a:rPr lang="el-GR" sz="1400" dirty="0" err="1">
                <a:latin typeface="Calibri" pitchFamily="34" charset="0"/>
                <a:cs typeface="Calibri" pitchFamily="34" charset="0"/>
              </a:rPr>
              <a:t>αφρατέψει</a:t>
            </a:r>
            <a:r>
              <a:rPr lang="el-GR" sz="1400" dirty="0">
                <a:latin typeface="Calibri" pitchFamily="34" charset="0"/>
                <a:cs typeface="Calibri" pitchFamily="34" charset="0"/>
              </a:rPr>
              <a:t> καλά, για 5′, σε δυνατή ταχύτητα.</a:t>
            </a:r>
          </a:p>
          <a:p>
            <a:endParaRPr lang="el-GR" sz="1400" dirty="0">
              <a:latin typeface="Calibri" pitchFamily="34" charset="0"/>
              <a:cs typeface="Calibri" pitchFamily="34" charset="0"/>
            </a:endParaRPr>
          </a:p>
          <a:p>
            <a:r>
              <a:rPr lang="el-GR" sz="1400" dirty="0">
                <a:latin typeface="Calibri" pitchFamily="34" charset="0"/>
                <a:cs typeface="Calibri" pitchFamily="34" charset="0"/>
              </a:rPr>
              <a:t>Παγώνουμε στην κατάψυξη.</a:t>
            </a:r>
          </a:p>
          <a:p>
            <a:endParaRPr lang="el-GR" sz="1400" dirty="0">
              <a:latin typeface="Calibri" pitchFamily="34" charset="0"/>
              <a:cs typeface="Calibri" pitchFamily="34" charset="0"/>
            </a:endParaRPr>
          </a:p>
          <a:p>
            <a:r>
              <a:rPr lang="el-GR" sz="1400" dirty="0">
                <a:latin typeface="Calibri" pitchFamily="34" charset="0"/>
                <a:cs typeface="Calibri" pitchFamily="34" charset="0"/>
              </a:rPr>
              <a:t>Όσες περισσότερες φορές επαναλάβουμε αυτή τη διαδικασία (προτείνω 2-3 φορές) τόσο πιο αφράτο θα είναι στο τέλος το αποτέλεσμα. </a:t>
            </a:r>
          </a:p>
          <a:p>
            <a:endParaRPr lang="el-GR" sz="1400" dirty="0">
              <a:latin typeface="Calibri" pitchFamily="34" charset="0"/>
              <a:cs typeface="Calibri" pitchFamily="34" charset="0"/>
            </a:endParaRPr>
          </a:p>
          <a:p>
            <a:r>
              <a:rPr lang="el-GR" sz="1400" dirty="0">
                <a:latin typeface="Calibri" pitchFamily="34" charset="0"/>
                <a:cs typeface="Calibri" pitchFamily="34" charset="0"/>
              </a:rPr>
              <a:t>Δώστε στο παγωτό σας όποια γεύση σας αρέσει. Για παράδειγμα, προσθέστε καλής ποιότητας κακάο ή τρίμμα σοκολάτας ή πουρέ φρέσκων φρούτων και απλά χτυπήστε τα με το μίξερ στο μείγμα. </a:t>
            </a:r>
          </a:p>
          <a:p>
            <a:r>
              <a:rPr lang="el-GR" sz="1400" dirty="0">
                <a:latin typeface="Calibri" pitchFamily="34" charset="0"/>
                <a:cs typeface="Calibri" pitchFamily="34" charset="0"/>
              </a:rPr>
              <a:t>Δείτε τη συνταγή </a:t>
            </a:r>
            <a:r>
              <a:rPr lang="el-GR" sz="1400" dirty="0">
                <a:solidFill>
                  <a:schemeClr val="accent1">
                    <a:lumMod val="50000"/>
                  </a:schemeClr>
                </a:solidFill>
                <a:latin typeface="Calibri" pitchFamily="34" charset="0"/>
                <a:cs typeface="Calibri" pitchFamily="34" charset="0"/>
                <a:hlinkClick r:id="rId2"/>
              </a:rPr>
              <a:t>https://www.argiro.gr/recipe/eukolo-pagoto/</a:t>
            </a:r>
            <a:endParaRPr lang="el-GR" sz="1400" dirty="0">
              <a:solidFill>
                <a:schemeClr val="accent1">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760268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71800" y="2060848"/>
            <a:ext cx="4671060" cy="3436620"/>
          </a:xfrm>
        </p:spPr>
      </p:pic>
      <p:sp>
        <p:nvSpPr>
          <p:cNvPr id="5" name="Ελλειψοειδής επεξήγηση 4"/>
          <p:cNvSpPr/>
          <p:nvPr/>
        </p:nvSpPr>
        <p:spPr>
          <a:xfrm>
            <a:off x="899592" y="692696"/>
            <a:ext cx="4536504" cy="1656184"/>
          </a:xfrm>
          <a:prstGeom prst="wedgeEllipseCallout">
            <a:avLst>
              <a:gd name="adj1" fmla="val 59591"/>
              <a:gd name="adj2" fmla="val 81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Καλημέρα, παιδάκια μου! Ας ξεκινήσουμε με ορθογραφία!</a:t>
            </a:r>
          </a:p>
          <a:p>
            <a:pPr algn="ctr"/>
            <a:endParaRPr lang="el-GR" dirty="0">
              <a:solidFill>
                <a:prstClr val="white"/>
              </a:solidFill>
            </a:endParaRPr>
          </a:p>
        </p:txBody>
      </p:sp>
    </p:spTree>
    <p:extLst>
      <p:ext uri="{BB962C8B-B14F-4D97-AF65-F5344CB8AC3E}">
        <p14:creationId xmlns:p14="http://schemas.microsoft.com/office/powerpoint/2010/main" val="270799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6512511" cy="576064"/>
          </a:xfrm>
        </p:spPr>
        <p:txBody>
          <a:bodyPr/>
          <a:lstStyle/>
          <a:p>
            <a:pPr algn="l"/>
            <a:r>
              <a:rPr lang="el-GR" sz="2400" dirty="0" smtClean="0">
                <a:latin typeface="Calibri" pitchFamily="34" charset="0"/>
                <a:cs typeface="Calibri" pitchFamily="34" charset="0"/>
              </a:rPr>
              <a:t>Βρίσκω τα λάθη μου και διορθώνω</a:t>
            </a:r>
            <a:endParaRPr lang="el-GR" sz="2400" dirty="0">
              <a:latin typeface="Calibri" pitchFamily="34" charset="0"/>
              <a:cs typeface="Calibri" pitchFamily="34" charset="0"/>
            </a:endParaRPr>
          </a:p>
        </p:txBody>
      </p:sp>
      <p:pic>
        <p:nvPicPr>
          <p:cNvPr id="1026"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5182" t="14476" r="69565" b="6321"/>
          <a:stretch/>
        </p:blipFill>
        <p:spPr bwMode="auto">
          <a:xfrm>
            <a:off x="1475656" y="836712"/>
            <a:ext cx="2376264" cy="58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026" t="14749" r="21842" b="7415"/>
          <a:stretch/>
        </p:blipFill>
        <p:spPr bwMode="auto">
          <a:xfrm>
            <a:off x="5364088" y="1060704"/>
            <a:ext cx="2376264" cy="531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5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188640"/>
            <a:ext cx="6512511" cy="720080"/>
          </a:xfrm>
        </p:spPr>
        <p:txBody>
          <a:bodyPr/>
          <a:lstStyle/>
          <a:p>
            <a:pPr algn="l"/>
            <a:r>
              <a:rPr lang="el-GR" sz="2800" dirty="0" smtClean="0">
                <a:latin typeface="Calibri" pitchFamily="34" charset="0"/>
                <a:cs typeface="Calibri" pitchFamily="34" charset="0"/>
              </a:rPr>
              <a:t>Σελίδα 31 του βιβλίου…</a:t>
            </a:r>
            <a:endParaRPr lang="el-GR" sz="2800" dirty="0">
              <a:latin typeface="Calibri" pitchFamily="34" charset="0"/>
              <a:cs typeface="Calibri" pitchFamily="34" charset="0"/>
            </a:endParaRPr>
          </a:p>
        </p:txBody>
      </p:sp>
      <p:pic>
        <p:nvPicPr>
          <p:cNvPr id="2050" name="Picture 2" descr="C:\Users\30694\OneDrive\Εικόνες\Στιγμιότυπα οθόνης\2020-05-18.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5106" t="33187" r="31526" b="5503"/>
          <a:stretch/>
        </p:blipFill>
        <p:spPr bwMode="auto">
          <a:xfrm>
            <a:off x="755576" y="851458"/>
            <a:ext cx="7056784" cy="561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8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04664"/>
            <a:ext cx="6512511" cy="648072"/>
          </a:xfrm>
        </p:spPr>
        <p:txBody>
          <a:bodyPr/>
          <a:lstStyle/>
          <a:p>
            <a:pPr algn="l"/>
            <a:r>
              <a:rPr lang="el-GR" sz="2800" dirty="0" smtClean="0">
                <a:latin typeface="Calibri" pitchFamily="34" charset="0"/>
                <a:cs typeface="Calibri" pitchFamily="34" charset="0"/>
              </a:rPr>
              <a:t>Σελίδα 32 του βιβλίου…</a:t>
            </a:r>
            <a:endParaRPr lang="el-GR" sz="2800" dirty="0">
              <a:latin typeface="Calibri" pitchFamily="34" charset="0"/>
              <a:cs typeface="Calibri" pitchFamily="34" charset="0"/>
            </a:endParaRPr>
          </a:p>
        </p:txBody>
      </p:sp>
      <p:pic>
        <p:nvPicPr>
          <p:cNvPr id="3074" name="Picture 2" descr="C:\Users\30694\OneDrive\Εικόνες\Στιγμιότυπα οθόνης\2020-05-18 (1).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5325" t="27527" r="32296" b="6770"/>
          <a:stretch/>
        </p:blipFill>
        <p:spPr bwMode="auto">
          <a:xfrm>
            <a:off x="899592" y="908720"/>
            <a:ext cx="5760640" cy="5023815"/>
          </a:xfrm>
          <a:prstGeom prst="rect">
            <a:avLst/>
          </a:prstGeom>
          <a:noFill/>
          <a:extLst>
            <a:ext uri="{909E8E84-426E-40DD-AFC4-6F175D3DCCD1}">
              <a14:hiddenFill xmlns:a14="http://schemas.microsoft.com/office/drawing/2010/main">
                <a:solidFill>
                  <a:srgbClr val="FFFFFF"/>
                </a:solidFill>
              </a14:hiddenFill>
            </a:ext>
          </a:extLst>
        </p:spPr>
      </p:pic>
      <p:sp>
        <p:nvSpPr>
          <p:cNvPr id="4" name="Ελλειψοειδής επεξήγηση 3"/>
          <p:cNvSpPr/>
          <p:nvPr/>
        </p:nvSpPr>
        <p:spPr>
          <a:xfrm>
            <a:off x="6660232" y="1268760"/>
            <a:ext cx="2160240" cy="1080120"/>
          </a:xfrm>
          <a:prstGeom prst="wedgeEllipseCallout">
            <a:avLst>
              <a:gd name="adj1" fmla="val -61469"/>
              <a:gd name="adj2" fmla="val 3033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t>πυρκαγιά</a:t>
            </a:r>
            <a:endParaRPr lang="el-GR" dirty="0"/>
          </a:p>
        </p:txBody>
      </p:sp>
      <p:sp>
        <p:nvSpPr>
          <p:cNvPr id="5" name="Επεξήγηση με παραλληλόγραμμο 4"/>
          <p:cNvSpPr/>
          <p:nvPr/>
        </p:nvSpPr>
        <p:spPr>
          <a:xfrm>
            <a:off x="3203848" y="6021288"/>
            <a:ext cx="1008112" cy="288032"/>
          </a:xfrm>
          <a:prstGeom prst="wedgeRectCallout">
            <a:avLst>
              <a:gd name="adj1" fmla="val -20833"/>
              <a:gd name="adj2" fmla="val 40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πλατύ</a:t>
            </a:r>
            <a:endParaRPr lang="el-GR" dirty="0"/>
          </a:p>
        </p:txBody>
      </p:sp>
      <p:sp>
        <p:nvSpPr>
          <p:cNvPr id="6" name="Επεξήγηση με παραλληλόγραμμο 5"/>
          <p:cNvSpPr/>
          <p:nvPr/>
        </p:nvSpPr>
        <p:spPr>
          <a:xfrm>
            <a:off x="4499992" y="6021288"/>
            <a:ext cx="1008112" cy="288032"/>
          </a:xfrm>
          <a:prstGeom prst="wedgeRectCallout">
            <a:avLst>
              <a:gd name="adj1" fmla="val -20833"/>
              <a:gd name="adj2" fmla="val 455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σκαλί</a:t>
            </a:r>
            <a:endParaRPr lang="el-GR" dirty="0"/>
          </a:p>
        </p:txBody>
      </p:sp>
    </p:spTree>
    <p:extLst>
      <p:ext uri="{BB962C8B-B14F-4D97-AF65-F5344CB8AC3E}">
        <p14:creationId xmlns:p14="http://schemas.microsoft.com/office/powerpoint/2010/main" val="43323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5"/>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260648"/>
            <a:ext cx="6512511" cy="648072"/>
          </a:xfrm>
        </p:spPr>
        <p:txBody>
          <a:bodyPr/>
          <a:lstStyle/>
          <a:p>
            <a:pPr algn="l"/>
            <a:r>
              <a:rPr lang="el-GR" sz="2800" dirty="0" smtClean="0">
                <a:latin typeface="Calibri" pitchFamily="34" charset="0"/>
                <a:cs typeface="Calibri" pitchFamily="34" charset="0"/>
              </a:rPr>
              <a:t>Σελίδα 34 του βιβλίου</a:t>
            </a:r>
            <a:endParaRPr lang="el-GR" sz="2800" dirty="0">
              <a:latin typeface="Calibri" pitchFamily="34" charset="0"/>
              <a:cs typeface="Calibri" pitchFamily="34" charset="0"/>
            </a:endParaRPr>
          </a:p>
        </p:txBody>
      </p:sp>
      <p:pic>
        <p:nvPicPr>
          <p:cNvPr id="4098" name="Picture 2" descr="C:\Users\30694\OneDrive\Εικόνες\Στιγμιότυπα οθόνης\2020-05-18 (2).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5214" t="25485" r="31715" b="5047"/>
          <a:stretch/>
        </p:blipFill>
        <p:spPr bwMode="auto">
          <a:xfrm>
            <a:off x="899592" y="942126"/>
            <a:ext cx="6264696" cy="5683436"/>
          </a:xfrm>
          <a:prstGeom prst="rect">
            <a:avLst/>
          </a:prstGeom>
          <a:noFill/>
          <a:extLst>
            <a:ext uri="{909E8E84-426E-40DD-AFC4-6F175D3DCCD1}">
              <a14:hiddenFill xmlns:a14="http://schemas.microsoft.com/office/drawing/2010/main">
                <a:solidFill>
                  <a:srgbClr val="FFFFFF"/>
                </a:solidFill>
              </a14:hiddenFill>
            </a:ext>
          </a:extLst>
        </p:spPr>
      </p:pic>
      <p:sp>
        <p:nvSpPr>
          <p:cNvPr id="4" name="Ελλειψοειδής επεξήγηση 3"/>
          <p:cNvSpPr/>
          <p:nvPr/>
        </p:nvSpPr>
        <p:spPr>
          <a:xfrm>
            <a:off x="2555776" y="3645024"/>
            <a:ext cx="1872208" cy="504056"/>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t>Είναι μετοχές </a:t>
            </a:r>
            <a:endParaRPr lang="el-GR" dirty="0"/>
          </a:p>
        </p:txBody>
      </p:sp>
    </p:spTree>
    <p:extLst>
      <p:ext uri="{BB962C8B-B14F-4D97-AF65-F5344CB8AC3E}">
        <p14:creationId xmlns:p14="http://schemas.microsoft.com/office/powerpoint/2010/main" val="26127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332656"/>
            <a:ext cx="7920880" cy="576064"/>
          </a:xfrm>
        </p:spPr>
        <p:txBody>
          <a:bodyPr/>
          <a:lstStyle/>
          <a:p>
            <a:pPr algn="l"/>
            <a:r>
              <a:rPr lang="el-GR" sz="2800" dirty="0" smtClean="0">
                <a:latin typeface="Calibri" pitchFamily="34" charset="0"/>
                <a:cs typeface="Calibri" pitchFamily="34" charset="0"/>
              </a:rPr>
              <a:t>Κάνουμε την άσκηση στη σελίδα 34 του βιβλίου…</a:t>
            </a:r>
            <a:endParaRPr lang="el-GR" sz="2800" dirty="0">
              <a:latin typeface="Calibri" pitchFamily="34" charset="0"/>
              <a:cs typeface="Calibri" pitchFamily="34" charset="0"/>
            </a:endParaRPr>
          </a:p>
        </p:txBody>
      </p:sp>
      <p:pic>
        <p:nvPicPr>
          <p:cNvPr id="5122" name="Picture 2" descr="C:\Users\30694\OneDrive\Εικόνες\Στιγμιότυπα οθόνης\2020-05-18 (3).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5587" t="47397" r="48066" b="22112"/>
          <a:stretch/>
        </p:blipFill>
        <p:spPr bwMode="auto">
          <a:xfrm>
            <a:off x="539552" y="764704"/>
            <a:ext cx="6348356" cy="4132672"/>
          </a:xfrm>
          <a:prstGeom prst="rect">
            <a:avLst/>
          </a:prstGeom>
          <a:noFill/>
          <a:extLst>
            <a:ext uri="{909E8E84-426E-40DD-AFC4-6F175D3DCCD1}">
              <a14:hiddenFill xmlns:a14="http://schemas.microsoft.com/office/drawing/2010/main">
                <a:solidFill>
                  <a:srgbClr val="FFFFFF"/>
                </a:solidFill>
              </a14:hiddenFill>
            </a:ext>
          </a:extLst>
        </p:spPr>
      </p:pic>
      <p:sp>
        <p:nvSpPr>
          <p:cNvPr id="4" name="Επεξήγηση με παραλληλόγραμμο 3"/>
          <p:cNvSpPr/>
          <p:nvPr/>
        </p:nvSpPr>
        <p:spPr>
          <a:xfrm>
            <a:off x="1115616" y="5020008"/>
            <a:ext cx="4896544" cy="288032"/>
          </a:xfrm>
          <a:prstGeom prst="wedgeRectCallout">
            <a:avLst>
              <a:gd name="adj1" fmla="val -20833"/>
              <a:gd name="adj2" fmla="val 4662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smtClean="0"/>
              <a:t>Τι παρατηρούμε στην ορθογραφία τους;</a:t>
            </a:r>
            <a:endParaRPr lang="el-GR" dirty="0"/>
          </a:p>
        </p:txBody>
      </p:sp>
      <p:sp>
        <p:nvSpPr>
          <p:cNvPr id="5" name="Επεξήγηση με παραλληλόγραμμο 4"/>
          <p:cNvSpPr/>
          <p:nvPr/>
        </p:nvSpPr>
        <p:spPr>
          <a:xfrm>
            <a:off x="915600" y="5517232"/>
            <a:ext cx="7344816" cy="432048"/>
          </a:xfrm>
          <a:prstGeom prst="wedgeRectCallout">
            <a:avLst>
              <a:gd name="adj1" fmla="val -20990"/>
              <a:gd name="adj2" fmla="val 5234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smtClean="0"/>
              <a:t>Τα ρήματα που δεν τονίζουν το –ω, σχηματίζουν μετοχή σε -</a:t>
            </a:r>
            <a:r>
              <a:rPr lang="el-GR" b="1" dirty="0" smtClean="0">
                <a:solidFill>
                  <a:srgbClr val="FF0000"/>
                </a:solidFill>
              </a:rPr>
              <a:t>όντας</a:t>
            </a:r>
            <a:r>
              <a:rPr lang="el-GR" dirty="0" smtClean="0"/>
              <a:t> </a:t>
            </a:r>
            <a:endParaRPr lang="el-GR" dirty="0"/>
          </a:p>
        </p:txBody>
      </p:sp>
      <p:sp>
        <p:nvSpPr>
          <p:cNvPr id="6" name="Επεξήγηση με παραλληλόγραμμο 5"/>
          <p:cNvSpPr/>
          <p:nvPr/>
        </p:nvSpPr>
        <p:spPr>
          <a:xfrm>
            <a:off x="915600" y="6165304"/>
            <a:ext cx="7400816" cy="432048"/>
          </a:xfrm>
          <a:prstGeom prst="wedgeRectCallout">
            <a:avLst>
              <a:gd name="adj1" fmla="val -20833"/>
              <a:gd name="adj2" fmla="val 4768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smtClean="0"/>
              <a:t>Τα ρήματα που  τονίζουν το –ώ, σχηματίζουν μετοχή σε -</a:t>
            </a:r>
            <a:r>
              <a:rPr lang="el-GR" b="1" dirty="0" err="1" smtClean="0">
                <a:solidFill>
                  <a:srgbClr val="FF0000"/>
                </a:solidFill>
              </a:rPr>
              <a:t>ώντας</a:t>
            </a:r>
            <a:r>
              <a:rPr lang="el-GR" dirty="0" smtClean="0"/>
              <a:t> </a:t>
            </a:r>
            <a:endParaRPr lang="el-GR" dirty="0"/>
          </a:p>
        </p:txBody>
      </p:sp>
      <p:sp>
        <p:nvSpPr>
          <p:cNvPr id="7" name="Επεξήγηση με παραλληλόγραμμο 6"/>
          <p:cNvSpPr/>
          <p:nvPr/>
        </p:nvSpPr>
        <p:spPr>
          <a:xfrm>
            <a:off x="2195736" y="1895136"/>
            <a:ext cx="1656184" cy="2664296"/>
          </a:xfrm>
          <a:prstGeom prst="wedgeRectCallout">
            <a:avLst>
              <a:gd name="adj1" fmla="val -22526"/>
              <a:gd name="adj2" fmla="val 49096"/>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spcAft>
                <a:spcPts val="1800"/>
              </a:spcAft>
            </a:pPr>
            <a:r>
              <a:rPr lang="el-GR" sz="1600" dirty="0" smtClean="0"/>
              <a:t>τρέχ</a:t>
            </a:r>
            <a:r>
              <a:rPr lang="el-GR" sz="1600" b="1" dirty="0" smtClean="0">
                <a:solidFill>
                  <a:srgbClr val="FF0000"/>
                </a:solidFill>
              </a:rPr>
              <a:t>ο</a:t>
            </a:r>
            <a:r>
              <a:rPr lang="el-GR" sz="1600" dirty="0" smtClean="0"/>
              <a:t>ντας</a:t>
            </a:r>
          </a:p>
          <a:p>
            <a:pPr algn="ctr">
              <a:lnSpc>
                <a:spcPct val="150000"/>
              </a:lnSpc>
              <a:spcAft>
                <a:spcPts val="1800"/>
              </a:spcAft>
            </a:pPr>
            <a:r>
              <a:rPr lang="el-GR" sz="1600" dirty="0" smtClean="0"/>
              <a:t>γράφ</a:t>
            </a:r>
            <a:r>
              <a:rPr lang="el-GR" sz="1600" dirty="0" smtClean="0">
                <a:solidFill>
                  <a:srgbClr val="FF0000"/>
                </a:solidFill>
              </a:rPr>
              <a:t>ο</a:t>
            </a:r>
            <a:r>
              <a:rPr lang="el-GR" sz="1600" dirty="0" smtClean="0"/>
              <a:t>ντας</a:t>
            </a:r>
          </a:p>
          <a:p>
            <a:pPr algn="ctr">
              <a:lnSpc>
                <a:spcPct val="150000"/>
              </a:lnSpc>
              <a:spcAft>
                <a:spcPts val="1800"/>
              </a:spcAft>
            </a:pPr>
            <a:r>
              <a:rPr lang="el-GR" sz="1600" dirty="0"/>
              <a:t>β</a:t>
            </a:r>
            <a:r>
              <a:rPr lang="el-GR" sz="1600" dirty="0" smtClean="0"/>
              <a:t>αδίζ</a:t>
            </a:r>
            <a:r>
              <a:rPr lang="el-GR" sz="1600" b="1" dirty="0" smtClean="0">
                <a:solidFill>
                  <a:srgbClr val="FF0000"/>
                </a:solidFill>
              </a:rPr>
              <a:t>ο</a:t>
            </a:r>
            <a:r>
              <a:rPr lang="el-GR" sz="1600" dirty="0" smtClean="0"/>
              <a:t>ντας</a:t>
            </a:r>
          </a:p>
          <a:p>
            <a:pPr algn="ctr">
              <a:lnSpc>
                <a:spcPct val="150000"/>
              </a:lnSpc>
              <a:spcAft>
                <a:spcPts val="1800"/>
              </a:spcAft>
            </a:pPr>
            <a:r>
              <a:rPr lang="el-GR" sz="1600" dirty="0"/>
              <a:t>ζ</a:t>
            </a:r>
            <a:r>
              <a:rPr lang="el-GR" sz="1600" dirty="0" smtClean="0"/>
              <a:t>ωγραφίζ</a:t>
            </a:r>
            <a:r>
              <a:rPr lang="el-GR" sz="1600" b="1" dirty="0" smtClean="0">
                <a:solidFill>
                  <a:srgbClr val="FF0000"/>
                </a:solidFill>
              </a:rPr>
              <a:t>ο</a:t>
            </a:r>
            <a:r>
              <a:rPr lang="el-GR" sz="1600" dirty="0" smtClean="0"/>
              <a:t>ντας</a:t>
            </a:r>
          </a:p>
          <a:p>
            <a:pPr algn="ctr">
              <a:lnSpc>
                <a:spcPct val="150000"/>
              </a:lnSpc>
              <a:spcAft>
                <a:spcPts val="1800"/>
              </a:spcAft>
            </a:pPr>
            <a:r>
              <a:rPr lang="el-GR" sz="1600" dirty="0" smtClean="0"/>
              <a:t>σκουπίζ</a:t>
            </a:r>
            <a:r>
              <a:rPr lang="el-GR" sz="1600" b="1" dirty="0" smtClean="0">
                <a:solidFill>
                  <a:srgbClr val="FF0000"/>
                </a:solidFill>
              </a:rPr>
              <a:t>ο</a:t>
            </a:r>
            <a:r>
              <a:rPr lang="el-GR" sz="1600" dirty="0" smtClean="0"/>
              <a:t>ντας</a:t>
            </a:r>
            <a:endParaRPr lang="el-GR" sz="1600" dirty="0"/>
          </a:p>
        </p:txBody>
      </p:sp>
      <p:sp>
        <p:nvSpPr>
          <p:cNvPr id="10" name="Επεξήγηση με παραλληλόγραμμο 9"/>
          <p:cNvSpPr/>
          <p:nvPr/>
        </p:nvSpPr>
        <p:spPr>
          <a:xfrm>
            <a:off x="5076056" y="1772816"/>
            <a:ext cx="1656184" cy="2664296"/>
          </a:xfrm>
          <a:prstGeom prst="wedgeRectCallout">
            <a:avLst>
              <a:gd name="adj1" fmla="val -22526"/>
              <a:gd name="adj2" fmla="val 49096"/>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spcAft>
                <a:spcPts val="1800"/>
              </a:spcAft>
            </a:pPr>
            <a:r>
              <a:rPr lang="el-GR" sz="1600" dirty="0" smtClean="0"/>
              <a:t>μιλ</a:t>
            </a:r>
            <a:r>
              <a:rPr lang="el-GR" sz="1600" b="1" dirty="0" smtClean="0">
                <a:solidFill>
                  <a:srgbClr val="FF0000"/>
                </a:solidFill>
              </a:rPr>
              <a:t>ώ</a:t>
            </a:r>
            <a:r>
              <a:rPr lang="el-GR" sz="1600" dirty="0" smtClean="0"/>
              <a:t>ντας</a:t>
            </a:r>
          </a:p>
          <a:p>
            <a:pPr algn="ctr">
              <a:lnSpc>
                <a:spcPct val="150000"/>
              </a:lnSpc>
              <a:spcAft>
                <a:spcPts val="1800"/>
              </a:spcAft>
            </a:pPr>
            <a:r>
              <a:rPr lang="el-GR" sz="1600" dirty="0" smtClean="0"/>
              <a:t>κοιτ</a:t>
            </a:r>
            <a:r>
              <a:rPr lang="el-GR" sz="1600" b="1" dirty="0" smtClean="0">
                <a:solidFill>
                  <a:srgbClr val="FF0000"/>
                </a:solidFill>
              </a:rPr>
              <a:t>ώ</a:t>
            </a:r>
            <a:r>
              <a:rPr lang="el-GR" sz="1600" dirty="0" smtClean="0"/>
              <a:t>ντας</a:t>
            </a:r>
          </a:p>
          <a:p>
            <a:pPr algn="ctr">
              <a:lnSpc>
                <a:spcPct val="150000"/>
              </a:lnSpc>
              <a:spcAft>
                <a:spcPts val="1800"/>
              </a:spcAft>
            </a:pPr>
            <a:r>
              <a:rPr lang="el-GR" sz="1600" dirty="0" smtClean="0"/>
              <a:t>τραγουδ</a:t>
            </a:r>
            <a:r>
              <a:rPr lang="el-GR" sz="1600" b="1" dirty="0" smtClean="0">
                <a:solidFill>
                  <a:srgbClr val="FF0000"/>
                </a:solidFill>
              </a:rPr>
              <a:t>ώ</a:t>
            </a:r>
            <a:r>
              <a:rPr lang="el-GR" sz="1600" dirty="0" smtClean="0"/>
              <a:t>ντας</a:t>
            </a:r>
          </a:p>
          <a:p>
            <a:pPr algn="ctr">
              <a:lnSpc>
                <a:spcPct val="150000"/>
              </a:lnSpc>
              <a:spcAft>
                <a:spcPts val="1800"/>
              </a:spcAft>
            </a:pPr>
            <a:r>
              <a:rPr lang="el-GR" sz="1600" dirty="0" smtClean="0"/>
              <a:t>γελ</a:t>
            </a:r>
            <a:r>
              <a:rPr lang="el-GR" sz="1600" b="1" dirty="0" smtClean="0">
                <a:solidFill>
                  <a:srgbClr val="FF0000"/>
                </a:solidFill>
              </a:rPr>
              <a:t>ώ</a:t>
            </a:r>
            <a:r>
              <a:rPr lang="el-GR" sz="1600" dirty="0" smtClean="0"/>
              <a:t>ντας</a:t>
            </a:r>
          </a:p>
          <a:p>
            <a:pPr algn="ctr">
              <a:lnSpc>
                <a:spcPct val="150000"/>
              </a:lnSpc>
              <a:spcAft>
                <a:spcPts val="1800"/>
              </a:spcAft>
            </a:pPr>
            <a:r>
              <a:rPr lang="el-GR" sz="1600" dirty="0" smtClean="0"/>
              <a:t>χτυπ</a:t>
            </a:r>
            <a:r>
              <a:rPr lang="el-GR" sz="1600" b="1" dirty="0" smtClean="0">
                <a:solidFill>
                  <a:srgbClr val="FF0000"/>
                </a:solidFill>
              </a:rPr>
              <a:t>ώ</a:t>
            </a:r>
            <a:r>
              <a:rPr lang="el-GR" sz="1600" dirty="0" smtClean="0"/>
              <a:t>ντας</a:t>
            </a:r>
            <a:endParaRPr lang="el-GR" sz="1600" dirty="0"/>
          </a:p>
        </p:txBody>
      </p:sp>
    </p:spTree>
    <p:extLst>
      <p:ext uri="{BB962C8B-B14F-4D97-AF65-F5344CB8AC3E}">
        <p14:creationId xmlns:p14="http://schemas.microsoft.com/office/powerpoint/2010/main" val="204033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1844824"/>
            <a:ext cx="6512511" cy="1143000"/>
          </a:xfrm>
        </p:spPr>
        <p:txBody>
          <a:bodyPr/>
          <a:lstStyle/>
          <a:p>
            <a:pPr algn="l"/>
            <a:r>
              <a:rPr lang="el-GR" sz="2800" dirty="0" err="1" smtClean="0">
                <a:latin typeface="Calibri" pitchFamily="34" charset="0"/>
                <a:cs typeface="Calibri" pitchFamily="34" charset="0"/>
              </a:rPr>
              <a:t>Διαδραστικό</a:t>
            </a:r>
            <a:r>
              <a:rPr lang="el-GR" sz="2800" dirty="0" smtClean="0">
                <a:latin typeface="Calibri" pitchFamily="34" charset="0"/>
                <a:cs typeface="Calibri" pitchFamily="34" charset="0"/>
              </a:rPr>
              <a:t> παιχνίδι για τις μετοχές.</a:t>
            </a:r>
            <a:endParaRPr lang="el-GR" sz="2800" dirty="0">
              <a:latin typeface="Calibri" pitchFamily="34" charset="0"/>
              <a:cs typeface="Calibri" pitchFamily="34" charset="0"/>
            </a:endParaRPr>
          </a:p>
        </p:txBody>
      </p:sp>
      <p:sp>
        <p:nvSpPr>
          <p:cNvPr id="3" name="Θέση περιεχομένου 2"/>
          <p:cNvSpPr>
            <a:spLocks noGrp="1"/>
          </p:cNvSpPr>
          <p:nvPr>
            <p:ph sz="quarter" idx="13"/>
          </p:nvPr>
        </p:nvSpPr>
        <p:spPr/>
        <p:txBody>
          <a:bodyPr/>
          <a:lstStyle/>
          <a:p>
            <a:r>
              <a:rPr lang="en-US" dirty="0">
                <a:hlinkClick r:id="rId2"/>
              </a:rPr>
              <a:t>http://www.teachingtherapy.com/2020/03/blog-post_95.html</a:t>
            </a:r>
            <a:endParaRPr lang="el-GR" dirty="0"/>
          </a:p>
        </p:txBody>
      </p:sp>
    </p:spTree>
    <p:extLst>
      <p:ext uri="{BB962C8B-B14F-4D97-AF65-F5344CB8AC3E}">
        <p14:creationId xmlns:p14="http://schemas.microsoft.com/office/powerpoint/2010/main" val="1676911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30694\OneDrive\Εικόνες\Στιγμιότυπα οθόνης\2020-05-18 (4).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4421" t="16413" r="24810" b="6226"/>
          <a:stretch/>
        </p:blipFill>
        <p:spPr bwMode="auto">
          <a:xfrm>
            <a:off x="683568" y="312082"/>
            <a:ext cx="7272808" cy="623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28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374</Words>
  <Application>Microsoft Office PowerPoint</Application>
  <PresentationFormat>Προβολή στην οθόνη (4:3)</PresentationFormat>
  <Paragraphs>71</Paragraphs>
  <Slides>12</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12</vt:i4>
      </vt:variant>
    </vt:vector>
  </HeadingPairs>
  <TitlesOfParts>
    <vt:vector size="14" baseType="lpstr">
      <vt:lpstr>Πνοή</vt:lpstr>
      <vt:lpstr>1_Πνοή</vt:lpstr>
      <vt:lpstr>Εξ αποστάσεως διδασκαλία!!!</vt:lpstr>
      <vt:lpstr>Παρουσίαση του PowerPoint</vt:lpstr>
      <vt:lpstr>Βρίσκω τα λάθη μου και διορθώνω</vt:lpstr>
      <vt:lpstr>Σελίδα 31 του βιβλίου…</vt:lpstr>
      <vt:lpstr>Σελίδα 32 του βιβλίου…</vt:lpstr>
      <vt:lpstr>Σελίδα 34 του βιβλίου</vt:lpstr>
      <vt:lpstr>Κάνουμε την άσκηση στη σελίδα 34 του βιβλίου…</vt:lpstr>
      <vt:lpstr>Διαδραστικό παιχνίδι για τις μετοχές.</vt:lpstr>
      <vt:lpstr>Παρουσίαση του PowerPoint</vt:lpstr>
      <vt:lpstr>Πάμε στο Τετράδιο Εργασιών στη σελίδα 46 , άσκηση 3.</vt:lpstr>
      <vt:lpstr>Παρουσίαση του PowerPoint</vt:lpstr>
      <vt:lpstr>Εύκολο παγωτό από την Αργυρώ Μπαρμπαρίγου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 αποστάσεως διδασκαλία!!!</dc:title>
  <dc:creator>30694</dc:creator>
  <cp:lastModifiedBy>30694</cp:lastModifiedBy>
  <cp:revision>14</cp:revision>
  <dcterms:created xsi:type="dcterms:W3CDTF">2020-05-18T07:22:35Z</dcterms:created>
  <dcterms:modified xsi:type="dcterms:W3CDTF">2020-05-20T14:15:40Z</dcterms:modified>
</cp:coreProperties>
</file>