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64" r:id="rId4"/>
    <p:sldId id="257" r:id="rId5"/>
    <p:sldId id="259" r:id="rId6"/>
    <p:sldId id="260" r:id="rId7"/>
    <p:sldId id="261" r:id="rId8"/>
    <p:sldId id="262"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l-GR" smtClean="0"/>
              <a:t>Στυλ κύριου τίτλου</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7" name="Date Placeholder 6"/>
          <p:cNvSpPr>
            <a:spLocks noGrp="1"/>
          </p:cNvSpPr>
          <p:nvPr>
            <p:ph type="dt" sz="half" idx="10"/>
          </p:nvPr>
        </p:nvSpPr>
        <p:spPr/>
        <p:txBody>
          <a:bodyPr/>
          <a:lstStyle/>
          <a:p>
            <a:fld id="{06B085D2-1CEB-4907-B1CC-EA3B0EADA158}" type="datetimeFigureOut">
              <a:rPr lang="el-GR" smtClean="0"/>
              <a:t>14/5/2020</a:t>
            </a:fld>
            <a:endParaRPr lang="el-GR"/>
          </a:p>
        </p:txBody>
      </p:sp>
      <p:sp>
        <p:nvSpPr>
          <p:cNvPr id="8" name="Slide Number Placeholder 7"/>
          <p:cNvSpPr>
            <a:spLocks noGrp="1"/>
          </p:cNvSpPr>
          <p:nvPr>
            <p:ph type="sldNum" sz="quarter" idx="11"/>
          </p:nvPr>
        </p:nvSpPr>
        <p:spPr/>
        <p:txBody>
          <a:bodyPr/>
          <a:lstStyle/>
          <a:p>
            <a:fld id="{A049A75A-1CD0-465A-AF64-EC91F3FBC09A}" type="slidenum">
              <a:rPr lang="el-GR" smtClean="0"/>
              <a:t>‹#›</a:t>
            </a:fld>
            <a:endParaRPr lang="el-GR"/>
          </a:p>
        </p:txBody>
      </p:sp>
      <p:sp>
        <p:nvSpPr>
          <p:cNvPr id="9" name="Footer Placeholder 8"/>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06B085D2-1CEB-4907-B1CC-EA3B0EADA158}" type="datetimeFigureOut">
              <a:rPr lang="el-GR" smtClean="0"/>
              <a:t>14/5/2020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049A75A-1CD0-465A-AF64-EC91F3FBC09A}"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06B085D2-1CEB-4907-B1CC-EA3B0EADA158}" type="datetimeFigureOut">
              <a:rPr lang="el-GR" smtClean="0"/>
              <a:t>14/5/2020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049A75A-1CD0-465A-AF64-EC91F3FBC09A}"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4" name="Date Placeholder 3"/>
          <p:cNvSpPr>
            <a:spLocks noGrp="1"/>
          </p:cNvSpPr>
          <p:nvPr>
            <p:ph type="dt" sz="half" idx="10"/>
          </p:nvPr>
        </p:nvSpPr>
        <p:spPr/>
        <p:txBody>
          <a:bodyPr/>
          <a:lstStyle/>
          <a:p>
            <a:fld id="{06B085D2-1CEB-4907-B1CC-EA3B0EADA158}" type="datetimeFigureOut">
              <a:rPr lang="el-GR" smtClean="0"/>
              <a:t>14/5/2020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049A75A-1CD0-465A-AF64-EC91F3FBC09A}"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l-GR" smtClean="0"/>
              <a:t>Στυλ κύριου τίτλου</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06B085D2-1CEB-4907-B1CC-EA3B0EADA158}" type="datetimeFigureOut">
              <a:rPr lang="el-GR" smtClean="0"/>
              <a:t>14/5/2020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049A75A-1CD0-465A-AF64-EC91F3FBC09A}" type="slidenum">
              <a:rPr lang="el-GR" smtClean="0"/>
              <a:t>‹#›</a:t>
            </a:fld>
            <a:endParaRPr lang="el-G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5" name="Date Placeholder 4"/>
          <p:cNvSpPr>
            <a:spLocks noGrp="1"/>
          </p:cNvSpPr>
          <p:nvPr>
            <p:ph type="dt" sz="half" idx="10"/>
          </p:nvPr>
        </p:nvSpPr>
        <p:spPr/>
        <p:txBody>
          <a:bodyPr/>
          <a:lstStyle/>
          <a:p>
            <a:fld id="{06B085D2-1CEB-4907-B1CC-EA3B0EADA158}" type="datetimeFigureOut">
              <a:rPr lang="el-GR" smtClean="0"/>
              <a:t>14/5/2020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049A75A-1CD0-465A-AF64-EC91F3FBC09A}" type="slidenum">
              <a:rPr lang="el-GR" smtClean="0"/>
              <a:t>‹#›</a:t>
            </a:fld>
            <a:endParaRPr lang="el-GR"/>
          </a:p>
        </p:txBody>
      </p:sp>
      <p:sp>
        <p:nvSpPr>
          <p:cNvPr id="9" name="Content Placeholder 8"/>
          <p:cNvSpPr>
            <a:spLocks noGrp="1"/>
          </p:cNvSpPr>
          <p:nvPr>
            <p:ph sz="quarter" idx="13"/>
          </p:nvPr>
        </p:nvSpPr>
        <p:spPr>
          <a:xfrm>
            <a:off x="365760" y="1600200"/>
            <a:ext cx="4041648" cy="452628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7" name="Date Placeholder 6"/>
          <p:cNvSpPr>
            <a:spLocks noGrp="1"/>
          </p:cNvSpPr>
          <p:nvPr>
            <p:ph type="dt" sz="half" idx="10"/>
          </p:nvPr>
        </p:nvSpPr>
        <p:spPr/>
        <p:txBody>
          <a:bodyPr/>
          <a:lstStyle/>
          <a:p>
            <a:fld id="{06B085D2-1CEB-4907-B1CC-EA3B0EADA158}" type="datetimeFigureOut">
              <a:rPr lang="el-GR" smtClean="0"/>
              <a:t>14/5/2020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049A75A-1CD0-465A-AF64-EC91F3FBC09A}" type="slidenum">
              <a:rPr lang="el-GR" smtClean="0"/>
              <a:t>‹#›</a:t>
            </a:fld>
            <a:endParaRPr lang="el-GR"/>
          </a:p>
        </p:txBody>
      </p:sp>
      <p:sp>
        <p:nvSpPr>
          <p:cNvPr id="11" name="Content Placeholder 10"/>
          <p:cNvSpPr>
            <a:spLocks noGrp="1"/>
          </p:cNvSpPr>
          <p:nvPr>
            <p:ph sz="quarter" idx="13"/>
          </p:nvPr>
        </p:nvSpPr>
        <p:spPr>
          <a:xfrm>
            <a:off x="457200" y="2212848"/>
            <a:ext cx="4041648" cy="391363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06B085D2-1CEB-4907-B1CC-EA3B0EADA158}" type="datetimeFigureOut">
              <a:rPr lang="el-GR" smtClean="0"/>
              <a:t>14/5/2020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049A75A-1CD0-465A-AF64-EC91F3FBC09A}"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B085D2-1CEB-4907-B1CC-EA3B0EADA158}" type="datetimeFigureOut">
              <a:rPr lang="el-GR" smtClean="0"/>
              <a:t>14/5/2020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049A75A-1CD0-465A-AF64-EC91F3FBC09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l-GR" smtClean="0"/>
              <a:t>Στυλ κύριου τίτλου</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06B085D2-1CEB-4907-B1CC-EA3B0EADA158}" type="datetimeFigureOut">
              <a:rPr lang="el-GR" smtClean="0"/>
              <a:t>14/5/2020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049A75A-1CD0-465A-AF64-EC91F3FBC09A}"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l-GR" smtClean="0"/>
              <a:t>Στυλ κύριου τίτλου</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06B085D2-1CEB-4907-B1CC-EA3B0EADA158}" type="datetimeFigureOut">
              <a:rPr lang="el-GR" smtClean="0"/>
              <a:t>14/5/2020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049A75A-1CD0-465A-AF64-EC91F3FBC09A}"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06B085D2-1CEB-4907-B1CC-EA3B0EADA158}" type="datetimeFigureOut">
              <a:rPr lang="el-GR" smtClean="0"/>
              <a:t>14/5/2020</a:t>
            </a:fld>
            <a:endParaRPr lang="el-G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l-G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049A75A-1CD0-465A-AF64-EC91F3FBC09A}" type="slidenum">
              <a:rPr lang="el-GR" smtClean="0"/>
              <a:t>‹#›</a:t>
            </a:fld>
            <a:endParaRPr lang="el-G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Εξ αποστάσεως διδασκαλία !</a:t>
            </a:r>
            <a:endParaRPr lang="el-GR" dirty="0"/>
          </a:p>
        </p:txBody>
      </p:sp>
      <p:sp>
        <p:nvSpPr>
          <p:cNvPr id="3" name="Υπότιτλος 2"/>
          <p:cNvSpPr>
            <a:spLocks noGrp="1"/>
          </p:cNvSpPr>
          <p:nvPr>
            <p:ph type="subTitle" idx="1"/>
          </p:nvPr>
        </p:nvSpPr>
        <p:spPr/>
        <p:txBody>
          <a:bodyPr/>
          <a:lstStyle/>
          <a:p>
            <a:r>
              <a:rPr lang="el-GR" dirty="0" smtClean="0"/>
              <a:t>Πέμπτη 14 Μαΐου</a:t>
            </a:r>
          </a:p>
          <a:p>
            <a:r>
              <a:rPr lang="el-GR" smtClean="0"/>
              <a:t>14/5/2020</a:t>
            </a:r>
            <a:endParaRPr lang="el-GR"/>
          </a:p>
        </p:txBody>
      </p:sp>
    </p:spTree>
    <p:extLst>
      <p:ext uri="{BB962C8B-B14F-4D97-AF65-F5344CB8AC3E}">
        <p14:creationId xmlns:p14="http://schemas.microsoft.com/office/powerpoint/2010/main" val="73335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03848" y="2420888"/>
            <a:ext cx="4671060" cy="3436620"/>
          </a:xfrm>
        </p:spPr>
      </p:pic>
      <p:sp>
        <p:nvSpPr>
          <p:cNvPr id="5" name="Ελλειψοειδής επεξήγηση 4"/>
          <p:cNvSpPr/>
          <p:nvPr/>
        </p:nvSpPr>
        <p:spPr>
          <a:xfrm>
            <a:off x="467544" y="764704"/>
            <a:ext cx="5616624" cy="1656184"/>
          </a:xfrm>
          <a:prstGeom prst="wedgeEllipseCallout">
            <a:avLst>
              <a:gd name="adj1" fmla="val 54955"/>
              <a:gd name="adj2" fmla="val 6526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l-GR" dirty="0" smtClean="0"/>
              <a:t>Καλημέρα, παιδάκια μου!</a:t>
            </a:r>
          </a:p>
          <a:p>
            <a:pPr algn="ctr"/>
            <a:r>
              <a:rPr lang="el-GR" dirty="0" smtClean="0"/>
              <a:t>Ας γράψουμε πρώτα ορθογραφία…</a:t>
            </a:r>
            <a:endParaRPr lang="el-GR" dirty="0"/>
          </a:p>
        </p:txBody>
      </p:sp>
    </p:spTree>
    <p:extLst>
      <p:ext uri="{BB962C8B-B14F-4D97-AF65-F5344CB8AC3E}">
        <p14:creationId xmlns:p14="http://schemas.microsoft.com/office/powerpoint/2010/main" val="3761916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476672"/>
            <a:ext cx="8229600" cy="1296144"/>
          </a:xfrm>
        </p:spPr>
        <p:style>
          <a:lnRef idx="1">
            <a:schemeClr val="accent6"/>
          </a:lnRef>
          <a:fillRef idx="2">
            <a:schemeClr val="accent6"/>
          </a:fillRef>
          <a:effectRef idx="1">
            <a:schemeClr val="accent6"/>
          </a:effectRef>
          <a:fontRef idx="minor">
            <a:schemeClr val="dk1"/>
          </a:fontRef>
        </p:style>
        <p:txBody>
          <a:bodyPr/>
          <a:lstStyle/>
          <a:p>
            <a:r>
              <a:rPr lang="el-GR" sz="3200" dirty="0" smtClean="0">
                <a:latin typeface="Calibri" pitchFamily="34" charset="0"/>
                <a:cs typeface="Calibri" pitchFamily="34" charset="0"/>
              </a:rPr>
              <a:t>Κοιτάξτε τώρα, πώς γράφεται σωστά η ορθογραφία…</a:t>
            </a:r>
            <a:endParaRPr lang="el-GR" sz="3200" dirty="0">
              <a:latin typeface="Calibri" pitchFamily="34" charset="0"/>
              <a:cs typeface="Calibri" pitchFamily="34" charset="0"/>
            </a:endParaRPr>
          </a:p>
        </p:txBody>
      </p:sp>
      <p:pic>
        <p:nvPicPr>
          <p:cNvPr id="1026"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2404" t="518" r="6332" b="57073"/>
          <a:stretch/>
        </p:blipFill>
        <p:spPr bwMode="auto">
          <a:xfrm>
            <a:off x="393192" y="2231136"/>
            <a:ext cx="8355272" cy="2152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Επεξήγηση με παραλληλόγραμμο 3"/>
          <p:cNvSpPr/>
          <p:nvPr/>
        </p:nvSpPr>
        <p:spPr>
          <a:xfrm>
            <a:off x="2627784" y="4747984"/>
            <a:ext cx="3816424" cy="1224136"/>
          </a:xfrm>
          <a:prstGeom prst="wedgeRectCallou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l-GR" dirty="0" smtClean="0"/>
              <a:t>Και </a:t>
            </a:r>
            <a:r>
              <a:rPr lang="el-GR" smtClean="0"/>
              <a:t>συνεχίζουμε με Μαθηματικά</a:t>
            </a:r>
            <a:r>
              <a:rPr lang="el-GR" dirty="0" smtClean="0"/>
              <a:t>…</a:t>
            </a:r>
            <a:endParaRPr lang="el-GR" dirty="0"/>
          </a:p>
        </p:txBody>
      </p:sp>
    </p:spTree>
    <p:extLst>
      <p:ext uri="{BB962C8B-B14F-4D97-AF65-F5344CB8AC3E}">
        <p14:creationId xmlns:p14="http://schemas.microsoft.com/office/powerpoint/2010/main" val="972466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0"/>
            <a:ext cx="8710664" cy="1744216"/>
          </a:xfrm>
        </p:spPr>
        <p:style>
          <a:lnRef idx="3">
            <a:schemeClr val="lt1"/>
          </a:lnRef>
          <a:fillRef idx="1">
            <a:schemeClr val="accent3"/>
          </a:fillRef>
          <a:effectRef idx="1">
            <a:schemeClr val="accent3"/>
          </a:effectRef>
          <a:fontRef idx="minor">
            <a:schemeClr val="lt1"/>
          </a:fontRef>
        </p:style>
        <p:txBody>
          <a:bodyPr/>
          <a:lstStyle/>
          <a:p>
            <a:pPr algn="l">
              <a:lnSpc>
                <a:spcPts val="2700"/>
              </a:lnSpc>
            </a:pPr>
            <a:r>
              <a:rPr lang="el-GR" sz="2000" dirty="0" smtClean="0">
                <a:latin typeface="Calibri" pitchFamily="34" charset="0"/>
                <a:cs typeface="Calibri" pitchFamily="34" charset="0"/>
              </a:rPr>
              <a:t/>
            </a:r>
            <a:br>
              <a:rPr lang="el-GR" sz="2000" dirty="0" smtClean="0">
                <a:latin typeface="Calibri" pitchFamily="34" charset="0"/>
                <a:cs typeface="Calibri" pitchFamily="34" charset="0"/>
              </a:rPr>
            </a:br>
            <a:r>
              <a:rPr lang="el-GR" sz="2000" dirty="0">
                <a:latin typeface="Calibri" pitchFamily="34" charset="0"/>
                <a:cs typeface="Calibri" pitchFamily="34" charset="0"/>
              </a:rPr>
              <a:t/>
            </a:r>
            <a:br>
              <a:rPr lang="el-GR" sz="2000" dirty="0">
                <a:latin typeface="Calibri" pitchFamily="34" charset="0"/>
                <a:cs typeface="Calibri" pitchFamily="34" charset="0"/>
              </a:rPr>
            </a:br>
            <a:r>
              <a:rPr lang="el-GR" sz="2000" dirty="0" smtClean="0">
                <a:latin typeface="Calibri" pitchFamily="34" charset="0"/>
                <a:cs typeface="Calibri" pitchFamily="34" charset="0"/>
              </a:rPr>
              <a:t/>
            </a:r>
            <a:br>
              <a:rPr lang="el-GR" sz="2000" dirty="0" smtClean="0">
                <a:latin typeface="Calibri" pitchFamily="34" charset="0"/>
                <a:cs typeface="Calibri" pitchFamily="34" charset="0"/>
              </a:rPr>
            </a:br>
            <a:r>
              <a:rPr lang="el-GR" sz="2000" dirty="0">
                <a:latin typeface="Calibri" pitchFamily="34" charset="0"/>
                <a:cs typeface="Calibri" pitchFamily="34" charset="0"/>
              </a:rPr>
              <a:t/>
            </a:r>
            <a:br>
              <a:rPr lang="el-GR" sz="2000" dirty="0">
                <a:latin typeface="Calibri" pitchFamily="34" charset="0"/>
                <a:cs typeface="Calibri" pitchFamily="34" charset="0"/>
              </a:rPr>
            </a:br>
            <a:r>
              <a:rPr lang="el-GR" sz="2000" dirty="0" smtClean="0">
                <a:latin typeface="Calibri" pitchFamily="34" charset="0"/>
                <a:cs typeface="Calibri" pitchFamily="34" charset="0"/>
              </a:rPr>
              <a:t/>
            </a:r>
            <a:br>
              <a:rPr lang="el-GR" sz="2000" dirty="0" smtClean="0">
                <a:latin typeface="Calibri" pitchFamily="34" charset="0"/>
                <a:cs typeface="Calibri" pitchFamily="34" charset="0"/>
              </a:rPr>
            </a:br>
            <a:r>
              <a:rPr lang="el-GR" sz="2000" dirty="0">
                <a:latin typeface="Calibri" pitchFamily="34" charset="0"/>
                <a:cs typeface="Calibri" pitchFamily="34" charset="0"/>
              </a:rPr>
              <a:t/>
            </a:r>
            <a:br>
              <a:rPr lang="el-GR" sz="2000" dirty="0">
                <a:latin typeface="Calibri" pitchFamily="34" charset="0"/>
                <a:cs typeface="Calibri" pitchFamily="34" charset="0"/>
              </a:rPr>
            </a:br>
            <a:r>
              <a:rPr lang="el-GR" sz="2000" dirty="0" smtClean="0">
                <a:latin typeface="Calibri" pitchFamily="34" charset="0"/>
                <a:cs typeface="Calibri" pitchFamily="34" charset="0"/>
              </a:rPr>
              <a:t/>
            </a:r>
            <a:br>
              <a:rPr lang="el-GR" sz="2000" dirty="0" smtClean="0">
                <a:latin typeface="Calibri" pitchFamily="34" charset="0"/>
                <a:cs typeface="Calibri" pitchFamily="34" charset="0"/>
              </a:rPr>
            </a:br>
            <a:r>
              <a:rPr lang="el-GR" sz="2000" dirty="0">
                <a:latin typeface="Calibri" pitchFamily="34" charset="0"/>
                <a:cs typeface="Calibri" pitchFamily="34" charset="0"/>
              </a:rPr>
              <a:t/>
            </a:r>
            <a:br>
              <a:rPr lang="el-GR" sz="2000" dirty="0">
                <a:latin typeface="Calibri" pitchFamily="34" charset="0"/>
                <a:cs typeface="Calibri" pitchFamily="34" charset="0"/>
              </a:rPr>
            </a:br>
            <a:r>
              <a:rPr lang="el-GR" sz="1600" u="sng" dirty="0" smtClean="0">
                <a:latin typeface="Calibri" pitchFamily="34" charset="0"/>
                <a:cs typeface="Calibri" pitchFamily="34" charset="0"/>
              </a:rPr>
              <a:t>Τι </a:t>
            </a:r>
            <a:r>
              <a:rPr lang="el-GR" sz="1600" u="sng" dirty="0" smtClean="0">
                <a:latin typeface="Calibri" pitchFamily="34" charset="0"/>
                <a:cs typeface="Calibri" pitchFamily="34" charset="0"/>
              </a:rPr>
              <a:t>σημαίνει διαίρεση με υπόλοιπο</a:t>
            </a:r>
            <a:r>
              <a:rPr lang="el-GR" sz="1600" dirty="0" smtClean="0">
                <a:latin typeface="Calibri" pitchFamily="34" charset="0"/>
                <a:cs typeface="Calibri" pitchFamily="34" charset="0"/>
              </a:rPr>
              <a:t>; Με το ποντίκι μου , κάνω αριστερό κλικ πάνω σε </a:t>
            </a:r>
            <a:r>
              <a:rPr lang="el-GR" sz="1600" dirty="0" smtClean="0">
                <a:latin typeface="Calibri" pitchFamily="34" charset="0"/>
                <a:cs typeface="Calibri" pitchFamily="34" charset="0"/>
              </a:rPr>
              <a:t>ένα </a:t>
            </a:r>
            <a:r>
              <a:rPr lang="el-GR" sz="1600" dirty="0" smtClean="0">
                <a:latin typeface="Calibri" pitchFamily="34" charset="0"/>
                <a:cs typeface="Calibri" pitchFamily="34" charset="0"/>
              </a:rPr>
              <a:t>πορτοκάλι και χωρίς να το αφήσω </a:t>
            </a:r>
            <a:r>
              <a:rPr lang="el-GR" sz="1600" dirty="0">
                <a:latin typeface="Calibri" pitchFamily="34" charset="0"/>
                <a:cs typeface="Calibri" pitchFamily="34" charset="0"/>
              </a:rPr>
              <a:t>,</a:t>
            </a:r>
            <a:r>
              <a:rPr lang="el-GR" sz="1600" dirty="0" smtClean="0">
                <a:latin typeface="Calibri" pitchFamily="34" charset="0"/>
                <a:cs typeface="Calibri" pitchFamily="34" charset="0"/>
              </a:rPr>
              <a:t> </a:t>
            </a:r>
            <a:r>
              <a:rPr lang="el-GR" sz="1600" dirty="0">
                <a:latin typeface="Calibri" pitchFamily="34" charset="0"/>
                <a:cs typeface="Calibri" pitchFamily="34" charset="0"/>
              </a:rPr>
              <a:t>«σέρνω» </a:t>
            </a:r>
            <a:r>
              <a:rPr lang="el-GR" sz="1600" dirty="0" smtClean="0">
                <a:latin typeface="Calibri" pitchFamily="34" charset="0"/>
                <a:cs typeface="Calibri" pitchFamily="34" charset="0"/>
              </a:rPr>
              <a:t>το πορτοκάλι μέσα στο 1ο καλαθάκι και το αφήνω. Συνεχίζω με το 2ο </a:t>
            </a:r>
            <a:r>
              <a:rPr lang="el-GR" sz="1600" dirty="0" err="1" smtClean="0">
                <a:latin typeface="Calibri" pitchFamily="34" charset="0"/>
                <a:cs typeface="Calibri" pitchFamily="34" charset="0"/>
              </a:rPr>
              <a:t>καλαθάκι…το</a:t>
            </a:r>
            <a:r>
              <a:rPr lang="el-GR" sz="1600" dirty="0" smtClean="0">
                <a:latin typeface="Calibri" pitchFamily="34" charset="0"/>
                <a:cs typeface="Calibri" pitchFamily="34" charset="0"/>
              </a:rPr>
              <a:t> 3</a:t>
            </a:r>
            <a:r>
              <a:rPr lang="el-GR" sz="1600" baseline="30000" dirty="0" smtClean="0">
                <a:latin typeface="Calibri" pitchFamily="34" charset="0"/>
                <a:cs typeface="Calibri" pitchFamily="34" charset="0"/>
              </a:rPr>
              <a:t>ο</a:t>
            </a:r>
            <a:r>
              <a:rPr lang="el-GR" sz="1600" dirty="0" smtClean="0">
                <a:latin typeface="Calibri" pitchFamily="34" charset="0"/>
                <a:cs typeface="Calibri" pitchFamily="34" charset="0"/>
              </a:rPr>
              <a:t> …το 4</a:t>
            </a:r>
            <a:r>
              <a:rPr lang="el-GR" sz="1600" baseline="30000" dirty="0" smtClean="0">
                <a:latin typeface="Calibri" pitchFamily="34" charset="0"/>
                <a:cs typeface="Calibri" pitchFamily="34" charset="0"/>
              </a:rPr>
              <a:t>ο</a:t>
            </a:r>
            <a:r>
              <a:rPr lang="el-GR" sz="1600" dirty="0" smtClean="0">
                <a:latin typeface="Calibri" pitchFamily="34" charset="0"/>
                <a:cs typeface="Calibri" pitchFamily="34" charset="0"/>
              </a:rPr>
              <a:t>…  μέχρι να τελειώσουν τα πορτοκάλια και να έχουν τα καλαθάκια τον ίδιο αριθμό πορτοκαλιών. Τι παρατηρώ;</a:t>
            </a:r>
            <a:r>
              <a:rPr lang="el-GR" sz="3200" dirty="0" smtClean="0">
                <a:latin typeface="Calibri" pitchFamily="34" charset="0"/>
                <a:cs typeface="Calibri" pitchFamily="34" charset="0"/>
              </a:rPr>
              <a:t/>
            </a:r>
            <a:br>
              <a:rPr lang="el-GR" sz="3200" dirty="0" smtClean="0">
                <a:latin typeface="Calibri" pitchFamily="34" charset="0"/>
                <a:cs typeface="Calibri" pitchFamily="34" charset="0"/>
              </a:rPr>
            </a:br>
            <a:endParaRPr lang="el-GR" sz="3200" dirty="0">
              <a:latin typeface="Calibri" pitchFamily="34" charset="0"/>
              <a:cs typeface="Calibri" pitchFamily="34" charset="0"/>
            </a:endParaRPr>
          </a:p>
        </p:txBody>
      </p:sp>
      <p:sp>
        <p:nvSpPr>
          <p:cNvPr id="3" name="Θέση περιεχομένου 2"/>
          <p:cNvSpPr>
            <a:spLocks noGrp="1"/>
          </p:cNvSpPr>
          <p:nvPr>
            <p:ph idx="1"/>
          </p:nvPr>
        </p:nvSpPr>
        <p:spPr>
          <a:xfrm>
            <a:off x="436672" y="1844824"/>
            <a:ext cx="8229600" cy="4525963"/>
          </a:xfrm>
        </p:spPr>
        <p:txBody>
          <a:bodyPr/>
          <a:lstStyle/>
          <a:p>
            <a:pPr marL="0" indent="0">
              <a:buNone/>
            </a:pPr>
            <a:r>
              <a:rPr lang="el-GR" dirty="0" smtClean="0"/>
              <a:t>Θέλω </a:t>
            </a:r>
            <a:r>
              <a:rPr lang="el-GR" dirty="0" smtClean="0"/>
              <a:t>να μοιράσω (δίκαια) 10 πορτοκάλια σε 4 καλαθάκια  ή αλλιώς 10:4</a:t>
            </a:r>
            <a:endParaRPr lang="el-GR" dirty="0"/>
          </a:p>
        </p:txBody>
      </p:sp>
      <p:pic>
        <p:nvPicPr>
          <p:cNvPr id="1027" name="Picture 3" descr="C:\Users\30694\Pictures\καλαθάκι.jpg"/>
          <p:cNvPicPr>
            <a:picLocks noChangeAspect="1" noChangeArrowheads="1"/>
          </p:cNvPicPr>
          <p:nvPr/>
        </p:nvPicPr>
        <p:blipFill rotWithShape="1">
          <a:blip r:embed="rId2">
            <a:extLst>
              <a:ext uri="{28A0092B-C50C-407E-A947-70E740481C1C}">
                <a14:useLocalDpi xmlns:a14="http://schemas.microsoft.com/office/drawing/2010/main" val="0"/>
              </a:ext>
            </a:extLst>
          </a:blip>
          <a:srcRect l="9680" t="27257" r="3068" b="19836"/>
          <a:stretch/>
        </p:blipFill>
        <p:spPr bwMode="auto">
          <a:xfrm>
            <a:off x="613864" y="4888585"/>
            <a:ext cx="1869904" cy="1133856"/>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C:\Users\30694\Pictures\καλαθάκι.jpg"/>
          <p:cNvPicPr>
            <a:picLocks noChangeAspect="1" noChangeArrowheads="1"/>
          </p:cNvPicPr>
          <p:nvPr/>
        </p:nvPicPr>
        <p:blipFill rotWithShape="1">
          <a:blip r:embed="rId2">
            <a:extLst>
              <a:ext uri="{28A0092B-C50C-407E-A947-70E740481C1C}">
                <a14:useLocalDpi xmlns:a14="http://schemas.microsoft.com/office/drawing/2010/main" val="0"/>
              </a:ext>
            </a:extLst>
          </a:blip>
          <a:srcRect l="9680" t="27257" r="3068" b="19836"/>
          <a:stretch/>
        </p:blipFill>
        <p:spPr bwMode="auto">
          <a:xfrm>
            <a:off x="2775296" y="4903418"/>
            <a:ext cx="1869904" cy="1133856"/>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3" descr="C:\Users\30694\Pictures\καλαθάκι.jpg"/>
          <p:cNvPicPr>
            <a:picLocks noChangeAspect="1" noChangeArrowheads="1"/>
          </p:cNvPicPr>
          <p:nvPr/>
        </p:nvPicPr>
        <p:blipFill rotWithShape="1">
          <a:blip r:embed="rId2">
            <a:extLst>
              <a:ext uri="{28A0092B-C50C-407E-A947-70E740481C1C}">
                <a14:useLocalDpi xmlns:a14="http://schemas.microsoft.com/office/drawing/2010/main" val="0"/>
              </a:ext>
            </a:extLst>
          </a:blip>
          <a:srcRect l="9680" t="27257" r="3068" b="19836"/>
          <a:stretch/>
        </p:blipFill>
        <p:spPr bwMode="auto">
          <a:xfrm>
            <a:off x="4788024" y="4835955"/>
            <a:ext cx="1869904" cy="1133856"/>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 descr="C:\Users\30694\Pictures\καλαθάκι.jpg"/>
          <p:cNvPicPr>
            <a:picLocks noChangeAspect="1" noChangeArrowheads="1"/>
          </p:cNvPicPr>
          <p:nvPr/>
        </p:nvPicPr>
        <p:blipFill rotWithShape="1">
          <a:blip r:embed="rId2">
            <a:extLst>
              <a:ext uri="{28A0092B-C50C-407E-A947-70E740481C1C}">
                <a14:useLocalDpi xmlns:a14="http://schemas.microsoft.com/office/drawing/2010/main" val="0"/>
              </a:ext>
            </a:extLst>
          </a:blip>
          <a:srcRect l="9680" t="27257" r="3068" b="19836"/>
          <a:stretch/>
        </p:blipFill>
        <p:spPr bwMode="auto">
          <a:xfrm>
            <a:off x="6948264" y="4903418"/>
            <a:ext cx="1869904" cy="113385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30694\Pictures\πορτικάλι.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3434618"/>
            <a:ext cx="864095" cy="86409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30694\Pictures\πορτικάλι.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19673" y="3514111"/>
            <a:ext cx="864095" cy="86409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30694\Pictures\πορτικάλι.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3768" y="3452931"/>
            <a:ext cx="864095" cy="86409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30694\Pictures\πορτικάλι.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78813" y="3463208"/>
            <a:ext cx="864095" cy="86409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Users\30694\Pictures\πορτικάλι.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7480" y="3458114"/>
            <a:ext cx="864095" cy="86409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C:\Users\30694\Pictures\πορτικάλι.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67943" y="2650016"/>
            <a:ext cx="864095" cy="86409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30694\Pictures\πορτικάλι.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48982" y="2727771"/>
            <a:ext cx="864095" cy="86409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30694\Pictures\πορτικάλι.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7743" y="2686339"/>
            <a:ext cx="864095" cy="86409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30694\Pictures\πορτικάλι.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03648" y="2686339"/>
            <a:ext cx="864095" cy="86409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30694\Pictures\πορτικάλι.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3" y="2677195"/>
            <a:ext cx="864095" cy="864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2278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260648"/>
            <a:ext cx="8229600" cy="835496"/>
          </a:xfrm>
        </p:spPr>
        <p:style>
          <a:lnRef idx="3">
            <a:schemeClr val="lt1"/>
          </a:lnRef>
          <a:fillRef idx="1">
            <a:schemeClr val="accent3"/>
          </a:fillRef>
          <a:effectRef idx="1">
            <a:schemeClr val="accent3"/>
          </a:effectRef>
          <a:fontRef idx="minor">
            <a:schemeClr val="lt1"/>
          </a:fontRef>
        </p:style>
        <p:txBody>
          <a:bodyPr/>
          <a:lstStyle/>
          <a:p>
            <a:r>
              <a:rPr lang="el-GR" sz="2800" dirty="0" smtClean="0">
                <a:latin typeface="Calibri" pitchFamily="34" charset="0"/>
                <a:cs typeface="Calibri" pitchFamily="34" charset="0"/>
              </a:rPr>
              <a:t>Επομένως…</a:t>
            </a:r>
            <a:endParaRPr lang="el-GR" sz="2800" dirty="0">
              <a:latin typeface="Calibri" pitchFamily="34" charset="0"/>
              <a:cs typeface="Calibri" pitchFamily="34" charset="0"/>
            </a:endParaRPr>
          </a:p>
        </p:txBody>
      </p:sp>
      <p:sp>
        <p:nvSpPr>
          <p:cNvPr id="3" name="Θέση περιεχομένου 2"/>
          <p:cNvSpPr>
            <a:spLocks noGrp="1"/>
          </p:cNvSpPr>
          <p:nvPr>
            <p:ph idx="1"/>
          </p:nvPr>
        </p:nvSpPr>
        <p:spPr>
          <a:xfrm>
            <a:off x="457200" y="1600200"/>
            <a:ext cx="8229600" cy="4781128"/>
          </a:xfrm>
        </p:spPr>
        <p:txBody>
          <a:bodyPr/>
          <a:lstStyle/>
          <a:p>
            <a:r>
              <a:rPr lang="el-GR" dirty="0" smtClean="0">
                <a:latin typeface="Calibri" pitchFamily="34" charset="0"/>
                <a:cs typeface="Calibri" pitchFamily="34" charset="0"/>
              </a:rPr>
              <a:t>10:4 = 2, γιατί 4Χ2=8 και περισσεύουν  2  (μέχρι το 10)</a:t>
            </a:r>
          </a:p>
          <a:p>
            <a:r>
              <a:rPr lang="el-GR" dirty="0" smtClean="0">
                <a:latin typeface="Calibri" pitchFamily="34" charset="0"/>
                <a:cs typeface="Calibri" pitchFamily="34" charset="0"/>
              </a:rPr>
              <a:t>Δηλαδή στην παραπάνω διαίρεση σκέφτομαι …πόσες φορές χωράει το 4 στο 10;</a:t>
            </a:r>
          </a:p>
          <a:p>
            <a:r>
              <a:rPr lang="el-GR" dirty="0" smtClean="0">
                <a:latin typeface="Calibri" pitchFamily="34" charset="0"/>
                <a:cs typeface="Calibri" pitchFamily="34" charset="0"/>
              </a:rPr>
              <a:t>Λέω την προπαίδεια του 4</a:t>
            </a:r>
          </a:p>
          <a:p>
            <a:r>
              <a:rPr lang="el-GR" dirty="0" smtClean="0">
                <a:latin typeface="Calibri" pitchFamily="34" charset="0"/>
                <a:cs typeface="Calibri" pitchFamily="34" charset="0"/>
              </a:rPr>
              <a:t>1Χ4=4</a:t>
            </a:r>
          </a:p>
          <a:p>
            <a:r>
              <a:rPr lang="el-GR" dirty="0" smtClean="0">
                <a:latin typeface="Calibri" pitchFamily="34" charset="0"/>
                <a:cs typeface="Calibri" pitchFamily="34" charset="0"/>
              </a:rPr>
              <a:t>2Χ4=8 και 2περισσεύουν</a:t>
            </a:r>
          </a:p>
          <a:p>
            <a:r>
              <a:rPr lang="el-GR" dirty="0">
                <a:latin typeface="Calibri" pitchFamily="34" charset="0"/>
                <a:cs typeface="Calibri" pitchFamily="34" charset="0"/>
              </a:rPr>
              <a:t>3</a:t>
            </a:r>
            <a:r>
              <a:rPr lang="el-GR" dirty="0" smtClean="0">
                <a:latin typeface="Calibri" pitchFamily="34" charset="0"/>
                <a:cs typeface="Calibri" pitchFamily="34" charset="0"/>
              </a:rPr>
              <a:t>Χ4=12</a:t>
            </a:r>
          </a:p>
          <a:p>
            <a:r>
              <a:rPr lang="el-GR" dirty="0" smtClean="0">
                <a:latin typeface="Calibri" pitchFamily="34" charset="0"/>
                <a:cs typeface="Calibri" pitchFamily="34" charset="0"/>
              </a:rPr>
              <a:t>Βλέπω ότι αν πω </a:t>
            </a:r>
            <a:r>
              <a:rPr lang="el-GR" u="sng" dirty="0" smtClean="0">
                <a:latin typeface="Calibri" pitchFamily="34" charset="0"/>
                <a:cs typeface="Calibri" pitchFamily="34" charset="0"/>
              </a:rPr>
              <a:t>3 φορές το 4 κάνει 12</a:t>
            </a:r>
            <a:r>
              <a:rPr lang="el-GR" dirty="0" smtClean="0">
                <a:latin typeface="Calibri" pitchFamily="34" charset="0"/>
                <a:cs typeface="Calibri" pitchFamily="34" charset="0"/>
              </a:rPr>
              <a:t>… </a:t>
            </a:r>
            <a:r>
              <a:rPr lang="el-GR" b="1" dirty="0" smtClean="0">
                <a:latin typeface="Calibri" pitchFamily="34" charset="0"/>
                <a:cs typeface="Calibri" pitchFamily="34" charset="0"/>
              </a:rPr>
              <a:t>ξεπερνά</a:t>
            </a:r>
            <a:r>
              <a:rPr lang="el-GR" dirty="0" smtClean="0">
                <a:latin typeface="Calibri" pitchFamily="34" charset="0"/>
                <a:cs typeface="Calibri" pitchFamily="34" charset="0"/>
              </a:rPr>
              <a:t> το 10 </a:t>
            </a:r>
          </a:p>
          <a:p>
            <a:r>
              <a:rPr lang="el-GR" dirty="0" smtClean="0">
                <a:latin typeface="Calibri" pitchFamily="34" charset="0"/>
                <a:cs typeface="Calibri" pitchFamily="34" charset="0"/>
              </a:rPr>
              <a:t>Άρα θα πω ότι χωράει 2 φορές γιατί 2Χ4=8 και </a:t>
            </a:r>
            <a:r>
              <a:rPr lang="el-GR" b="1" dirty="0" smtClean="0">
                <a:latin typeface="Calibri" pitchFamily="34" charset="0"/>
                <a:cs typeface="Calibri" pitchFamily="34" charset="0"/>
              </a:rPr>
              <a:t>πλησιάζει περισσότερο</a:t>
            </a:r>
            <a:r>
              <a:rPr lang="el-GR" dirty="0" smtClean="0">
                <a:latin typeface="Calibri" pitchFamily="34" charset="0"/>
                <a:cs typeface="Calibri" pitchFamily="34" charset="0"/>
              </a:rPr>
              <a:t> στο 10 , </a:t>
            </a:r>
            <a:r>
              <a:rPr lang="el-GR" u="sng" dirty="0" smtClean="0">
                <a:latin typeface="Calibri" pitchFamily="34" charset="0"/>
                <a:cs typeface="Calibri" pitchFamily="34" charset="0"/>
              </a:rPr>
              <a:t>χωρίς να το ξεπερνά</a:t>
            </a:r>
            <a:r>
              <a:rPr lang="el-GR" dirty="0" smtClean="0">
                <a:latin typeface="Calibri" pitchFamily="34" charset="0"/>
                <a:cs typeface="Calibri" pitchFamily="34" charset="0"/>
              </a:rPr>
              <a:t>.</a:t>
            </a:r>
            <a:endParaRPr lang="el-GR" dirty="0">
              <a:latin typeface="Calibri" pitchFamily="34" charset="0"/>
              <a:cs typeface="Calibri" pitchFamily="34" charset="0"/>
            </a:endParaRPr>
          </a:p>
        </p:txBody>
      </p:sp>
      <p:sp>
        <p:nvSpPr>
          <p:cNvPr id="5" name="Ελλειψοειδής επεξήγηση 4"/>
          <p:cNvSpPr/>
          <p:nvPr/>
        </p:nvSpPr>
        <p:spPr>
          <a:xfrm>
            <a:off x="4139952" y="3717032"/>
            <a:ext cx="914400" cy="612648"/>
          </a:xfrm>
          <a:prstGeom prst="wedgeEllipseCallout">
            <a:avLst>
              <a:gd name="adj1" fmla="val -13833"/>
              <a:gd name="adj2" fmla="val 266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10</a:t>
            </a:r>
            <a:endParaRPr lang="el-GR" dirty="0"/>
          </a:p>
        </p:txBody>
      </p:sp>
    </p:spTree>
    <p:extLst>
      <p:ext uri="{BB962C8B-B14F-4D97-AF65-F5344CB8AC3E}">
        <p14:creationId xmlns:p14="http://schemas.microsoft.com/office/powerpoint/2010/main" val="1484307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476672"/>
            <a:ext cx="8229600" cy="835496"/>
          </a:xfrm>
        </p:spPr>
        <p:style>
          <a:lnRef idx="3">
            <a:schemeClr val="lt1"/>
          </a:lnRef>
          <a:fillRef idx="1">
            <a:schemeClr val="accent3"/>
          </a:fillRef>
          <a:effectRef idx="1">
            <a:schemeClr val="accent3"/>
          </a:effectRef>
          <a:fontRef idx="minor">
            <a:schemeClr val="lt1"/>
          </a:fontRef>
        </p:style>
        <p:txBody>
          <a:bodyPr/>
          <a:lstStyle/>
          <a:p>
            <a:r>
              <a:rPr lang="el-GR" sz="3200" dirty="0" smtClean="0">
                <a:latin typeface="Calibri" pitchFamily="34" charset="0"/>
                <a:cs typeface="Calibri" pitchFamily="34" charset="0"/>
              </a:rPr>
              <a:t>Πάμε να κάνουμε εξάσκηση…</a:t>
            </a:r>
            <a:endParaRPr lang="el-GR" sz="3200" dirty="0">
              <a:latin typeface="Calibri" pitchFamily="34" charset="0"/>
              <a:cs typeface="Calibri" pitchFamily="34" charset="0"/>
            </a:endParaRPr>
          </a:p>
        </p:txBody>
      </p:sp>
      <p:sp>
        <p:nvSpPr>
          <p:cNvPr id="3" name="Θέση περιεχομένου 2"/>
          <p:cNvSpPr>
            <a:spLocks noGrp="1"/>
          </p:cNvSpPr>
          <p:nvPr>
            <p:ph idx="1"/>
          </p:nvPr>
        </p:nvSpPr>
        <p:spPr>
          <a:xfrm>
            <a:off x="457200" y="1600201"/>
            <a:ext cx="8229600" cy="3268960"/>
          </a:xfrm>
        </p:spPr>
        <p:txBody>
          <a:bodyPr/>
          <a:lstStyle/>
          <a:p>
            <a:r>
              <a:rPr lang="el-GR" dirty="0" smtClean="0">
                <a:solidFill>
                  <a:srgbClr val="FF0000"/>
                </a:solidFill>
                <a:latin typeface="Calibri" pitchFamily="34" charset="0"/>
                <a:cs typeface="Calibri" pitchFamily="34" charset="0"/>
              </a:rPr>
              <a:t>Έχω στο νου μου την προπαίδεια του 2</a:t>
            </a:r>
          </a:p>
          <a:p>
            <a:r>
              <a:rPr lang="el-GR" dirty="0">
                <a:latin typeface="Calibri" pitchFamily="34" charset="0"/>
                <a:cs typeface="Calibri" pitchFamily="34" charset="0"/>
              </a:rPr>
              <a:t>5</a:t>
            </a:r>
            <a:r>
              <a:rPr lang="el-GR" dirty="0" smtClean="0">
                <a:latin typeface="Calibri" pitchFamily="34" charset="0"/>
                <a:cs typeface="Calibri" pitchFamily="34" charset="0"/>
              </a:rPr>
              <a:t>:2=       , γιατί 2Χ    =      και περισσεύουν ….</a:t>
            </a:r>
          </a:p>
          <a:p>
            <a:r>
              <a:rPr lang="el-GR" dirty="0" smtClean="0">
                <a:latin typeface="Calibri" pitchFamily="34" charset="0"/>
                <a:cs typeface="Calibri" pitchFamily="34" charset="0"/>
              </a:rPr>
              <a:t>9:2=       , γιατί 2Χ     =       και περισσεύουν …..</a:t>
            </a:r>
          </a:p>
          <a:p>
            <a:r>
              <a:rPr lang="el-GR" dirty="0" smtClean="0">
                <a:latin typeface="Calibri" pitchFamily="34" charset="0"/>
                <a:cs typeface="Calibri" pitchFamily="34" charset="0"/>
              </a:rPr>
              <a:t>13:2</a:t>
            </a:r>
            <a:r>
              <a:rPr lang="el-GR" dirty="0">
                <a:latin typeface="Calibri" pitchFamily="34" charset="0"/>
                <a:cs typeface="Calibri" pitchFamily="34" charset="0"/>
              </a:rPr>
              <a:t> =       , γιατί 2Χ     =       και περισσεύουν </a:t>
            </a:r>
            <a:r>
              <a:rPr lang="el-GR" dirty="0" smtClean="0">
                <a:latin typeface="Calibri" pitchFamily="34" charset="0"/>
                <a:cs typeface="Calibri" pitchFamily="34" charset="0"/>
              </a:rPr>
              <a:t>…..</a:t>
            </a:r>
          </a:p>
          <a:p>
            <a:r>
              <a:rPr lang="el-GR" dirty="0" smtClean="0">
                <a:latin typeface="Calibri" pitchFamily="34" charset="0"/>
                <a:cs typeface="Calibri" pitchFamily="34" charset="0"/>
              </a:rPr>
              <a:t>19:2</a:t>
            </a:r>
            <a:r>
              <a:rPr lang="el-GR" dirty="0">
                <a:latin typeface="Calibri" pitchFamily="34" charset="0"/>
                <a:cs typeface="Calibri" pitchFamily="34" charset="0"/>
              </a:rPr>
              <a:t> =       , γιατί 2Χ     =       και περισσεύουν </a:t>
            </a:r>
            <a:r>
              <a:rPr lang="el-GR" dirty="0" smtClean="0">
                <a:latin typeface="Calibri" pitchFamily="34" charset="0"/>
                <a:cs typeface="Calibri" pitchFamily="34" charset="0"/>
              </a:rPr>
              <a:t>…..</a:t>
            </a:r>
          </a:p>
          <a:p>
            <a:r>
              <a:rPr lang="el-GR" dirty="0" smtClean="0">
                <a:latin typeface="Calibri" pitchFamily="34" charset="0"/>
                <a:cs typeface="Calibri" pitchFamily="34" charset="0"/>
              </a:rPr>
              <a:t>21:2</a:t>
            </a:r>
            <a:r>
              <a:rPr lang="el-GR" dirty="0">
                <a:latin typeface="Calibri" pitchFamily="34" charset="0"/>
                <a:cs typeface="Calibri" pitchFamily="34" charset="0"/>
              </a:rPr>
              <a:t> =       , γιατί 2Χ     =       και περισσεύουν …..</a:t>
            </a:r>
          </a:p>
        </p:txBody>
      </p:sp>
    </p:spTree>
    <p:extLst>
      <p:ext uri="{BB962C8B-B14F-4D97-AF65-F5344CB8AC3E}">
        <p14:creationId xmlns:p14="http://schemas.microsoft.com/office/powerpoint/2010/main" val="1759701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836712"/>
            <a:ext cx="8229600" cy="5289451"/>
          </a:xfrm>
        </p:spPr>
        <p:txBody>
          <a:bodyPr/>
          <a:lstStyle/>
          <a:p>
            <a:r>
              <a:rPr lang="el-GR" dirty="0" smtClean="0">
                <a:solidFill>
                  <a:srgbClr val="FF0000"/>
                </a:solidFill>
                <a:latin typeface="Calibri" pitchFamily="34" charset="0"/>
                <a:cs typeface="Calibri" pitchFamily="34" charset="0"/>
              </a:rPr>
              <a:t>Έχω στο νου μου την προπαίδεια του 3</a:t>
            </a:r>
          </a:p>
          <a:p>
            <a:endParaRPr lang="el-GR" dirty="0">
              <a:solidFill>
                <a:srgbClr val="FF0000"/>
              </a:solidFill>
              <a:latin typeface="Calibri" pitchFamily="34" charset="0"/>
              <a:cs typeface="Calibri" pitchFamily="34" charset="0"/>
            </a:endParaRPr>
          </a:p>
          <a:p>
            <a:r>
              <a:rPr lang="el-GR" dirty="0">
                <a:solidFill>
                  <a:schemeClr val="tx1"/>
                </a:solidFill>
                <a:latin typeface="Calibri" pitchFamily="34" charset="0"/>
                <a:cs typeface="Calibri" pitchFamily="34" charset="0"/>
              </a:rPr>
              <a:t>8:3 =       , γιατί 3</a:t>
            </a:r>
            <a:r>
              <a:rPr lang="el-GR" dirty="0" smtClean="0">
                <a:solidFill>
                  <a:schemeClr val="tx1"/>
                </a:solidFill>
                <a:latin typeface="Calibri" pitchFamily="34" charset="0"/>
                <a:cs typeface="Calibri" pitchFamily="34" charset="0"/>
              </a:rPr>
              <a:t>Χ     </a:t>
            </a:r>
            <a:r>
              <a:rPr lang="el-GR" dirty="0">
                <a:solidFill>
                  <a:schemeClr val="tx1"/>
                </a:solidFill>
                <a:latin typeface="Calibri" pitchFamily="34" charset="0"/>
                <a:cs typeface="Calibri" pitchFamily="34" charset="0"/>
              </a:rPr>
              <a:t>=       και περισσεύουν …..</a:t>
            </a:r>
          </a:p>
          <a:p>
            <a:r>
              <a:rPr lang="el-GR" dirty="0" smtClean="0">
                <a:solidFill>
                  <a:schemeClr val="tx1"/>
                </a:solidFill>
                <a:latin typeface="Calibri" pitchFamily="34" charset="0"/>
                <a:cs typeface="Calibri" pitchFamily="34" charset="0"/>
              </a:rPr>
              <a:t>10:3</a:t>
            </a:r>
            <a:r>
              <a:rPr lang="el-GR" dirty="0">
                <a:latin typeface="Calibri" pitchFamily="34" charset="0"/>
                <a:cs typeface="Calibri" pitchFamily="34" charset="0"/>
              </a:rPr>
              <a:t> </a:t>
            </a:r>
            <a:r>
              <a:rPr lang="el-GR" dirty="0">
                <a:solidFill>
                  <a:schemeClr val="tx1"/>
                </a:solidFill>
                <a:latin typeface="Calibri" pitchFamily="34" charset="0"/>
                <a:cs typeface="Calibri" pitchFamily="34" charset="0"/>
              </a:rPr>
              <a:t>=       , γιατί </a:t>
            </a:r>
            <a:r>
              <a:rPr lang="el-GR" dirty="0" smtClean="0">
                <a:solidFill>
                  <a:schemeClr val="tx1"/>
                </a:solidFill>
                <a:latin typeface="Calibri" pitchFamily="34" charset="0"/>
                <a:cs typeface="Calibri" pitchFamily="34" charset="0"/>
              </a:rPr>
              <a:t>3Χ     </a:t>
            </a:r>
            <a:r>
              <a:rPr lang="el-GR" dirty="0">
                <a:solidFill>
                  <a:schemeClr val="tx1"/>
                </a:solidFill>
                <a:latin typeface="Calibri" pitchFamily="34" charset="0"/>
                <a:cs typeface="Calibri" pitchFamily="34" charset="0"/>
              </a:rPr>
              <a:t>=       και περισσεύουν </a:t>
            </a:r>
            <a:r>
              <a:rPr lang="el-GR" dirty="0" smtClean="0">
                <a:solidFill>
                  <a:schemeClr val="tx1"/>
                </a:solidFill>
                <a:latin typeface="Calibri" pitchFamily="34" charset="0"/>
                <a:cs typeface="Calibri" pitchFamily="34" charset="0"/>
              </a:rPr>
              <a:t>…..</a:t>
            </a:r>
          </a:p>
          <a:p>
            <a:r>
              <a:rPr lang="el-GR" dirty="0" smtClean="0">
                <a:solidFill>
                  <a:schemeClr val="tx1"/>
                </a:solidFill>
                <a:latin typeface="Calibri" pitchFamily="34" charset="0"/>
                <a:cs typeface="Calibri" pitchFamily="34" charset="0"/>
              </a:rPr>
              <a:t>17:3</a:t>
            </a:r>
            <a:r>
              <a:rPr lang="el-GR" dirty="0">
                <a:solidFill>
                  <a:schemeClr val="tx1"/>
                </a:solidFill>
                <a:latin typeface="Calibri" pitchFamily="34" charset="0"/>
                <a:cs typeface="Calibri" pitchFamily="34" charset="0"/>
              </a:rPr>
              <a:t>=       , γιατί 3Χ     =       και περισσεύουν …..</a:t>
            </a:r>
          </a:p>
          <a:p>
            <a:r>
              <a:rPr lang="el-GR" dirty="0" smtClean="0">
                <a:solidFill>
                  <a:schemeClr val="tx1"/>
                </a:solidFill>
                <a:latin typeface="Calibri" pitchFamily="34" charset="0"/>
                <a:cs typeface="Calibri" pitchFamily="34" charset="0"/>
              </a:rPr>
              <a:t>25:3</a:t>
            </a:r>
            <a:r>
              <a:rPr lang="el-GR" dirty="0">
                <a:solidFill>
                  <a:schemeClr val="tx1"/>
                </a:solidFill>
                <a:latin typeface="Calibri" pitchFamily="34" charset="0"/>
                <a:cs typeface="Calibri" pitchFamily="34" charset="0"/>
              </a:rPr>
              <a:t>=       , γιατί 3Χ     =       και περισσεύουν …..</a:t>
            </a:r>
          </a:p>
          <a:p>
            <a:r>
              <a:rPr lang="el-GR" dirty="0" smtClean="0">
                <a:solidFill>
                  <a:schemeClr val="tx1"/>
                </a:solidFill>
                <a:latin typeface="Calibri" pitchFamily="34" charset="0"/>
                <a:cs typeface="Calibri" pitchFamily="34" charset="0"/>
              </a:rPr>
              <a:t>31:3</a:t>
            </a:r>
            <a:r>
              <a:rPr lang="el-GR" dirty="0">
                <a:solidFill>
                  <a:schemeClr val="tx1"/>
                </a:solidFill>
                <a:latin typeface="Calibri" pitchFamily="34" charset="0"/>
                <a:cs typeface="Calibri" pitchFamily="34" charset="0"/>
              </a:rPr>
              <a:t>=       , γιατί 3Χ     =       και περισσεύουν …..</a:t>
            </a:r>
          </a:p>
          <a:p>
            <a:endParaRPr lang="el-GR" dirty="0" smtClean="0">
              <a:solidFill>
                <a:schemeClr val="tx1"/>
              </a:solidFill>
              <a:latin typeface="Calibri" pitchFamily="34" charset="0"/>
              <a:cs typeface="Calibri" pitchFamily="34" charset="0"/>
            </a:endParaRPr>
          </a:p>
          <a:p>
            <a:endParaRPr lang="el-GR"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727557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1988840"/>
            <a:ext cx="5702167" cy="3619461"/>
          </a:xfrm>
        </p:spPr>
      </p:pic>
      <p:sp>
        <p:nvSpPr>
          <p:cNvPr id="5" name="Ελλειψοειδής επεξήγηση 4"/>
          <p:cNvSpPr/>
          <p:nvPr/>
        </p:nvSpPr>
        <p:spPr>
          <a:xfrm>
            <a:off x="3923928" y="1268760"/>
            <a:ext cx="4342160" cy="1584176"/>
          </a:xfrm>
          <a:prstGeom prst="wedgeEllipseCallout">
            <a:avLst>
              <a:gd name="adj1" fmla="val -61859"/>
              <a:gd name="adj2" fmla="val 46338"/>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l-GR" dirty="0" smtClean="0">
                <a:latin typeface="Calibri" pitchFamily="34" charset="0"/>
                <a:cs typeface="Calibri" pitchFamily="34" charset="0"/>
              </a:rPr>
              <a:t>Εδώ, τελειώσαμε το σημερινό μάθημα…</a:t>
            </a:r>
          </a:p>
          <a:p>
            <a:pPr algn="ctr"/>
            <a:r>
              <a:rPr lang="el-GR" dirty="0" smtClean="0">
                <a:latin typeface="Calibri" pitchFamily="34" charset="0"/>
                <a:cs typeface="Calibri" pitchFamily="34" charset="0"/>
              </a:rPr>
              <a:t>Τα λέμε αύριο!</a:t>
            </a:r>
            <a:endParaRPr lang="el-GR" dirty="0">
              <a:latin typeface="Calibri" pitchFamily="34" charset="0"/>
              <a:cs typeface="Calibri" pitchFamily="34" charset="0"/>
            </a:endParaRPr>
          </a:p>
        </p:txBody>
      </p:sp>
    </p:spTree>
    <p:extLst>
      <p:ext uri="{BB962C8B-B14F-4D97-AF65-F5344CB8AC3E}">
        <p14:creationId xmlns:p14="http://schemas.microsoft.com/office/powerpoint/2010/main" val="5275276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Επιχειρηματικό">
  <a:themeElements>
    <a:clrScheme name="Επιχειρηματικό">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Επιχειρηματικό">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Επιχειρηματικό">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243</Words>
  <Application>Microsoft Office PowerPoint</Application>
  <PresentationFormat>Προβολή στην οθόνη (4:3)</PresentationFormat>
  <Paragraphs>35</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Επιχειρηματικό</vt:lpstr>
      <vt:lpstr>Εξ αποστάσεως διδασκαλία !</vt:lpstr>
      <vt:lpstr>Παρουσίαση του PowerPoint</vt:lpstr>
      <vt:lpstr>Κοιτάξτε τώρα, πώς γράφεται σωστά η ορθογραφία…</vt:lpstr>
      <vt:lpstr>        Τι σημαίνει διαίρεση με υπόλοιπο; Με το ποντίκι μου , κάνω αριστερό κλικ πάνω σε ένα πορτοκάλι και χωρίς να το αφήσω , «σέρνω» το πορτοκάλι μέσα στο 1ο καλαθάκι και το αφήνω. Συνεχίζω με το 2ο καλαθάκι…το 3ο …το 4ο…  μέχρι να τελειώσουν τα πορτοκάλια και να έχουν τα καλαθάκια τον ίδιο αριθμό πορτοκαλιών. Τι παρατηρώ; </vt:lpstr>
      <vt:lpstr>Επομένως…</vt:lpstr>
      <vt:lpstr>Πάμε να κάνουμε εξάσκηση…</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Εξ αποστάσεως διδασκαλία !</dc:title>
  <dc:creator>30694</dc:creator>
  <cp:lastModifiedBy>30694</cp:lastModifiedBy>
  <cp:revision>13</cp:revision>
  <dcterms:created xsi:type="dcterms:W3CDTF">2020-05-07T08:55:48Z</dcterms:created>
  <dcterms:modified xsi:type="dcterms:W3CDTF">2020-05-14T04:28:49Z</dcterms:modified>
</cp:coreProperties>
</file>