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5" r:id="rId10"/>
    <p:sldId id="268" r:id="rId11"/>
    <p:sldId id="266" r:id="rId12"/>
    <p:sldId id="267"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D3974F9-8889-41A1-9D4B-E143B57BDB21}" type="datetimeFigureOut">
              <a:rPr lang="el-GR" smtClean="0"/>
              <a:t>25/5/2020</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7982998-FAC9-4B8D-BE0A-1BEA4F4C8E68}" type="slidenum">
              <a:rPr lang="el-GR" smtClean="0"/>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D3974F9-8889-41A1-9D4B-E143B57BDB21}" type="datetimeFigureOut">
              <a:rPr lang="el-GR" smtClean="0"/>
              <a:t>25/5/2020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982998-FAC9-4B8D-BE0A-1BEA4F4C8E68}"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ED3974F9-8889-41A1-9D4B-E143B57BDB21}" type="datetimeFigureOut">
              <a:rPr lang="el-GR" smtClean="0"/>
              <a:t>25/5/2020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982998-FAC9-4B8D-BE0A-1BEA4F4C8E68}"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D3974F9-8889-41A1-9D4B-E143B57BDB21}" type="datetimeFigureOut">
              <a:rPr lang="el-GR" smtClean="0"/>
              <a:t>25/5/2020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982998-FAC9-4B8D-BE0A-1BEA4F4C8E68}"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D3974F9-8889-41A1-9D4B-E143B57BDB21}" type="datetimeFigureOut">
              <a:rPr lang="el-GR" smtClean="0"/>
              <a:t>25/5/2020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7982998-FAC9-4B8D-BE0A-1BEA4F4C8E68}"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ED3974F9-8889-41A1-9D4B-E143B57BDB21}" type="datetimeFigureOut">
              <a:rPr lang="el-GR" smtClean="0"/>
              <a:t>25/5/2020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7982998-FAC9-4B8D-BE0A-1BEA4F4C8E68}" type="slidenum">
              <a:rPr lang="el-GR" smtClean="0"/>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D3974F9-8889-41A1-9D4B-E143B57BDB21}" type="datetimeFigureOut">
              <a:rPr lang="el-GR" smtClean="0"/>
              <a:t>25/5/2020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7982998-FAC9-4B8D-BE0A-1BEA4F4C8E68}"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ED3974F9-8889-41A1-9D4B-E143B57BDB21}" type="datetimeFigureOut">
              <a:rPr lang="el-GR" smtClean="0"/>
              <a:t>25/5/2020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7982998-FAC9-4B8D-BE0A-1BEA4F4C8E68}"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974F9-8889-41A1-9D4B-E143B57BDB21}" type="datetimeFigureOut">
              <a:rPr lang="el-GR" smtClean="0"/>
              <a:t>25/5/2020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7982998-FAC9-4B8D-BE0A-1BEA4F4C8E68}"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D3974F9-8889-41A1-9D4B-E143B57BDB21}" type="datetimeFigureOut">
              <a:rPr lang="el-GR" smtClean="0"/>
              <a:t>25/5/2020</a:t>
            </a:fld>
            <a:endParaRPr lang="el-GR"/>
          </a:p>
        </p:txBody>
      </p:sp>
      <p:sp>
        <p:nvSpPr>
          <p:cNvPr id="7" name="Slide Number Placeholder 6"/>
          <p:cNvSpPr>
            <a:spLocks noGrp="1"/>
          </p:cNvSpPr>
          <p:nvPr>
            <p:ph type="sldNum" sz="quarter" idx="12"/>
          </p:nvPr>
        </p:nvSpPr>
        <p:spPr/>
        <p:txBody>
          <a:bodyPr/>
          <a:lstStyle/>
          <a:p>
            <a:fld id="{97982998-FAC9-4B8D-BE0A-1BEA4F4C8E68}" type="slidenum">
              <a:rPr lang="el-GR" smtClean="0"/>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D3974F9-8889-41A1-9D4B-E143B57BDB21}" type="datetimeFigureOut">
              <a:rPr lang="el-GR" smtClean="0"/>
              <a:t>25/5/2020</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97982998-FAC9-4B8D-BE0A-1BEA4F4C8E68}"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D3974F9-8889-41A1-9D4B-E143B57BDB21}" type="datetimeFigureOut">
              <a:rPr lang="el-GR" smtClean="0"/>
              <a:t>25/5/2020</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7982998-FAC9-4B8D-BE0A-1BEA4F4C8E68}"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books.edu.gr/modules/ebook/show.php/DSDIM-B105/714/5173,23722/"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LbZNZY8Ian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fontScale="90000"/>
          </a:bodyPr>
          <a:lstStyle/>
          <a:p>
            <a:r>
              <a:rPr lang="el-GR" dirty="0" smtClean="0"/>
              <a:t>Εξ αποστάσεως διδασκαλία!!!</a:t>
            </a:r>
            <a:endParaRPr lang="el-GR" dirty="0"/>
          </a:p>
        </p:txBody>
      </p:sp>
      <p:sp>
        <p:nvSpPr>
          <p:cNvPr id="3" name="Υπότιτλος 2"/>
          <p:cNvSpPr>
            <a:spLocks noGrp="1"/>
          </p:cNvSpPr>
          <p:nvPr>
            <p:ph type="subTitle" idx="1"/>
          </p:nvPr>
        </p:nvSpPr>
        <p:spPr/>
        <p:txBody>
          <a:bodyPr/>
          <a:lstStyle/>
          <a:p>
            <a:r>
              <a:rPr lang="el-GR" dirty="0" smtClean="0"/>
              <a:t>Δευτέρα, 25 Μαΐου 2020</a:t>
            </a:r>
          </a:p>
          <a:p>
            <a:r>
              <a:rPr lang="el-GR" dirty="0" smtClean="0"/>
              <a:t>25/5/2020</a:t>
            </a:r>
            <a:endParaRPr lang="el-GR" dirty="0"/>
          </a:p>
        </p:txBody>
      </p:sp>
    </p:spTree>
    <p:extLst>
      <p:ext uri="{BB962C8B-B14F-4D97-AF65-F5344CB8AC3E}">
        <p14:creationId xmlns:p14="http://schemas.microsoft.com/office/powerpoint/2010/main" val="331349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1027664"/>
            <a:ext cx="7024744" cy="60113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dirty="0" smtClean="0"/>
              <a:t>Τι είναι ο «Αρκτούρος»;</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latin typeface="Calibri" pitchFamily="34" charset="0"/>
                <a:cs typeface="Calibri" pitchFamily="34" charset="0"/>
              </a:rPr>
              <a:t>Ο Αρκτούρος είναι μία αστική, μη κυβερνητική και μη κερδοσκοπική, περιβαλλοντική οργάνωση που ιδρύθηκε το 1992 κι έχει ως στόχο την προστασία της άγριας πανίδας και του φυσικού περιβάλλοντος στην Ελλάδα και το εξωτερικό.</a:t>
            </a:r>
          </a:p>
          <a:p>
            <a:r>
              <a:rPr lang="el-GR" dirty="0">
                <a:latin typeface="Calibri" pitchFamily="34" charset="0"/>
                <a:cs typeface="Calibri" pitchFamily="34" charset="0"/>
              </a:rPr>
              <a:t>Αφορμή της ίδρυσης του ήταν η ανάγκη εύρεσης άμεσης λύσης στο τότε διαρκώς αυξανόμενο πρόβλημα της αιχμαλωσίας αρκούδων αλλά και λύκων. Μια αφορμή που οδήγησε σε ένα ολοκληρωμένο πλαίσιο δράσεων και ενεργειών.</a:t>
            </a:r>
          </a:p>
        </p:txBody>
      </p:sp>
    </p:spTree>
    <p:extLst>
      <p:ext uri="{BB962C8B-B14F-4D97-AF65-F5344CB8AC3E}">
        <p14:creationId xmlns:p14="http://schemas.microsoft.com/office/powerpoint/2010/main" val="94804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1043490" y="1027664"/>
            <a:ext cx="7024744" cy="60113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sz="1800" dirty="0" smtClean="0">
                <a:latin typeface="Calibri" pitchFamily="34" charset="0"/>
                <a:cs typeface="Calibri" pitchFamily="34" charset="0"/>
              </a:rPr>
              <a:t>Πατήστε στον παρακάτω σύνδεσμο και κάντε </a:t>
            </a:r>
            <a:r>
              <a:rPr lang="el-GR" sz="1800" b="1" dirty="0" smtClean="0">
                <a:latin typeface="Calibri" pitchFamily="34" charset="0"/>
                <a:cs typeface="Calibri" pitchFamily="34" charset="0"/>
              </a:rPr>
              <a:t>τις 4 </a:t>
            </a:r>
            <a:r>
              <a:rPr lang="el-GR" sz="1800" b="1" dirty="0" err="1" smtClean="0">
                <a:latin typeface="Calibri" pitchFamily="34" charset="0"/>
                <a:cs typeface="Calibri" pitchFamily="34" charset="0"/>
              </a:rPr>
              <a:t>διαδραστικές</a:t>
            </a:r>
            <a:r>
              <a:rPr lang="el-GR" sz="1800" b="1" dirty="0" smtClean="0">
                <a:latin typeface="Calibri" pitchFamily="34" charset="0"/>
                <a:cs typeface="Calibri" pitchFamily="34" charset="0"/>
              </a:rPr>
              <a:t> ασκήσεις </a:t>
            </a:r>
            <a:r>
              <a:rPr lang="el-GR" sz="1800" dirty="0" smtClean="0">
                <a:latin typeface="Calibri" pitchFamily="34" charset="0"/>
                <a:cs typeface="Calibri" pitchFamily="34" charset="0"/>
              </a:rPr>
              <a:t>του </a:t>
            </a:r>
            <a:r>
              <a:rPr lang="el-GR" sz="1800" dirty="0" err="1" smtClean="0">
                <a:latin typeface="Calibri" pitchFamily="34" charset="0"/>
                <a:cs typeface="Calibri" pitchFamily="34" charset="0"/>
              </a:rPr>
              <a:t>βιβλίου.(Επιλέξτε</a:t>
            </a:r>
            <a:r>
              <a:rPr lang="el-GR" sz="1800" dirty="0" smtClean="0">
                <a:latin typeface="Calibri" pitchFamily="34" charset="0"/>
                <a:cs typeface="Calibri" pitchFamily="34" charset="0"/>
              </a:rPr>
              <a:t> τα εικονίδια με το </a:t>
            </a:r>
            <a:r>
              <a:rPr lang="el-GR" sz="1800" dirty="0" err="1" smtClean="0">
                <a:latin typeface="Calibri" pitchFamily="34" charset="0"/>
                <a:cs typeface="Calibri" pitchFamily="34" charset="0"/>
              </a:rPr>
              <a:t>παζλ</a:t>
            </a:r>
            <a:r>
              <a:rPr lang="el-GR" sz="1800" dirty="0" smtClean="0">
                <a:latin typeface="Calibri" pitchFamily="34" charset="0"/>
                <a:cs typeface="Calibri" pitchFamily="34" charset="0"/>
              </a:rPr>
              <a:t> που δείχνει το βέλος)</a:t>
            </a:r>
            <a:endParaRPr lang="el-GR" sz="1800" dirty="0">
              <a:latin typeface="Calibri" pitchFamily="34" charset="0"/>
              <a:cs typeface="Calibri" pitchFamily="34" charset="0"/>
            </a:endParaRPr>
          </a:p>
        </p:txBody>
      </p:sp>
      <p:pic>
        <p:nvPicPr>
          <p:cNvPr id="4098" name="Picture 2" descr="C:\Users\30694\OneDrive\Εικόνες\Στιγμιότυπα οθόνης\2020-05-23 (1).pn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3957" t="28366" r="32793" b="9343"/>
          <a:stretch/>
        </p:blipFill>
        <p:spPr bwMode="auto">
          <a:xfrm>
            <a:off x="5508104" y="1916832"/>
            <a:ext cx="2697480" cy="2185417"/>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755576" y="2204864"/>
            <a:ext cx="4176464" cy="923330"/>
          </a:xfrm>
          <a:prstGeom prst="rect">
            <a:avLst/>
          </a:prstGeom>
        </p:spPr>
        <p:txBody>
          <a:bodyPr wrap="square">
            <a:spAutoFit/>
          </a:bodyPr>
          <a:lstStyle/>
          <a:p>
            <a:r>
              <a:rPr lang="en-US" dirty="0">
                <a:hlinkClick r:id="rId3"/>
              </a:rPr>
              <a:t>http://ebooks.edu.gr/modules/ebook/show.php/DSDIM-B105/714/5173,23722/</a:t>
            </a:r>
            <a:endParaRPr lang="el-GR" dirty="0"/>
          </a:p>
        </p:txBody>
      </p:sp>
      <p:cxnSp>
        <p:nvCxnSpPr>
          <p:cNvPr id="7" name="Ευθύγραμμο βέλος σύνδεσης 6"/>
          <p:cNvCxnSpPr/>
          <p:nvPr/>
        </p:nvCxnSpPr>
        <p:spPr>
          <a:xfrm>
            <a:off x="5724128" y="1412776"/>
            <a:ext cx="216024" cy="1715418"/>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8" name="Επεξήγηση με παραλληλόγραμμο 7"/>
          <p:cNvSpPr/>
          <p:nvPr/>
        </p:nvSpPr>
        <p:spPr>
          <a:xfrm>
            <a:off x="899592" y="3501008"/>
            <a:ext cx="4176464" cy="792088"/>
          </a:xfrm>
          <a:prstGeom prst="wedgeRectCallout">
            <a:avLst>
              <a:gd name="adj1" fmla="val -18425"/>
              <a:gd name="adj2" fmla="val 4172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t>Τι είναι η πανίδα και τι η χλωρίδα ενός τόπου;</a:t>
            </a:r>
            <a:endParaRPr lang="el-GR" dirty="0"/>
          </a:p>
        </p:txBody>
      </p:sp>
      <p:sp>
        <p:nvSpPr>
          <p:cNvPr id="9" name="Επεξήγηση με παραλληλόγραμμο 8"/>
          <p:cNvSpPr/>
          <p:nvPr/>
        </p:nvSpPr>
        <p:spPr>
          <a:xfrm>
            <a:off x="899592" y="4509120"/>
            <a:ext cx="5184576" cy="1296144"/>
          </a:xfrm>
          <a:prstGeom prst="wedgeRectCallout">
            <a:avLst>
              <a:gd name="adj1" fmla="val -19951"/>
              <a:gd name="adj2" fmla="val 476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smtClean="0">
                <a:latin typeface="Calibri" pitchFamily="34" charset="0"/>
                <a:cs typeface="Calibri" pitchFamily="34" charset="0"/>
              </a:rPr>
              <a:t>Πανίδα είναι το σύνολο των ζώων ενός τόπου , ενώ χλωρίδα είναι το σύνολο των φυτών ενός τόπου.</a:t>
            </a:r>
            <a:endParaRPr lang="el-GR" dirty="0">
              <a:latin typeface="Calibri" pitchFamily="34" charset="0"/>
              <a:cs typeface="Calibri" pitchFamily="34" charset="0"/>
            </a:endParaRPr>
          </a:p>
        </p:txBody>
      </p:sp>
    </p:spTree>
    <p:extLst>
      <p:ext uri="{BB962C8B-B14F-4D97-AF65-F5344CB8AC3E}">
        <p14:creationId xmlns:p14="http://schemas.microsoft.com/office/powerpoint/2010/main" val="22958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3356992"/>
            <a:ext cx="4252732" cy="2699429"/>
          </a:xfrm>
        </p:spPr>
      </p:pic>
      <p:sp>
        <p:nvSpPr>
          <p:cNvPr id="5" name="Επεξήγηση με στρογγυλεμένο παραλληλόγραμμο 4"/>
          <p:cNvSpPr/>
          <p:nvPr/>
        </p:nvSpPr>
        <p:spPr>
          <a:xfrm>
            <a:off x="1547664" y="1052736"/>
            <a:ext cx="3240360" cy="1728192"/>
          </a:xfrm>
          <a:prstGeom prst="wedgeRoundRectCallout">
            <a:avLst>
              <a:gd name="adj1" fmla="val 35887"/>
              <a:gd name="adj2" fmla="val 841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Εδώ, τελειώσαμε για σήμερα…</a:t>
            </a:r>
          </a:p>
          <a:p>
            <a:pPr algn="ctr"/>
            <a:r>
              <a:rPr lang="el-GR" dirty="0" smtClean="0"/>
              <a:t>Καλή συνέχεια</a:t>
            </a:r>
            <a:r>
              <a:rPr lang="el-GR" smtClean="0"/>
              <a:t>, παιδάκια μου!</a:t>
            </a:r>
            <a:endParaRPr lang="el-GR"/>
          </a:p>
        </p:txBody>
      </p:sp>
    </p:spTree>
    <p:extLst>
      <p:ext uri="{BB962C8B-B14F-4D97-AF65-F5344CB8AC3E}">
        <p14:creationId xmlns:p14="http://schemas.microsoft.com/office/powerpoint/2010/main" val="2807929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48" y="2492896"/>
            <a:ext cx="4671060" cy="3436620"/>
          </a:xfrm>
        </p:spPr>
      </p:pic>
      <p:sp>
        <p:nvSpPr>
          <p:cNvPr id="5" name="Ελλειψοειδής επεξήγηση 4"/>
          <p:cNvSpPr/>
          <p:nvPr/>
        </p:nvSpPr>
        <p:spPr>
          <a:xfrm>
            <a:off x="1763688" y="1196752"/>
            <a:ext cx="2088232" cy="1188712"/>
          </a:xfrm>
          <a:prstGeom prst="wedgeEllipseCallout">
            <a:avLst>
              <a:gd name="adj1" fmla="val 25167"/>
              <a:gd name="adj2" fmla="val 595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Καλημέρα, παιδάκια μου!!!</a:t>
            </a:r>
            <a:endParaRPr lang="el-GR" dirty="0"/>
          </a:p>
        </p:txBody>
      </p:sp>
    </p:spTree>
    <p:extLst>
      <p:ext uri="{BB962C8B-B14F-4D97-AF65-F5344CB8AC3E}">
        <p14:creationId xmlns:p14="http://schemas.microsoft.com/office/powerpoint/2010/main" val="173953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76672"/>
            <a:ext cx="7024744" cy="60113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dirty="0" smtClean="0">
                <a:latin typeface="Calibri" pitchFamily="34" charset="0"/>
                <a:cs typeface="Calibri" pitchFamily="34" charset="0"/>
              </a:rPr>
              <a:t>Σελίδα 35 του βιβλίου</a:t>
            </a:r>
            <a:endParaRPr lang="el-GR" dirty="0">
              <a:latin typeface="Calibri" pitchFamily="34" charset="0"/>
              <a:cs typeface="Calibri" pitchFamily="34" charset="0"/>
            </a:endParaRPr>
          </a:p>
        </p:txBody>
      </p:sp>
      <p:pic>
        <p:nvPicPr>
          <p:cNvPr id="1026" name="Picture 2" descr="C:\Users\30694\OneDrive\Εικόνες\Στιγμιότυπα οθόνης\2020-05-22.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627" t="27169" r="31871" b="10225"/>
          <a:stretch/>
        </p:blipFill>
        <p:spPr bwMode="auto">
          <a:xfrm>
            <a:off x="1187624" y="1196752"/>
            <a:ext cx="6552728" cy="5429404"/>
          </a:xfrm>
          <a:prstGeom prst="rect">
            <a:avLst/>
          </a:prstGeom>
          <a:noFill/>
          <a:extLst>
            <a:ext uri="{909E8E84-426E-40DD-AFC4-6F175D3DCCD1}">
              <a14:hiddenFill xmlns:a14="http://schemas.microsoft.com/office/drawing/2010/main">
                <a:solidFill>
                  <a:srgbClr val="FFFFFF"/>
                </a:solidFill>
              </a14:hiddenFill>
            </a:ext>
          </a:extLst>
        </p:spPr>
      </p:pic>
      <p:sp>
        <p:nvSpPr>
          <p:cNvPr id="4" name="Επεξήγηση με γραμμή 1 3"/>
          <p:cNvSpPr/>
          <p:nvPr/>
        </p:nvSpPr>
        <p:spPr>
          <a:xfrm>
            <a:off x="107504" y="1772816"/>
            <a:ext cx="1152128" cy="720080"/>
          </a:xfrm>
          <a:prstGeom prst="borderCallout1">
            <a:avLst>
              <a:gd name="adj1" fmla="val 13671"/>
              <a:gd name="adj2" fmla="val 100512"/>
              <a:gd name="adj3" fmla="val -18295"/>
              <a:gd name="adj4" fmla="val 1448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400" dirty="0" smtClean="0"/>
              <a:t>Δελτίο ταυτότητας</a:t>
            </a:r>
            <a:endParaRPr lang="el-GR" sz="1400" dirty="0"/>
          </a:p>
        </p:txBody>
      </p:sp>
      <p:sp>
        <p:nvSpPr>
          <p:cNvPr id="5" name="Επεξήγηση με γραμμή 1 4"/>
          <p:cNvSpPr/>
          <p:nvPr/>
        </p:nvSpPr>
        <p:spPr>
          <a:xfrm>
            <a:off x="7884368" y="2132856"/>
            <a:ext cx="1008112" cy="720080"/>
          </a:xfrm>
          <a:prstGeom prst="borderCallout1">
            <a:avLst>
              <a:gd name="adj1" fmla="val 18750"/>
              <a:gd name="adj2" fmla="val -8333"/>
              <a:gd name="adj3" fmla="val 21070"/>
              <a:gd name="adj4" fmla="val -4740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dirty="0" smtClean="0">
                <a:latin typeface="Calibri" pitchFamily="34" charset="0"/>
                <a:cs typeface="Calibri" pitchFamily="34" charset="0"/>
              </a:rPr>
              <a:t>Δελτίο εθελοντή αιμοδότη</a:t>
            </a:r>
            <a:endParaRPr lang="el-GR" sz="1200" dirty="0">
              <a:latin typeface="Calibri" pitchFamily="34" charset="0"/>
              <a:cs typeface="Calibri" pitchFamily="34" charset="0"/>
            </a:endParaRPr>
          </a:p>
        </p:txBody>
      </p:sp>
    </p:spTree>
    <p:extLst>
      <p:ext uri="{BB962C8B-B14F-4D97-AF65-F5344CB8AC3E}">
        <p14:creationId xmlns:p14="http://schemas.microsoft.com/office/powerpoint/2010/main" val="43567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539552" y="548680"/>
            <a:ext cx="7024744" cy="576064"/>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dirty="0" smtClean="0">
                <a:latin typeface="Calibri" pitchFamily="34" charset="0"/>
                <a:cs typeface="Calibri" pitchFamily="34" charset="0"/>
              </a:rPr>
              <a:t>Σελίδα 36 του βιβλίου</a:t>
            </a:r>
            <a:endParaRPr lang="el-GR" dirty="0">
              <a:latin typeface="Calibri" pitchFamily="34" charset="0"/>
              <a:cs typeface="Calibri" pitchFamily="34" charset="0"/>
            </a:endParaRPr>
          </a:p>
        </p:txBody>
      </p:sp>
      <p:pic>
        <p:nvPicPr>
          <p:cNvPr id="2050" name="Picture 2" descr="C:\Users\30694\OneDrive\Εικόνες\Στιγμιότυπα οθόνης\2020-05-22 (1).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394" t="27156" r="33472" b="18397"/>
          <a:stretch/>
        </p:blipFill>
        <p:spPr bwMode="auto">
          <a:xfrm>
            <a:off x="899592" y="1268760"/>
            <a:ext cx="4752528" cy="3538487"/>
          </a:xfrm>
          <a:prstGeom prst="rect">
            <a:avLst/>
          </a:prstGeom>
          <a:noFill/>
          <a:extLst>
            <a:ext uri="{909E8E84-426E-40DD-AFC4-6F175D3DCCD1}">
              <a14:hiddenFill xmlns:a14="http://schemas.microsoft.com/office/drawing/2010/main">
                <a:solidFill>
                  <a:srgbClr val="FFFFFF"/>
                </a:solidFill>
              </a14:hiddenFill>
            </a:ext>
          </a:extLst>
        </p:spPr>
      </p:pic>
      <p:sp>
        <p:nvSpPr>
          <p:cNvPr id="5" name="Επεξήγηση με παραλληλόγραμμο 4"/>
          <p:cNvSpPr/>
          <p:nvPr/>
        </p:nvSpPr>
        <p:spPr>
          <a:xfrm>
            <a:off x="899592" y="4941168"/>
            <a:ext cx="7056784" cy="1512168"/>
          </a:xfrm>
          <a:prstGeom prst="wedgeRectCallout">
            <a:avLst>
              <a:gd name="adj1" fmla="val -20315"/>
              <a:gd name="adj2" fmla="val 46067"/>
            </a:avLst>
          </a:prstGeom>
        </p:spPr>
        <p:style>
          <a:lnRef idx="1">
            <a:schemeClr val="accent1"/>
          </a:lnRef>
          <a:fillRef idx="2">
            <a:schemeClr val="accent1"/>
          </a:fillRef>
          <a:effectRef idx="1">
            <a:schemeClr val="accent1"/>
          </a:effectRef>
          <a:fontRef idx="minor">
            <a:schemeClr val="dk1"/>
          </a:fontRef>
        </p:style>
        <p:txBody>
          <a:bodyPr rtlCol="0" anchor="ctr"/>
          <a:lstStyle/>
          <a:p>
            <a:r>
              <a:rPr lang="el-GR" dirty="0" smtClean="0">
                <a:latin typeface="Calibri" pitchFamily="34" charset="0"/>
                <a:cs typeface="Calibri" pitchFamily="34" charset="0"/>
              </a:rPr>
              <a:t>Πώς λένε τον σκύλο;</a:t>
            </a:r>
          </a:p>
          <a:p>
            <a:r>
              <a:rPr lang="el-GR" dirty="0" smtClean="0">
                <a:latin typeface="Calibri" pitchFamily="34" charset="0"/>
                <a:cs typeface="Calibri" pitchFamily="34" charset="0"/>
              </a:rPr>
              <a:t>Σε τι χρησιμεύει η ταυτότητα του Μαξ;</a:t>
            </a:r>
          </a:p>
          <a:p>
            <a:r>
              <a:rPr lang="el-GR" dirty="0" smtClean="0">
                <a:latin typeface="Calibri" pitchFamily="34" charset="0"/>
                <a:cs typeface="Calibri" pitchFamily="34" charset="0"/>
              </a:rPr>
              <a:t>Πού  μένει;</a:t>
            </a:r>
          </a:p>
          <a:p>
            <a:r>
              <a:rPr lang="el-GR" dirty="0" smtClean="0">
                <a:latin typeface="Calibri" pitchFamily="34" charset="0"/>
                <a:cs typeface="Calibri" pitchFamily="34" charset="0"/>
              </a:rPr>
              <a:t>Γιατί στην ταυτότητα του σκύλου έχουν γράψει το τηλέφωνο του αφεντικού του;</a:t>
            </a:r>
            <a:endParaRPr lang="el-GR" dirty="0">
              <a:latin typeface="Calibri" pitchFamily="34" charset="0"/>
              <a:cs typeface="Calibri" pitchFamily="34" charset="0"/>
            </a:endParaRPr>
          </a:p>
        </p:txBody>
      </p:sp>
      <p:sp>
        <p:nvSpPr>
          <p:cNvPr id="6" name="Επεξήγηση με παραλληλόγραμμο 5"/>
          <p:cNvSpPr/>
          <p:nvPr/>
        </p:nvSpPr>
        <p:spPr>
          <a:xfrm>
            <a:off x="5868144" y="1556792"/>
            <a:ext cx="2880320" cy="2088232"/>
          </a:xfrm>
          <a:prstGeom prst="wedgeRectCallout">
            <a:avLst>
              <a:gd name="adj1" fmla="val -62738"/>
              <a:gd name="adj2" fmla="val -3908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latin typeface="Calibri" pitchFamily="34" charset="0"/>
                <a:cs typeface="Calibri" pitchFamily="34" charset="0"/>
              </a:rPr>
              <a:t>Κάτοχος: </a:t>
            </a:r>
            <a:r>
              <a:rPr lang="el-GR" dirty="0" smtClean="0">
                <a:latin typeface="Calibri" pitchFamily="34" charset="0"/>
                <a:cs typeface="Calibri" pitchFamily="34" charset="0"/>
              </a:rPr>
              <a:t>αυτός που έχει κάτι στην κατοχή του, που είναι ο ιδιοκτήτης ενός πράγματος.</a:t>
            </a:r>
          </a:p>
          <a:p>
            <a:pPr algn="ctr"/>
            <a:r>
              <a:rPr lang="el-GR" dirty="0">
                <a:latin typeface="Calibri" pitchFamily="34" charset="0"/>
                <a:cs typeface="Calibri" pitchFamily="34" charset="0"/>
              </a:rPr>
              <a:t>π</a:t>
            </a:r>
            <a:r>
              <a:rPr lang="el-GR" dirty="0" smtClean="0">
                <a:latin typeface="Calibri" pitchFamily="34" charset="0"/>
                <a:cs typeface="Calibri" pitchFamily="34" charset="0"/>
              </a:rPr>
              <a:t>.χ. Κάτοχος του αυτοκινήτου είναι ο πατέρας μου.</a:t>
            </a:r>
            <a:endParaRPr lang="el-GR" dirty="0">
              <a:latin typeface="Calibri" pitchFamily="34" charset="0"/>
              <a:cs typeface="Calibri" pitchFamily="34" charset="0"/>
            </a:endParaRPr>
          </a:p>
        </p:txBody>
      </p:sp>
    </p:spTree>
    <p:extLst>
      <p:ext uri="{BB962C8B-B14F-4D97-AF65-F5344CB8AC3E}">
        <p14:creationId xmlns:p14="http://schemas.microsoft.com/office/powerpoint/2010/main" val="56709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30694\OneDrive\Εικόνες\Στιγμιότυπα οθόνης\2020-05-22 (2).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3958" t="30972" r="32794" b="9604"/>
          <a:stretch/>
        </p:blipFill>
        <p:spPr bwMode="auto">
          <a:xfrm>
            <a:off x="827584" y="1124744"/>
            <a:ext cx="6480720" cy="5008828"/>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xfrm>
            <a:off x="684213" y="549275"/>
            <a:ext cx="7024687" cy="575469"/>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dirty="0" smtClean="0">
                <a:latin typeface="Calibri" pitchFamily="34" charset="0"/>
                <a:cs typeface="Calibri" pitchFamily="34" charset="0"/>
              </a:rPr>
              <a:t>Σελίδα 37 του βιβλίου</a:t>
            </a:r>
            <a:endParaRPr lang="el-GR" dirty="0">
              <a:latin typeface="Calibri" pitchFamily="34" charset="0"/>
              <a:cs typeface="Calibri" pitchFamily="34" charset="0"/>
            </a:endParaRPr>
          </a:p>
        </p:txBody>
      </p:sp>
    </p:spTree>
    <p:extLst>
      <p:ext uri="{BB962C8B-B14F-4D97-AF65-F5344CB8AC3E}">
        <p14:creationId xmlns:p14="http://schemas.microsoft.com/office/powerpoint/2010/main" val="249762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692696"/>
            <a:ext cx="7528682" cy="1224136"/>
          </a:xfrm>
        </p:spPr>
        <p:style>
          <a:lnRef idx="1">
            <a:schemeClr val="accent6"/>
          </a:lnRef>
          <a:fillRef idx="2">
            <a:schemeClr val="accent6"/>
          </a:fillRef>
          <a:effectRef idx="1">
            <a:schemeClr val="accent6"/>
          </a:effectRef>
          <a:fontRef idx="minor">
            <a:schemeClr val="dk1"/>
          </a:fontRef>
        </p:style>
        <p:txBody>
          <a:bodyPr>
            <a:normAutofit/>
          </a:bodyPr>
          <a:lstStyle/>
          <a:p>
            <a:r>
              <a:rPr lang="el-GR" sz="2400" dirty="0" smtClean="0">
                <a:latin typeface="Calibri" pitchFamily="34" charset="0"/>
                <a:cs typeface="Calibri" pitchFamily="34" charset="0"/>
              </a:rPr>
              <a:t>Η θαλάσσια χελώνα καρέτα </a:t>
            </a:r>
            <a:r>
              <a:rPr lang="el-GR" sz="2400" dirty="0" err="1" smtClean="0">
                <a:latin typeface="Calibri" pitchFamily="34" charset="0"/>
                <a:cs typeface="Calibri" pitchFamily="34" charset="0"/>
              </a:rPr>
              <a:t>καρέτα</a:t>
            </a:r>
            <a:r>
              <a:rPr lang="el-GR" sz="2400" dirty="0" smtClean="0">
                <a:latin typeface="Calibri" pitchFamily="34" charset="0"/>
                <a:cs typeface="Calibri" pitchFamily="34" charset="0"/>
              </a:rPr>
              <a:t> μας συστήνεται… Παρακολουθήστε το παρακάτω βίντεο!</a:t>
            </a:r>
            <a:r>
              <a:rPr lang="en-GB" sz="2400" dirty="0" smtClean="0">
                <a:latin typeface="Calibri" pitchFamily="34" charset="0"/>
                <a:cs typeface="Calibri" pitchFamily="34" charset="0"/>
              </a:rPr>
              <a:t/>
            </a:r>
            <a:br>
              <a:rPr lang="en-GB" sz="2400" dirty="0" smtClean="0">
                <a:latin typeface="Calibri" pitchFamily="34" charset="0"/>
                <a:cs typeface="Calibri" pitchFamily="34" charset="0"/>
              </a:rPr>
            </a:br>
            <a:r>
              <a:rPr lang="el-GR" sz="1800" dirty="0" smtClean="0">
                <a:latin typeface="Calibri" pitchFamily="34" charset="0"/>
                <a:cs typeface="Calibri" pitchFamily="34" charset="0"/>
              </a:rPr>
              <a:t>(Δημιουργήθηκε από το </a:t>
            </a:r>
            <a:r>
              <a:rPr lang="en-GB" sz="1800" dirty="0" err="1" smtClean="0">
                <a:latin typeface="Calibri" pitchFamily="34" charset="0"/>
                <a:cs typeface="Calibri" pitchFamily="34" charset="0"/>
              </a:rPr>
              <a:t>sxoliko</a:t>
            </a:r>
            <a:r>
              <a:rPr lang="en-GB" sz="1800" dirty="0" smtClean="0">
                <a:latin typeface="Calibri" pitchFamily="34" charset="0"/>
                <a:cs typeface="Calibri" pitchFamily="34" charset="0"/>
              </a:rPr>
              <a:t> </a:t>
            </a:r>
            <a:r>
              <a:rPr lang="en-GB" sz="1800" dirty="0" err="1" smtClean="0">
                <a:latin typeface="Calibri" pitchFamily="34" charset="0"/>
                <a:cs typeface="Calibri" pitchFamily="34" charset="0"/>
              </a:rPr>
              <a:t>pareaki</a:t>
            </a:r>
            <a:r>
              <a:rPr lang="en-GB" sz="1800" dirty="0" smtClean="0">
                <a:latin typeface="Calibri" pitchFamily="34" charset="0"/>
                <a:cs typeface="Calibri" pitchFamily="34" charset="0"/>
              </a:rPr>
              <a:t>)</a:t>
            </a:r>
            <a:endParaRPr lang="el-GR" sz="1800" dirty="0">
              <a:latin typeface="Calibri" pitchFamily="34" charset="0"/>
              <a:cs typeface="Calibri" pitchFamily="34" charset="0"/>
            </a:endParaRPr>
          </a:p>
        </p:txBody>
      </p:sp>
      <p:sp>
        <p:nvSpPr>
          <p:cNvPr id="3" name="Θέση περιεχομένου 2"/>
          <p:cNvSpPr>
            <a:spLocks noGrp="1"/>
          </p:cNvSpPr>
          <p:nvPr>
            <p:ph idx="1"/>
          </p:nvPr>
        </p:nvSpPr>
        <p:spPr>
          <a:xfrm>
            <a:off x="1043492" y="2323653"/>
            <a:ext cx="6777317" cy="889323"/>
          </a:xfrm>
        </p:spPr>
        <p:txBody>
          <a:bodyPr/>
          <a:lstStyle/>
          <a:p>
            <a:r>
              <a:rPr lang="en-US" dirty="0">
                <a:hlinkClick r:id="rId2"/>
              </a:rPr>
              <a:t>https://www.youtube.com/watch?v=LbZNZY8Iano</a:t>
            </a:r>
            <a:endParaRPr lang="el-GR" dirty="0"/>
          </a:p>
        </p:txBody>
      </p:sp>
    </p:spTree>
    <p:extLst>
      <p:ext uri="{BB962C8B-B14F-4D97-AF65-F5344CB8AC3E}">
        <p14:creationId xmlns:p14="http://schemas.microsoft.com/office/powerpoint/2010/main" val="2294953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755576" y="332656"/>
            <a:ext cx="7024687" cy="504031"/>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dirty="0" smtClean="0">
                <a:latin typeface="Calibri" pitchFamily="34" charset="0"/>
                <a:cs typeface="Calibri" pitchFamily="34" charset="0"/>
              </a:rPr>
              <a:t>Σελίδα 38 του βιβλίου</a:t>
            </a:r>
            <a:endParaRPr lang="el-GR" dirty="0">
              <a:latin typeface="Calibri" pitchFamily="34" charset="0"/>
              <a:cs typeface="Calibri" pitchFamily="34" charset="0"/>
            </a:endParaRPr>
          </a:p>
        </p:txBody>
      </p:sp>
      <p:pic>
        <p:nvPicPr>
          <p:cNvPr id="1026" name="Picture 2" descr="C:\Users\30694\OneDrive\Εικόνες\Στιγμιότυπα οθόνης\2020-05-22 (3).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131" t="24716" r="32500" b="5368"/>
          <a:stretch/>
        </p:blipFill>
        <p:spPr bwMode="auto">
          <a:xfrm>
            <a:off x="827584" y="836712"/>
            <a:ext cx="6048672" cy="5614384"/>
          </a:xfrm>
          <a:prstGeom prst="rect">
            <a:avLst/>
          </a:prstGeom>
          <a:noFill/>
          <a:extLst>
            <a:ext uri="{909E8E84-426E-40DD-AFC4-6F175D3DCCD1}">
              <a14:hiddenFill xmlns:a14="http://schemas.microsoft.com/office/drawing/2010/main">
                <a:solidFill>
                  <a:srgbClr val="FFFFFF"/>
                </a:solidFill>
              </a14:hiddenFill>
            </a:ext>
          </a:extLst>
        </p:spPr>
      </p:pic>
      <p:sp>
        <p:nvSpPr>
          <p:cNvPr id="5" name="Επεξήγηση με παραλληλόγραμμο 4"/>
          <p:cNvSpPr/>
          <p:nvPr/>
        </p:nvSpPr>
        <p:spPr>
          <a:xfrm>
            <a:off x="3131840" y="1268760"/>
            <a:ext cx="1224136" cy="288032"/>
          </a:xfrm>
          <a:prstGeom prst="wedgeRectCallout">
            <a:avLst>
              <a:gd name="adj1" fmla="val -21736"/>
              <a:gd name="adj2" fmla="val 3631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latin typeface="Calibri" pitchFamily="34" charset="0"/>
                <a:cs typeface="Calibri" pitchFamily="34" charset="0"/>
              </a:rPr>
              <a:t>ακτή</a:t>
            </a:r>
            <a:endParaRPr lang="el-GR" dirty="0">
              <a:latin typeface="Calibri" pitchFamily="34" charset="0"/>
              <a:cs typeface="Calibri" pitchFamily="34" charset="0"/>
            </a:endParaRPr>
          </a:p>
        </p:txBody>
      </p:sp>
      <p:sp>
        <p:nvSpPr>
          <p:cNvPr id="7" name="Επεξήγηση με παραλληλόγραμμο 6"/>
          <p:cNvSpPr/>
          <p:nvPr/>
        </p:nvSpPr>
        <p:spPr>
          <a:xfrm>
            <a:off x="4860032" y="1268760"/>
            <a:ext cx="1368152" cy="288032"/>
          </a:xfrm>
          <a:prstGeom prst="wedgeRectCallout">
            <a:avLst>
              <a:gd name="adj1" fmla="val -21736"/>
              <a:gd name="adj2" fmla="val 3631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latin typeface="Calibri" pitchFamily="34" charset="0"/>
                <a:cs typeface="Calibri" pitchFamily="34" charset="0"/>
              </a:rPr>
              <a:t>ακρογιαλιά</a:t>
            </a:r>
            <a:endParaRPr lang="el-GR" dirty="0">
              <a:latin typeface="Calibri" pitchFamily="34" charset="0"/>
              <a:cs typeface="Calibri" pitchFamily="34" charset="0"/>
            </a:endParaRPr>
          </a:p>
        </p:txBody>
      </p:sp>
      <p:sp>
        <p:nvSpPr>
          <p:cNvPr id="8" name="Επεξήγηση με παραλληλόγραμμο 7"/>
          <p:cNvSpPr/>
          <p:nvPr/>
        </p:nvSpPr>
        <p:spPr>
          <a:xfrm>
            <a:off x="3347864" y="1991948"/>
            <a:ext cx="1368152" cy="288032"/>
          </a:xfrm>
          <a:prstGeom prst="wedgeRectCallout">
            <a:avLst>
              <a:gd name="adj1" fmla="val -21736"/>
              <a:gd name="adj2" fmla="val 3631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smtClean="0">
                <a:latin typeface="Calibri" pitchFamily="34" charset="0"/>
                <a:cs typeface="Calibri" pitchFamily="34" charset="0"/>
              </a:rPr>
              <a:t>φαγητό</a:t>
            </a:r>
            <a:endParaRPr lang="el-GR" dirty="0">
              <a:latin typeface="Calibri" pitchFamily="34" charset="0"/>
              <a:cs typeface="Calibri" pitchFamily="34" charset="0"/>
            </a:endParaRPr>
          </a:p>
        </p:txBody>
      </p:sp>
      <p:sp>
        <p:nvSpPr>
          <p:cNvPr id="9" name="Επεξήγηση με παραλληλόγραμμο 8"/>
          <p:cNvSpPr/>
          <p:nvPr/>
        </p:nvSpPr>
        <p:spPr>
          <a:xfrm>
            <a:off x="3239852" y="1631908"/>
            <a:ext cx="3240360" cy="284924"/>
          </a:xfrm>
          <a:prstGeom prst="wedgeRectCallout">
            <a:avLst>
              <a:gd name="adj1" fmla="val -21736"/>
              <a:gd name="adj2" fmla="val 3631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dirty="0">
                <a:latin typeface="Calibri" pitchFamily="34" charset="0"/>
                <a:cs typeface="Calibri" pitchFamily="34" charset="0"/>
              </a:rPr>
              <a:t>ο</a:t>
            </a:r>
            <a:r>
              <a:rPr lang="el-GR" dirty="0" smtClean="0">
                <a:latin typeface="Calibri" pitchFamily="34" charset="0"/>
                <a:cs typeface="Calibri" pitchFamily="34" charset="0"/>
              </a:rPr>
              <a:t>δηγούμαι,  προσανατολίζομαι</a:t>
            </a:r>
            <a:endParaRPr lang="el-GR" dirty="0">
              <a:latin typeface="Calibri" pitchFamily="34" charset="0"/>
              <a:cs typeface="Calibri" pitchFamily="34" charset="0"/>
            </a:endParaRPr>
          </a:p>
        </p:txBody>
      </p:sp>
    </p:spTree>
    <p:extLst>
      <p:ext uri="{BB962C8B-B14F-4D97-AF65-F5344CB8AC3E}">
        <p14:creationId xmlns:p14="http://schemas.microsoft.com/office/powerpoint/2010/main" val="204488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30694\OneDrive\Εικόνες\Στιγμιότυπα οθόνης\2020-05-23.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104" t="43288" r="31474" b="9081"/>
          <a:stretch/>
        </p:blipFill>
        <p:spPr bwMode="auto">
          <a:xfrm>
            <a:off x="611560" y="764704"/>
            <a:ext cx="7277512" cy="4389338"/>
          </a:xfrm>
          <a:prstGeom prst="rect">
            <a:avLst/>
          </a:prstGeom>
          <a:noFill/>
          <a:extLst>
            <a:ext uri="{909E8E84-426E-40DD-AFC4-6F175D3DCCD1}">
              <a14:hiddenFill xmlns:a14="http://schemas.microsoft.com/office/drawing/2010/main">
                <a:solidFill>
                  <a:srgbClr val="FFFFFF"/>
                </a:solidFill>
              </a14:hiddenFill>
            </a:ext>
          </a:extLst>
        </p:spPr>
      </p:pic>
      <p:sp>
        <p:nvSpPr>
          <p:cNvPr id="4" name="Επεξήγηση με παραλληλόγραμμο 3"/>
          <p:cNvSpPr/>
          <p:nvPr/>
        </p:nvSpPr>
        <p:spPr>
          <a:xfrm>
            <a:off x="827584" y="4869160"/>
            <a:ext cx="3168352" cy="720080"/>
          </a:xfrm>
          <a:prstGeom prst="wedgeRectCallout">
            <a:avLst>
              <a:gd name="adj1" fmla="val -20544"/>
              <a:gd name="adj2" fmla="val 4853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smtClean="0"/>
              <a:t>Τι σημαίνει </a:t>
            </a:r>
            <a:r>
              <a:rPr lang="el-GR" dirty="0" err="1" smtClean="0"/>
              <a:t>αρκτούρος</a:t>
            </a:r>
            <a:r>
              <a:rPr lang="el-GR" dirty="0" smtClean="0"/>
              <a:t>;</a:t>
            </a:r>
            <a:endParaRPr lang="el-GR" dirty="0"/>
          </a:p>
        </p:txBody>
      </p:sp>
      <p:sp>
        <p:nvSpPr>
          <p:cNvPr id="6" name="Επεξήγηση με παραλληλόγραμμο 5"/>
          <p:cNvSpPr/>
          <p:nvPr/>
        </p:nvSpPr>
        <p:spPr>
          <a:xfrm>
            <a:off x="4499992" y="5445224"/>
            <a:ext cx="3168352" cy="720080"/>
          </a:xfrm>
          <a:prstGeom prst="wedgeRectCallout">
            <a:avLst>
              <a:gd name="adj1" fmla="val -20544"/>
              <a:gd name="adj2" fmla="val 4853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smtClean="0"/>
              <a:t>Ο φύλακας της αρκούδας</a:t>
            </a:r>
            <a:endParaRPr lang="el-GR" dirty="0"/>
          </a:p>
        </p:txBody>
      </p:sp>
    </p:spTree>
    <p:extLst>
      <p:ext uri="{BB962C8B-B14F-4D97-AF65-F5344CB8AC3E}">
        <p14:creationId xmlns:p14="http://schemas.microsoft.com/office/powerpoint/2010/main" val="325546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30694\OneDrive\Εικόνες\Στιγμιότυπα οθόνης\2020-05-23 (2).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334" t="14291" r="15055" b="11950"/>
          <a:stretch/>
        </p:blipFill>
        <p:spPr bwMode="auto">
          <a:xfrm>
            <a:off x="539551" y="1124744"/>
            <a:ext cx="8335627"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xfrm>
            <a:off x="755576" y="476672"/>
            <a:ext cx="7024744" cy="45712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sz="1800" dirty="0" smtClean="0">
                <a:latin typeface="Calibri" pitchFamily="34" charset="0"/>
                <a:cs typeface="Calibri" pitchFamily="34" charset="0"/>
              </a:rPr>
              <a:t>Η εικόνα είναι από την ιστοσελίδα του περιβαλλοντικού κέντρου «Αρκτούρος»</a:t>
            </a:r>
            <a:endParaRPr lang="el-GR" sz="1800" dirty="0">
              <a:latin typeface="Calibri" pitchFamily="34" charset="0"/>
              <a:cs typeface="Calibri" pitchFamily="34" charset="0"/>
            </a:endParaRPr>
          </a:p>
        </p:txBody>
      </p:sp>
    </p:spTree>
    <p:extLst>
      <p:ext uri="{BB962C8B-B14F-4D97-AF65-F5344CB8AC3E}">
        <p14:creationId xmlns:p14="http://schemas.microsoft.com/office/powerpoint/2010/main" val="1473090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185</TotalTime>
  <Words>281</Words>
  <Application>Microsoft Office PowerPoint</Application>
  <PresentationFormat>Προβολή στην οθόνη (4:3)</PresentationFormat>
  <Paragraphs>34</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Austin</vt:lpstr>
      <vt:lpstr>Εξ αποστάσεως διδασκαλία!!!</vt:lpstr>
      <vt:lpstr>Παρουσίαση του PowerPoint</vt:lpstr>
      <vt:lpstr>Σελίδα 35 του βιβλίου</vt:lpstr>
      <vt:lpstr>Σελίδα 36 του βιβλίου</vt:lpstr>
      <vt:lpstr>Σελίδα 37 του βιβλίου</vt:lpstr>
      <vt:lpstr>Η θαλάσσια χελώνα καρέτα καρέτα μας συστήνεται… Παρακολουθήστε το παρακάτω βίντεο! (Δημιουργήθηκε από το sxoliko pareaki)</vt:lpstr>
      <vt:lpstr>Σελίδα 38 του βιβλίου</vt:lpstr>
      <vt:lpstr>Παρουσίαση του PowerPoint</vt:lpstr>
      <vt:lpstr>Η εικόνα είναι από την ιστοσελίδα του περιβαλλοντικού κέντρου «Αρκτούρος»</vt:lpstr>
      <vt:lpstr>Τι είναι ο «Αρκτούρος»;</vt:lpstr>
      <vt:lpstr>Πατήστε στον παρακάτω σύνδεσμο και κάντε τις 4 διαδραστικές ασκήσεις του βιβλίου.(Επιλέξτε τα εικονίδια με το παζλ που δείχνει το βέλος)</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 αποστάσεως διδασκαλία!!!</dc:title>
  <dc:creator>30694</dc:creator>
  <cp:lastModifiedBy>30694</cp:lastModifiedBy>
  <cp:revision>18</cp:revision>
  <dcterms:created xsi:type="dcterms:W3CDTF">2020-05-21T18:52:20Z</dcterms:created>
  <dcterms:modified xsi:type="dcterms:W3CDTF">2020-05-25T04:05:28Z</dcterms:modified>
</cp:coreProperties>
</file>