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0" name="Υπότιτλο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Στρογγυλεμένο ορθογώνιο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Στρογγύλεμα μίας γωνίας ορθογωνίου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υλεμένο ορθογώνιο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Θέση τίτλου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CDDACE-DA03-40AF-AC77-687E739216AE}" type="datetimeFigureOut">
              <a:rPr lang="el-GR" smtClean="0"/>
              <a:t>18/5/2020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31E95C-20A9-4E74-AA03-4F7E8F762F2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zpsIoJyQ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Dgu9YXObt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 αποστάσεως διδασκαλία!!!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Δευτέρα 18 Μαΐου 2020</a:t>
            </a:r>
          </a:p>
          <a:p>
            <a:r>
              <a:rPr lang="el-GR" dirty="0" smtClean="0"/>
              <a:t>18/5/2020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290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47783"/>
            <a:ext cx="4805913" cy="3050561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1331640" y="692696"/>
            <a:ext cx="4320480" cy="1368152"/>
          </a:xfrm>
          <a:prstGeom prst="wedgeEllipseCallout">
            <a:avLst>
              <a:gd name="adj1" fmla="val 29538"/>
              <a:gd name="adj2" fmla="val 75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</a:t>
            </a:r>
            <a:r>
              <a:rPr lang="el-GR" dirty="0" smtClean="0"/>
              <a:t>δώ τελείωσε το σημερινό μας μάθημα…</a:t>
            </a:r>
          </a:p>
          <a:p>
            <a:pPr algn="ctr"/>
            <a:r>
              <a:rPr lang="el-GR" dirty="0" smtClean="0"/>
              <a:t>Τα λέμε αύριο!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133856" y="5229200"/>
            <a:ext cx="660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https://www.youtube.com/watch?v=rlzpsIoJyQk</a:t>
            </a:r>
            <a:endParaRPr lang="el-GR" dirty="0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67544" y="2564904"/>
            <a:ext cx="4176464" cy="1584176"/>
          </a:xfrm>
          <a:prstGeom prst="wedgeRoundRectCallout">
            <a:avLst>
              <a:gd name="adj1" fmla="val -2223"/>
              <a:gd name="adj2" fmla="val 112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Πατήστε στον παρακάτω σύνδεσμο για να ακούσετε το ποίημα του Γ. Σεφέρη «Λίγο ακόμα» ( σελ. 14) μελοποιημένο από τον Μ. Θεοδωράκη!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05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66" y="2132856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899592" y="692696"/>
            <a:ext cx="4536504" cy="1656184"/>
          </a:xfrm>
          <a:prstGeom prst="wedgeEllipseCallout">
            <a:avLst>
              <a:gd name="adj1" fmla="val 59591"/>
              <a:gd name="adj2" fmla="val 81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Καλημέρα, παιδάκια μου!</a:t>
            </a:r>
          </a:p>
          <a:p>
            <a:pPr algn="ctr"/>
            <a:r>
              <a:rPr lang="el-GR" dirty="0" smtClean="0"/>
              <a:t>Καλή εβδομάδα…</a:t>
            </a:r>
          </a:p>
          <a:p>
            <a:pPr algn="ctr"/>
            <a:r>
              <a:rPr lang="el-GR" dirty="0" smtClean="0"/>
              <a:t>Ελπίζω να περάσατε ένα υπέροχο Σαββατοκύριακο!!!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48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79208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Σελίδα 12 του βιβλίου…</a:t>
            </a:r>
            <a:endParaRPr lang="el-GR" dirty="0"/>
          </a:p>
        </p:txBody>
      </p:sp>
      <p:pic>
        <p:nvPicPr>
          <p:cNvPr id="1026" name="Picture 2" descr="C:\Users\30694\OneDrive\Εικόνες\Στιγμιότυπα οθόνης\2020-05-14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27275" r="33749" b="28682"/>
          <a:stretch/>
        </p:blipFill>
        <p:spPr bwMode="auto">
          <a:xfrm>
            <a:off x="395536" y="1196752"/>
            <a:ext cx="8352928" cy="511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Ευθεία γραμμή σύνδεσης 3"/>
          <p:cNvCxnSpPr/>
          <p:nvPr/>
        </p:nvCxnSpPr>
        <p:spPr>
          <a:xfrm>
            <a:off x="1979712" y="5445224"/>
            <a:ext cx="6552728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Ευθεία γραμμή σύνδεσης 5"/>
          <p:cNvCxnSpPr/>
          <p:nvPr/>
        </p:nvCxnSpPr>
        <p:spPr>
          <a:xfrm>
            <a:off x="827584" y="5733256"/>
            <a:ext cx="48245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83880" cy="72008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Συζητούμε…</a:t>
            </a:r>
            <a:endParaRPr lang="el-GR" dirty="0"/>
          </a:p>
        </p:txBody>
      </p:sp>
      <p:pic>
        <p:nvPicPr>
          <p:cNvPr id="2050" name="Picture 2" descr="C:\Users\30694\OneDrive\Εικόνες\Στιγμιότυπα οθόνης\2020-05-14 (1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t="31315" r="31135" b="38178"/>
          <a:stretch/>
        </p:blipFill>
        <p:spPr bwMode="auto">
          <a:xfrm>
            <a:off x="179512" y="1700808"/>
            <a:ext cx="77310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Ελλειψοειδής επεξήγηση 3"/>
          <p:cNvSpPr/>
          <p:nvPr/>
        </p:nvSpPr>
        <p:spPr>
          <a:xfrm>
            <a:off x="6012160" y="3356992"/>
            <a:ext cx="2808312" cy="1080120"/>
          </a:xfrm>
          <a:prstGeom prst="wedgeEllipseCallout">
            <a:avLst>
              <a:gd name="adj1" fmla="val -54696"/>
              <a:gd name="adj2" fmla="val -22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Βιβλιοπαρουσίαση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177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8183880" cy="105156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400" dirty="0" smtClean="0"/>
              <a:t>Συμπλήρωσε τον πίνακα στη σελίδα 14 του βιβλίου.</a:t>
            </a:r>
            <a:endParaRPr lang="el-GR" sz="24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855891"/>
              </p:ext>
            </p:extLst>
          </p:nvPr>
        </p:nvGraphicFramePr>
        <p:xfrm>
          <a:off x="683568" y="1124743"/>
          <a:ext cx="800323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872"/>
                <a:gridCol w="566926"/>
                <a:gridCol w="1540601"/>
                <a:gridCol w="1894091"/>
                <a:gridCol w="1333872"/>
                <a:gridCol w="1333872"/>
              </a:tblGrid>
              <a:tr h="322021">
                <a:tc gridSpan="6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Ενικός αριθμός</a:t>
                      </a:r>
                      <a:endParaRPr lang="el-GR" dirty="0"/>
                    </a:p>
                  </a:txBody>
                  <a:tcPr marL="90929" marR="90929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55817">
                <a:tc>
                  <a:txBody>
                    <a:bodyPr/>
                    <a:lstStyle/>
                    <a:p>
                      <a:r>
                        <a:rPr lang="el-GR" dirty="0" smtClean="0"/>
                        <a:t>Ονομαστική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βουνό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μάρμαρο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παιδί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χέρι</a:t>
                      </a:r>
                      <a:endParaRPr lang="el-GR" dirty="0"/>
                    </a:p>
                  </a:txBody>
                  <a:tcPr marL="90929" marR="90929"/>
                </a:tc>
              </a:tr>
              <a:tr h="322021">
                <a:tc>
                  <a:txBody>
                    <a:bodyPr/>
                    <a:lstStyle/>
                    <a:p>
                      <a:r>
                        <a:rPr lang="el-GR" dirty="0" smtClean="0"/>
                        <a:t>Γενική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του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βουνού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μαρμάρου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παιδιού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χεριού</a:t>
                      </a:r>
                      <a:endParaRPr lang="el-GR" dirty="0"/>
                    </a:p>
                  </a:txBody>
                  <a:tcPr marL="90929" marR="90929"/>
                </a:tc>
              </a:tr>
              <a:tr h="322021"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Αιτιατική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βουνό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smtClean="0"/>
                        <a:t>μάρμαρο</a:t>
                      </a:r>
                      <a:endParaRPr lang="el-GR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παιδί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χέρι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</a:tr>
              <a:tr h="322021">
                <a:tc>
                  <a:txBody>
                    <a:bodyPr/>
                    <a:lstStyle/>
                    <a:p>
                      <a:r>
                        <a:rPr lang="el-GR" dirty="0" smtClean="0"/>
                        <a:t>Κλητική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βουνό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μάρμαρο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παιδί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χέρι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</a:tr>
              <a:tr h="322021">
                <a:tc gridSpan="6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Πληθυντικός αριθμός</a:t>
                      </a:r>
                      <a:endParaRPr lang="el-GR" dirty="0"/>
                    </a:p>
                  </a:txBody>
                  <a:tcPr marL="90929" marR="90929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55817">
                <a:tc>
                  <a:txBody>
                    <a:bodyPr/>
                    <a:lstStyle/>
                    <a:p>
                      <a:r>
                        <a:rPr lang="el-GR" dirty="0" smtClean="0"/>
                        <a:t>Ονομαστική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βουνά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μάρμαρα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παιδιά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χέρια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</a:tr>
              <a:tr h="555817">
                <a:tc>
                  <a:txBody>
                    <a:bodyPr/>
                    <a:lstStyle/>
                    <a:p>
                      <a:r>
                        <a:rPr lang="el-GR" dirty="0" smtClean="0"/>
                        <a:t>Γενική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των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βουνών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μαρμάρων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παιδιών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χεριών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</a:tr>
              <a:tr h="322021">
                <a:tc>
                  <a:txBody>
                    <a:bodyPr/>
                    <a:lstStyle/>
                    <a:p>
                      <a:r>
                        <a:rPr lang="el-GR" dirty="0" smtClean="0"/>
                        <a:t>Αιτιατική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τα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βουνά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μάρμαρα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παιδιά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χέρια</a:t>
                      </a:r>
                      <a:endParaRPr lang="el-GR" dirty="0"/>
                    </a:p>
                  </a:txBody>
                  <a:tcPr marL="90929" marR="90929"/>
                </a:tc>
              </a:tr>
              <a:tr h="322021">
                <a:tc>
                  <a:txBody>
                    <a:bodyPr/>
                    <a:lstStyle/>
                    <a:p>
                      <a:r>
                        <a:rPr lang="el-GR" dirty="0" smtClean="0"/>
                        <a:t>Κλητική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βουνά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μάρμαρα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παιδιά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 marL="90929" marR="90929"/>
                </a:tc>
                <a:tc>
                  <a:txBody>
                    <a:bodyPr/>
                    <a:lstStyle/>
                    <a:p>
                      <a:r>
                        <a:rPr lang="el-G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χέρια</a:t>
                      </a:r>
                      <a:endParaRPr lang="el-GR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929" marR="909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6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2400" dirty="0" smtClean="0"/>
              <a:t>Σελίδα 15 του βιβλίου…</a:t>
            </a:r>
            <a:endParaRPr lang="el-GR" sz="2400" dirty="0"/>
          </a:p>
        </p:txBody>
      </p:sp>
      <p:pic>
        <p:nvPicPr>
          <p:cNvPr id="3074" name="Picture 2" descr="C:\Users\30694\OneDrive\Εικόνες\Στιγμιότυπα οθόνης\2020-05-14 (2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5" t="27162" r="34518" b="35007"/>
          <a:stretch/>
        </p:blipFill>
        <p:spPr bwMode="auto">
          <a:xfrm>
            <a:off x="500577" y="1556792"/>
            <a:ext cx="778987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Συμπλήρωσε </a:t>
            </a:r>
            <a:endParaRPr lang="el-GR" dirty="0"/>
          </a:p>
        </p:txBody>
      </p:sp>
      <p:pic>
        <p:nvPicPr>
          <p:cNvPr id="4098" name="Picture 2" descr="C:\Users\30694\OneDrive\Εικόνες\Στιγμιότυπα οθόνης\2020-05-14 (3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2" t="27976" r="34440" b="8761"/>
          <a:stretch/>
        </p:blipFill>
        <p:spPr bwMode="auto">
          <a:xfrm>
            <a:off x="-4485" y="908720"/>
            <a:ext cx="6725326" cy="57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85277"/>
              </p:ext>
            </p:extLst>
          </p:nvPr>
        </p:nvGraphicFramePr>
        <p:xfrm>
          <a:off x="6804248" y="2564904"/>
          <a:ext cx="1800200" cy="35643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0200"/>
              </a:tblGrid>
              <a:tr h="396044">
                <a:tc>
                  <a:txBody>
                    <a:bodyPr/>
                    <a:lstStyle/>
                    <a:p>
                      <a:r>
                        <a:rPr lang="el-GR" dirty="0" smtClean="0"/>
                        <a:t>επιρρήματα</a:t>
                      </a:r>
                      <a:endParaRPr lang="el-GR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l-GR" dirty="0" smtClean="0"/>
                        <a:t>δυνατά</a:t>
                      </a:r>
                      <a:endParaRPr lang="el-GR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l-GR" dirty="0" smtClean="0"/>
                        <a:t>ευχάριστα</a:t>
                      </a:r>
                      <a:endParaRPr lang="el-GR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l-GR" dirty="0" smtClean="0"/>
                        <a:t>σύντομα</a:t>
                      </a:r>
                      <a:endParaRPr lang="el-GR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l-GR" dirty="0" smtClean="0"/>
                        <a:t>αργά</a:t>
                      </a:r>
                      <a:endParaRPr lang="el-GR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l-GR" dirty="0" smtClean="0"/>
                        <a:t>απαλά</a:t>
                      </a:r>
                      <a:endParaRPr lang="el-GR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l-GR" dirty="0" smtClean="0"/>
                        <a:t>πρόχειρα</a:t>
                      </a:r>
                      <a:endParaRPr lang="el-GR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l-GR" dirty="0" smtClean="0"/>
                        <a:t>όμορφα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9832" y="404664"/>
            <a:ext cx="8229600" cy="6340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sz="2400" dirty="0" smtClean="0"/>
              <a:t>Πήγαινε στη σελίδα 36 του Τετραδίου Εργασιών, στην άσκηση 6.</a:t>
            </a:r>
            <a:endParaRPr lang="el-GR" sz="2400" dirty="0"/>
          </a:p>
        </p:txBody>
      </p:sp>
      <p:sp>
        <p:nvSpPr>
          <p:cNvPr id="4" name="Επεξήγηση με παραλληλόγραμμο 3"/>
          <p:cNvSpPr/>
          <p:nvPr/>
        </p:nvSpPr>
        <p:spPr>
          <a:xfrm>
            <a:off x="539552" y="1196752"/>
            <a:ext cx="8136904" cy="3240360"/>
          </a:xfrm>
          <a:prstGeom prst="wedgeRectCallout">
            <a:avLst>
              <a:gd name="adj1" fmla="val -12400"/>
              <a:gd name="adj2" fmla="val 661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latin typeface="Calibri" pitchFamily="34" charset="0"/>
                <a:cs typeface="Calibri" pitchFamily="34" charset="0"/>
              </a:rPr>
              <a:t>Τα παρακάτω ζευγαράκια λέξεων λέγονται ομόηχες ή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παρώνυμες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λέξεις.</a:t>
            </a:r>
          </a:p>
          <a:p>
            <a:pPr algn="ctr"/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Οι ομόηχες λέξεις ακούγονται ακριβώς το ίδιο, αλλά έχουν διαφορετική σημασία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2000" u="sng" dirty="0" smtClean="0">
                <a:latin typeface="Calibri" pitchFamily="34" charset="0"/>
                <a:cs typeface="Calibri" pitchFamily="34" charset="0"/>
              </a:rPr>
              <a:t>π.χ. το βάζο, εγώ βάζω</a:t>
            </a:r>
          </a:p>
          <a:p>
            <a:pPr algn="ctr"/>
            <a:r>
              <a:rPr lang="el-GR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Οι </a:t>
            </a:r>
            <a:r>
              <a:rPr lang="el-GR" sz="20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παρώνυμες</a:t>
            </a:r>
            <a:r>
              <a:rPr lang="el-GR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λέξεις ακούγονται περίπου το ίδιο ή αλλάζει ο τόνος και </a:t>
            </a:r>
            <a:r>
              <a:rPr lang="el-GR" sz="2000" b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έχουν διαφορετική </a:t>
            </a:r>
            <a:r>
              <a:rPr lang="el-GR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σημασία, </a:t>
            </a:r>
            <a:r>
              <a:rPr lang="el-GR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π.χ. το φύλλο, εγώ φιλώ</a:t>
            </a:r>
            <a:endParaRPr lang="el-GR" sz="20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20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Πατώντας στον παρακάτω σύνδεσμο, σε πλήρη προβολή, θα  παρακολουθήσεις ένα εκπαιδευτικό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video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για τις ομόηχες  και τις </a:t>
            </a:r>
            <a:r>
              <a:rPr lang="el-GR" sz="2000" dirty="0" err="1" smtClean="0">
                <a:latin typeface="Calibri" pitchFamily="34" charset="0"/>
                <a:cs typeface="Calibri" pitchFamily="34" charset="0"/>
              </a:rPr>
              <a:t>παρώνυμες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λέξεις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99592" y="5048309"/>
            <a:ext cx="705678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https://www.youtube.com/watch?v=JDgu9YXObtI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0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0694\OneDrive\Εικόνες\Στιγμιότυπα οθόνης\2020-05-14 (4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7" t="24055" r="26361" b="32914"/>
          <a:stretch/>
        </p:blipFill>
        <p:spPr bwMode="auto">
          <a:xfrm>
            <a:off x="251520" y="404664"/>
            <a:ext cx="8229600" cy="336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Επεξήγηση με παραλληλόγραμμο 4"/>
          <p:cNvSpPr/>
          <p:nvPr/>
        </p:nvSpPr>
        <p:spPr>
          <a:xfrm>
            <a:off x="899592" y="3861048"/>
            <a:ext cx="2664296" cy="2448272"/>
          </a:xfrm>
          <a:prstGeom prst="wedgeRectCallout">
            <a:avLst>
              <a:gd name="adj1" fmla="val -18087"/>
              <a:gd name="adj2" fmla="val 5129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</a:t>
            </a:r>
            <a:r>
              <a:rPr lang="el-GR" dirty="0" smtClean="0"/>
              <a:t>γώ κυλώ</a:t>
            </a:r>
          </a:p>
          <a:p>
            <a:pPr algn="ctr"/>
            <a:r>
              <a:rPr lang="el-GR" dirty="0"/>
              <a:t>ε</a:t>
            </a:r>
            <a:r>
              <a:rPr lang="el-GR" dirty="0" smtClean="0"/>
              <a:t>γώ μιλώ</a:t>
            </a:r>
          </a:p>
          <a:p>
            <a:pPr algn="ctr"/>
            <a:r>
              <a:rPr lang="el-GR" dirty="0"/>
              <a:t>ε</a:t>
            </a:r>
            <a:r>
              <a:rPr lang="el-GR" dirty="0" smtClean="0"/>
              <a:t>γώ γελώ</a:t>
            </a:r>
          </a:p>
          <a:p>
            <a:pPr algn="ctr"/>
            <a:r>
              <a:rPr lang="el-GR" dirty="0"/>
              <a:t>ε</a:t>
            </a:r>
            <a:r>
              <a:rPr lang="el-GR" dirty="0" smtClean="0"/>
              <a:t>γώ φιλώ</a:t>
            </a:r>
            <a:endParaRPr lang="el-GR" dirty="0"/>
          </a:p>
        </p:txBody>
      </p:sp>
      <p:sp>
        <p:nvSpPr>
          <p:cNvPr id="8" name="Επεξήγηση με παραλληλόγραμμο 7"/>
          <p:cNvSpPr/>
          <p:nvPr/>
        </p:nvSpPr>
        <p:spPr>
          <a:xfrm>
            <a:off x="5796136" y="3933056"/>
            <a:ext cx="2808312" cy="2376264"/>
          </a:xfrm>
          <a:prstGeom prst="wedgeRectCallout">
            <a:avLst>
              <a:gd name="adj1" fmla="val -17903"/>
              <a:gd name="adj2" fmla="val 5018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r>
              <a:rPr lang="el-GR" dirty="0"/>
              <a:t>τ</a:t>
            </a:r>
            <a:r>
              <a:rPr lang="el-GR" dirty="0" smtClean="0"/>
              <a:t>ο κιλό</a:t>
            </a:r>
          </a:p>
          <a:p>
            <a:pPr algn="ctr"/>
            <a:r>
              <a:rPr lang="el-GR" dirty="0"/>
              <a:t>τ</a:t>
            </a:r>
            <a:r>
              <a:rPr lang="el-GR" dirty="0" smtClean="0"/>
              <a:t>ο μήλο</a:t>
            </a:r>
          </a:p>
          <a:p>
            <a:pPr algn="ctr"/>
            <a:r>
              <a:rPr lang="el-GR" dirty="0"/>
              <a:t>τ</a:t>
            </a:r>
            <a:r>
              <a:rPr lang="el-GR" dirty="0" smtClean="0"/>
              <a:t>ο γέλιο</a:t>
            </a:r>
          </a:p>
          <a:p>
            <a:pPr algn="ctr"/>
            <a:r>
              <a:rPr lang="el-GR" dirty="0"/>
              <a:t>τ</a:t>
            </a:r>
            <a:r>
              <a:rPr lang="el-GR" dirty="0" smtClean="0"/>
              <a:t>ο φύλλο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2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</TotalTime>
  <Words>259</Words>
  <Application>Microsoft Office PowerPoint</Application>
  <PresentationFormat>Προβολή στην οθόνη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Άποψη</vt:lpstr>
      <vt:lpstr>Εξ αποστάσεως διδασκαλία!!!</vt:lpstr>
      <vt:lpstr>Παρουσίαση του PowerPoint</vt:lpstr>
      <vt:lpstr>Σελίδα 12 του βιβλίου…</vt:lpstr>
      <vt:lpstr>Συζητούμε…</vt:lpstr>
      <vt:lpstr>Συμπλήρωσε τον πίνακα στη σελίδα 14 του βιβλίου.</vt:lpstr>
      <vt:lpstr>Σελίδα 15 του βιβλίου…</vt:lpstr>
      <vt:lpstr>Συμπλήρωσε </vt:lpstr>
      <vt:lpstr>Πήγαινε στη σελίδα 36 του Τετραδίου Εργασιών, στην άσκηση 6.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διδασκαλία!!!</dc:title>
  <dc:creator>30694</dc:creator>
  <cp:lastModifiedBy>30694</cp:lastModifiedBy>
  <cp:revision>13</cp:revision>
  <dcterms:created xsi:type="dcterms:W3CDTF">2020-05-14T07:47:34Z</dcterms:created>
  <dcterms:modified xsi:type="dcterms:W3CDTF">2020-05-18T04:00:24Z</dcterms:modified>
</cp:coreProperties>
</file>