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60" r:id="rId5"/>
    <p:sldId id="259" r:id="rId6"/>
    <p:sldId id="258" r:id="rId7"/>
    <p:sldId id="261" r:id="rId8"/>
    <p:sldId id="262" r:id="rId9"/>
    <p:sldId id="264" r:id="rId10"/>
    <p:sldId id="263" r:id="rId11"/>
    <p:sldId id="265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82AB646-D089-4E0C-B219-223CA15A7DA8}" type="slidenum">
              <a:rPr lang="el-GR" smtClean="0"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318BFF2-16E6-4074-9C85-24444EE33080}" type="datetimeFigureOut">
              <a:rPr lang="el-GR" smtClean="0"/>
              <a:t>11/5/2020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EACCC71C-9764-4D77-AD4B-A393BB64ED03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CE816AAC-3FEC-4B66-92E1-F5BBD5A56D8B}" type="datetimeFigureOut">
              <a:rPr lang="el-GR" smtClean="0"/>
              <a:pPr/>
              <a:t>11/5/2020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youtube.com/watch?v=_0bnJRNTNqk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books.edu.gr/modules/ebook/show.php/DSDIM-B105/714/5173,23716/" TargetMode="Externa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Εξ αποστάσεως διδασκαλία!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Δευτέρα 11 Μαΐου</a:t>
            </a:r>
          </a:p>
          <a:p>
            <a:r>
              <a:rPr lang="el-GR" dirty="0" smtClean="0"/>
              <a:t>11/5/2020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81015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l-GR" sz="3600" dirty="0" smtClean="0"/>
              <a:t>Σύνθετες λέξεις σελίδα 74 του βιβλίου.</a:t>
            </a:r>
            <a:endParaRPr lang="el-GR" sz="36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34" t="26118" r="33119" b="11202"/>
          <a:stretch/>
        </p:blipFill>
        <p:spPr bwMode="auto">
          <a:xfrm>
            <a:off x="467543" y="1566494"/>
            <a:ext cx="5730951" cy="495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5698944" y="2821783"/>
            <a:ext cx="2160240" cy="2448272"/>
          </a:xfrm>
          <a:prstGeom prst="wedgeRectCallout">
            <a:avLst>
              <a:gd name="adj1" fmla="val -17870"/>
              <a:gd name="adj2" fmla="val 50283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0070C0"/>
                </a:solidFill>
              </a:rPr>
              <a:t>σ</a:t>
            </a:r>
            <a:r>
              <a:rPr lang="el-GR" b="1" dirty="0" smtClean="0">
                <a:solidFill>
                  <a:srgbClr val="0070C0"/>
                </a:solidFill>
              </a:rPr>
              <a:t>τενό + μακρύ</a:t>
            </a:r>
          </a:p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0070C0"/>
                </a:solidFill>
              </a:rPr>
              <a:t>γ</a:t>
            </a:r>
            <a:r>
              <a:rPr lang="el-GR" b="1" dirty="0" smtClean="0">
                <a:solidFill>
                  <a:srgbClr val="0070C0"/>
                </a:solidFill>
              </a:rPr>
              <a:t>αλάζιες +πράσινες</a:t>
            </a:r>
          </a:p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0070C0"/>
                </a:solidFill>
              </a:rPr>
              <a:t>ψ</a:t>
            </a:r>
            <a:r>
              <a:rPr lang="el-GR" b="1" dirty="0" smtClean="0">
                <a:solidFill>
                  <a:srgbClr val="0070C0"/>
                </a:solidFill>
              </a:rPr>
              <a:t>ηλός + λιγνός</a:t>
            </a:r>
          </a:p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0070C0"/>
                </a:solidFill>
              </a:rPr>
              <a:t>γ</a:t>
            </a:r>
            <a:r>
              <a:rPr lang="el-GR" b="1" dirty="0" smtClean="0">
                <a:solidFill>
                  <a:srgbClr val="0070C0"/>
                </a:solidFill>
              </a:rPr>
              <a:t>κρίζα + γαλανά</a:t>
            </a:r>
          </a:p>
          <a:p>
            <a:pPr>
              <a:spcAft>
                <a:spcPts val="600"/>
              </a:spcAft>
            </a:pPr>
            <a:r>
              <a:rPr lang="el-GR" b="1" dirty="0">
                <a:solidFill>
                  <a:srgbClr val="0070C0"/>
                </a:solidFill>
              </a:rPr>
              <a:t>χ</a:t>
            </a:r>
            <a:r>
              <a:rPr lang="el-GR" b="1" dirty="0" smtClean="0">
                <a:solidFill>
                  <a:srgbClr val="0070C0"/>
                </a:solidFill>
              </a:rPr>
              <a:t>ιόνι + βροχή</a:t>
            </a:r>
          </a:p>
          <a:p>
            <a:pPr>
              <a:spcAft>
                <a:spcPts val="600"/>
              </a:spcAft>
            </a:pPr>
            <a:r>
              <a:rPr lang="el-GR" b="1" dirty="0" smtClean="0">
                <a:solidFill>
                  <a:srgbClr val="0070C0"/>
                </a:solidFill>
              </a:rPr>
              <a:t>Σάββατο + Κυριακή</a:t>
            </a:r>
            <a:endParaRPr lang="el-GR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500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sz="2400" dirty="0" smtClean="0"/>
              <a:t>Και τώρα , ας κάνουμε μια βόλτα στο Παρίσι, πατώντας στον παρακάτω σύνδεσμο.</a:t>
            </a:r>
            <a:endParaRPr lang="el-GR" sz="24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Το Παρίσι, γνωστό και ως η Πόλη του </a:t>
            </a:r>
            <a:r>
              <a:rPr lang="el-GR" dirty="0" smtClean="0"/>
              <a:t>φωτός από </a:t>
            </a:r>
            <a:r>
              <a:rPr lang="el-GR" dirty="0"/>
              <a:t>τότε που εφοδιάστηκαν οι κύριες λεωφόροι του με φανούς γκαζιού το 1828, είναι η πρωτεύουσα της Γαλλίας και της περιφέρειας Ιλ ντε Φρανς και μία από τις </a:t>
            </a:r>
            <a:r>
              <a:rPr lang="el-GR" dirty="0" err="1"/>
              <a:t>ιστορικότερες</a:t>
            </a:r>
            <a:r>
              <a:rPr lang="el-GR" dirty="0"/>
              <a:t> πόλεις της Ευρώπης.</a:t>
            </a:r>
            <a:endParaRPr lang="el-GR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://www.youtube.com/watch?v=_0bnJRNTNqk</a:t>
            </a:r>
            <a:endParaRPr lang="el-GR" dirty="0"/>
          </a:p>
        </p:txBody>
      </p:sp>
      <p:pic>
        <p:nvPicPr>
          <p:cNvPr id="6146" name="Picture 2" descr="C:\Users\30694\Pictures\χάρτης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03529"/>
            <a:ext cx="3528392" cy="3163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Δεξιό βέλος 3"/>
          <p:cNvSpPr/>
          <p:nvPr/>
        </p:nvSpPr>
        <p:spPr>
          <a:xfrm>
            <a:off x="374428" y="5157192"/>
            <a:ext cx="1800200" cy="360040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Γαλλία/Παρίσι</a:t>
            </a:r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13048"/>
            <a:ext cx="291490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18816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Αξιοθέατα στο Παρίσι…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Το Μουσείο του Λούβρου              Παναγία των Παρισίων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pPr marL="114300" indent="0">
              <a:buNone/>
            </a:pPr>
            <a:r>
              <a:rPr lang="el-GR" dirty="0" smtClean="0"/>
              <a:t>Μονμάρτη                                         Αψίδα του Θριάμβου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060848"/>
            <a:ext cx="259228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9" y="1958110"/>
            <a:ext cx="2160240" cy="2149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437112"/>
            <a:ext cx="2387104" cy="199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0557" y="4437112"/>
            <a:ext cx="2747144" cy="1832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732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852936"/>
            <a:ext cx="5124696" cy="325291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3923928" y="1628800"/>
            <a:ext cx="2808312" cy="1440160"/>
          </a:xfrm>
          <a:prstGeom prst="wedgeEllipseCallout">
            <a:avLst>
              <a:gd name="adj1" fmla="val -59254"/>
              <a:gd name="adj2" fmla="val 707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Εδώ, τελείωσε το σημερινό μας μάθημα! Τα λέμε την Τετάρτη…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02487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780928"/>
            <a:ext cx="4671060" cy="3436620"/>
          </a:xfrm>
        </p:spPr>
      </p:pic>
      <p:sp>
        <p:nvSpPr>
          <p:cNvPr id="5" name="Ελλειψοειδής επεξήγηση 4"/>
          <p:cNvSpPr/>
          <p:nvPr/>
        </p:nvSpPr>
        <p:spPr>
          <a:xfrm>
            <a:off x="467544" y="476672"/>
            <a:ext cx="5040560" cy="2088232"/>
          </a:xfrm>
          <a:prstGeom prst="wedgeEllipseCallout">
            <a:avLst>
              <a:gd name="adj1" fmla="val 67688"/>
              <a:gd name="adj2" fmla="val 10641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Καλημέρα, παιδάκια μου!</a:t>
            </a:r>
          </a:p>
          <a:p>
            <a:pPr algn="ctr"/>
            <a:r>
              <a:rPr lang="el-GR" dirty="0" smtClean="0"/>
              <a:t>Σας εύχομαι καλή εβδομάδα…</a:t>
            </a:r>
          </a:p>
          <a:p>
            <a:pPr algn="ctr"/>
            <a:r>
              <a:rPr lang="el-GR" dirty="0" smtClean="0"/>
              <a:t>Θα ξεκινήσουμε , ανοίγοντας το βιβλίο μας στη σελ. 69 του βιβλίου μας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24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93" t="34089" r="31804" b="29331"/>
          <a:stretch/>
        </p:blipFill>
        <p:spPr bwMode="auto">
          <a:xfrm>
            <a:off x="1403648" y="1936582"/>
            <a:ext cx="6611603" cy="3193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562074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69  του βιβλίου</a:t>
            </a: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>
            <a:off x="107504" y="3323161"/>
            <a:ext cx="1440160" cy="371726"/>
          </a:xfrm>
          <a:prstGeom prst="righ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αποστολέας</a:t>
            </a:r>
            <a:endParaRPr lang="el-GR" dirty="0"/>
          </a:p>
        </p:txBody>
      </p:sp>
      <p:sp>
        <p:nvSpPr>
          <p:cNvPr id="6" name="Αριστερό βέλος 5"/>
          <p:cNvSpPr/>
          <p:nvPr/>
        </p:nvSpPr>
        <p:spPr>
          <a:xfrm>
            <a:off x="4275944" y="3537012"/>
            <a:ext cx="2592288" cy="504056"/>
          </a:xfrm>
          <a:prstGeom prst="leftArrow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dirty="0" smtClean="0"/>
              <a:t>παραλήπτης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6073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69  του βιβλίου</a:t>
            </a:r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3" t="26705" r="27814" b="33082"/>
          <a:stretch/>
        </p:blipFill>
        <p:spPr bwMode="auto">
          <a:xfrm>
            <a:off x="323528" y="1700808"/>
            <a:ext cx="7989126" cy="3757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4499992" y="5157192"/>
            <a:ext cx="1584176" cy="300624"/>
          </a:xfrm>
          <a:prstGeom prst="wedgeRectCallout">
            <a:avLst>
              <a:gd name="adj1" fmla="val -21159"/>
              <a:gd name="adj2" fmla="val 47292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l-GR" dirty="0">
                <a:solidFill>
                  <a:srgbClr val="FF0000"/>
                </a:solidFill>
              </a:rPr>
              <a:t>π</a:t>
            </a:r>
            <a:r>
              <a:rPr lang="el-GR" dirty="0" smtClean="0">
                <a:solidFill>
                  <a:srgbClr val="FF0000"/>
                </a:solidFill>
              </a:rPr>
              <a:t>αραλάβει.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020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err="1" smtClean="0"/>
              <a:t>Διαδραστική</a:t>
            </a:r>
            <a:r>
              <a:rPr lang="el-GR" dirty="0" smtClean="0"/>
              <a:t> άσκηση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>
              <a:hlinkClick r:id="rId2"/>
            </a:endParaRPr>
          </a:p>
          <a:p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://ebooks.edu.gr/modules/ebook/show.php/DSDIM-B105/714/5173,23716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l-GR" dirty="0" smtClean="0"/>
              <a:t>Πατήστε στον παραπάνω σύνδεσμο. Θα μεταφερθείτε στο περιβάλλον του  ψηφιακού βιβλίου και μετά πατώντας πάνω σε αυτό το εικονίδιο,        μπορείτε να κάνετε μια </a:t>
            </a:r>
            <a:r>
              <a:rPr lang="el-GR" dirty="0" err="1" smtClean="0"/>
              <a:t>διαδραστική</a:t>
            </a:r>
            <a:r>
              <a:rPr lang="el-GR" dirty="0" smtClean="0"/>
              <a:t> άσκηση.</a:t>
            </a:r>
            <a:endParaRPr lang="el-GR" dirty="0"/>
          </a:p>
        </p:txBody>
      </p:sp>
      <p:pic>
        <p:nvPicPr>
          <p:cNvPr id="1026" name="Picture 2" descr="C:\Users\30694\OneDrive\Εικόνες\Στιγμιότυπα οθόνης\2020-05-0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46" t="54264" r="71077" b="41856"/>
          <a:stretch/>
        </p:blipFill>
        <p:spPr bwMode="auto">
          <a:xfrm>
            <a:off x="3275857" y="3789575"/>
            <a:ext cx="504056" cy="462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12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70 του βιβλίου.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Συμπληρώνω τον παρακάτω πίνακα.</a:t>
            </a:r>
          </a:p>
          <a:p>
            <a:endParaRPr lang="el-GR" dirty="0"/>
          </a:p>
        </p:txBody>
      </p:sp>
      <p:graphicFrame>
        <p:nvGraphicFramePr>
          <p:cNvPr id="4" name="Πίνακας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3026352"/>
              </p:ext>
            </p:extLst>
          </p:nvPr>
        </p:nvGraphicFramePr>
        <p:xfrm>
          <a:off x="683568" y="2348880"/>
          <a:ext cx="6840760" cy="33843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0380"/>
                <a:gridCol w="3420380"/>
              </a:tblGrid>
              <a:tr h="846094">
                <a:tc gridSpan="2">
                  <a:txBody>
                    <a:bodyPr/>
                    <a:lstStyle/>
                    <a:p>
                      <a:pPr algn="ctr"/>
                      <a:r>
                        <a:rPr lang="el-GR" dirty="0" smtClean="0"/>
                        <a:t> το  ρήμα έχω</a:t>
                      </a:r>
                      <a:endParaRPr lang="el-G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l-GR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l-GR" dirty="0" smtClean="0"/>
                        <a:t>Εγώ έχω</a:t>
                      </a:r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Εμείς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έχουμε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l-GR" dirty="0" smtClean="0"/>
                        <a:t>Εσύ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έχεις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Εσείς έχετε</a:t>
                      </a:r>
                      <a:endParaRPr lang="el-GR" dirty="0"/>
                    </a:p>
                  </a:txBody>
                  <a:tcPr/>
                </a:tc>
              </a:tr>
              <a:tr h="846094">
                <a:tc>
                  <a:txBody>
                    <a:bodyPr/>
                    <a:lstStyle/>
                    <a:p>
                      <a:r>
                        <a:rPr lang="el-GR" dirty="0" smtClean="0"/>
                        <a:t>Αυτός/αυτή/αυτό</a:t>
                      </a:r>
                      <a:r>
                        <a:rPr lang="el-GR" baseline="0" dirty="0" smtClean="0"/>
                        <a:t> </a:t>
                      </a:r>
                      <a:r>
                        <a:rPr lang="el-GR" b="1" baseline="0" dirty="0" smtClean="0">
                          <a:solidFill>
                            <a:srgbClr val="FF0000"/>
                          </a:solidFill>
                        </a:rPr>
                        <a:t>έχουν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Αυτοί/αυτές/αυτά </a:t>
                      </a:r>
                      <a:r>
                        <a:rPr lang="el-GR" b="1" dirty="0" smtClean="0">
                          <a:solidFill>
                            <a:srgbClr val="FF0000"/>
                          </a:solidFill>
                        </a:rPr>
                        <a:t>έχουν</a:t>
                      </a:r>
                      <a:endParaRPr lang="el-GR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5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73 του βιβλίου.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340768"/>
            <a:ext cx="7620000" cy="5060032"/>
          </a:xfrm>
        </p:spPr>
        <p:txBody>
          <a:bodyPr>
            <a:normAutofit fontScale="85000" lnSpcReduction="20000"/>
          </a:bodyPr>
          <a:lstStyle/>
          <a:p>
            <a:pPr marL="114300" indent="0" algn="r">
              <a:buNone/>
            </a:pPr>
            <a:r>
              <a:rPr lang="el-GR" dirty="0" smtClean="0">
                <a:solidFill>
                  <a:srgbClr val="0070C0"/>
                </a:solidFill>
              </a:rPr>
              <a:t>Παρίσι 10 Φεβρουαρίου</a:t>
            </a:r>
          </a:p>
          <a:p>
            <a:pPr marL="11430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Γεια σου, Λουκά</a:t>
            </a:r>
          </a:p>
          <a:p>
            <a:pPr marL="11430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      Σε έχω επιθυμήσει πολύ και σκέφτηκα να σου γράψω πώς τα περνάω εδώ. Εκείνο που μου έκανε εντύπωση, όταν έφτασα, ήταν οι κυλιόμενες σκάλες του </a:t>
            </a:r>
            <a:r>
              <a:rPr lang="el-GR" dirty="0"/>
              <a:t>μετρό</a:t>
            </a:r>
            <a:r>
              <a:rPr lang="el-GR" dirty="0" smtClean="0">
                <a:solidFill>
                  <a:srgbClr val="0070C0"/>
                </a:solidFill>
              </a:rPr>
              <a:t>. Είναι πελώριες και οι άνθρωποι που μπαινοβγαίνουν στο </a:t>
            </a:r>
            <a:r>
              <a:rPr lang="el-GR" dirty="0"/>
              <a:t>μετρό</a:t>
            </a:r>
            <a:r>
              <a:rPr lang="el-GR" dirty="0" smtClean="0">
                <a:solidFill>
                  <a:srgbClr val="0070C0"/>
                </a:solidFill>
              </a:rPr>
              <a:t> είναι πάντα βιαστικοί.</a:t>
            </a:r>
          </a:p>
          <a:p>
            <a:pPr marL="11430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      Το σχολείο μου είναι ένα  </a:t>
            </a:r>
            <a:r>
              <a:rPr lang="el-GR" dirty="0" smtClean="0">
                <a:solidFill>
                  <a:srgbClr val="C00000"/>
                </a:solidFill>
              </a:rPr>
              <a:t>στενόμακρο</a:t>
            </a:r>
            <a:r>
              <a:rPr lang="el-GR" dirty="0" smtClean="0">
                <a:solidFill>
                  <a:srgbClr val="0070C0"/>
                </a:solidFill>
              </a:rPr>
              <a:t> κτίριο με </a:t>
            </a:r>
            <a:r>
              <a:rPr lang="el-GR" dirty="0">
                <a:solidFill>
                  <a:srgbClr val="C00000"/>
                </a:solidFill>
              </a:rPr>
              <a:t>γαλαζοπράσινες </a:t>
            </a:r>
            <a:r>
              <a:rPr lang="el-GR" dirty="0" smtClean="0">
                <a:solidFill>
                  <a:srgbClr val="0070C0"/>
                </a:solidFill>
              </a:rPr>
              <a:t>κουρτίνες. Ο δάσκαλός μας είναι ένας </a:t>
            </a:r>
            <a:r>
              <a:rPr lang="el-GR" dirty="0">
                <a:solidFill>
                  <a:srgbClr val="C00000"/>
                </a:solidFill>
              </a:rPr>
              <a:t>ψιλόλιγνος</a:t>
            </a:r>
            <a:r>
              <a:rPr lang="el-GR" dirty="0" smtClean="0">
                <a:solidFill>
                  <a:srgbClr val="0070C0"/>
                </a:solidFill>
              </a:rPr>
              <a:t> κύριος με </a:t>
            </a:r>
            <a:r>
              <a:rPr lang="el-GR" dirty="0">
                <a:solidFill>
                  <a:srgbClr val="C00000"/>
                </a:solidFill>
              </a:rPr>
              <a:t>γκριζογάλανα</a:t>
            </a:r>
            <a:r>
              <a:rPr lang="el-GR" dirty="0" smtClean="0">
                <a:solidFill>
                  <a:srgbClr val="0070C0"/>
                </a:solidFill>
              </a:rPr>
              <a:t> μάτια. Μας έχει μάθει να χρησιμοποιούμε το </a:t>
            </a:r>
            <a:r>
              <a:rPr lang="el-GR" dirty="0" err="1" smtClean="0"/>
              <a:t>ίντερνετ</a:t>
            </a:r>
            <a:r>
              <a:rPr lang="el-GR" dirty="0" smtClean="0">
                <a:solidFill>
                  <a:srgbClr val="0070C0"/>
                </a:solidFill>
              </a:rPr>
              <a:t> και να γράφουμε στο </a:t>
            </a:r>
            <a:r>
              <a:rPr lang="el-GR" dirty="0"/>
              <a:t>κομπιούτερ</a:t>
            </a:r>
            <a:r>
              <a:rPr lang="el-GR" dirty="0" smtClean="0">
                <a:solidFill>
                  <a:srgbClr val="0070C0"/>
                </a:solidFill>
              </a:rPr>
              <a:t>. Κάνουμε και πολλή γυμναστική. Παίζω </a:t>
            </a:r>
            <a:r>
              <a:rPr lang="el-GR" dirty="0"/>
              <a:t>μπάσκετ</a:t>
            </a:r>
            <a:r>
              <a:rPr lang="el-GR" dirty="0" smtClean="0">
                <a:solidFill>
                  <a:srgbClr val="0070C0"/>
                </a:solidFill>
              </a:rPr>
              <a:t> και έχω μάθει να κάνω </a:t>
            </a:r>
            <a:r>
              <a:rPr lang="el-GR" dirty="0"/>
              <a:t>πατινάζ</a:t>
            </a:r>
            <a:r>
              <a:rPr lang="el-GR" dirty="0" smtClean="0">
                <a:solidFill>
                  <a:srgbClr val="0070C0"/>
                </a:solidFill>
              </a:rPr>
              <a:t> στον πάγο. Το μόνο που δεν μου αρέσει είναι ότι σχεδόν κάθε μέρα γράφουμε </a:t>
            </a:r>
            <a:r>
              <a:rPr lang="el-GR" dirty="0"/>
              <a:t>τεστ.</a:t>
            </a:r>
          </a:p>
          <a:p>
            <a:pPr marL="114300" indent="0">
              <a:buNone/>
            </a:pPr>
            <a:r>
              <a:rPr lang="el-GR" dirty="0" smtClean="0">
                <a:solidFill>
                  <a:srgbClr val="0070C0"/>
                </a:solidFill>
              </a:rPr>
              <a:t>     </a:t>
            </a:r>
            <a:r>
              <a:rPr lang="el-GR" dirty="0">
                <a:solidFill>
                  <a:srgbClr val="0070C0"/>
                </a:solidFill>
              </a:rPr>
              <a:t>Κ</a:t>
            </a:r>
            <a:r>
              <a:rPr lang="el-GR" dirty="0" smtClean="0">
                <a:solidFill>
                  <a:srgbClr val="0070C0"/>
                </a:solidFill>
              </a:rPr>
              <a:t>άνει πολύ κρύο εδώ και συχνά πέφτει ένα παγωμένο </a:t>
            </a:r>
            <a:r>
              <a:rPr lang="el-GR" dirty="0">
                <a:solidFill>
                  <a:srgbClr val="C00000"/>
                </a:solidFill>
              </a:rPr>
              <a:t>χιονόβροχο</a:t>
            </a:r>
            <a:r>
              <a:rPr lang="el-GR" dirty="0" smtClean="0">
                <a:solidFill>
                  <a:srgbClr val="0070C0"/>
                </a:solidFill>
              </a:rPr>
              <a:t>. Φορώ πάντα ένα χοντρό </a:t>
            </a:r>
            <a:r>
              <a:rPr lang="el-GR" dirty="0"/>
              <a:t>μπουφάν</a:t>
            </a:r>
            <a:r>
              <a:rPr lang="el-GR" dirty="0" smtClean="0">
                <a:solidFill>
                  <a:srgbClr val="0070C0"/>
                </a:solidFill>
              </a:rPr>
              <a:t>. Τα </a:t>
            </a:r>
            <a:r>
              <a:rPr lang="el-GR" dirty="0">
                <a:solidFill>
                  <a:srgbClr val="C00000"/>
                </a:solidFill>
              </a:rPr>
              <a:t>Σαββατοκύριακα</a:t>
            </a:r>
            <a:r>
              <a:rPr lang="el-GR" dirty="0" smtClean="0">
                <a:solidFill>
                  <a:srgbClr val="0070C0"/>
                </a:solidFill>
              </a:rPr>
              <a:t> πηγαίνουμε σε ένα </a:t>
            </a:r>
            <a:r>
              <a:rPr lang="el-GR" dirty="0"/>
              <a:t>λούνα </a:t>
            </a:r>
            <a:r>
              <a:rPr lang="el-GR" dirty="0" err="1"/>
              <a:t>παρκ</a:t>
            </a:r>
            <a:r>
              <a:rPr lang="el-GR" dirty="0"/>
              <a:t> </a:t>
            </a:r>
            <a:r>
              <a:rPr lang="el-GR" dirty="0" smtClean="0">
                <a:solidFill>
                  <a:srgbClr val="0070C0"/>
                </a:solidFill>
              </a:rPr>
              <a:t>κοντά στο σπίτι μας. Ξέχασα να σου πω ότι τρώω και πολλά </a:t>
            </a:r>
            <a:r>
              <a:rPr lang="el-GR" dirty="0"/>
              <a:t>κρουασάν</a:t>
            </a:r>
            <a:r>
              <a:rPr lang="el-GR" dirty="0" smtClean="0">
                <a:solidFill>
                  <a:srgbClr val="0070C0"/>
                </a:solidFill>
              </a:rPr>
              <a:t>. Εσύ τι κάνεις; Γράψε μου τα νέα σου!</a:t>
            </a:r>
          </a:p>
          <a:p>
            <a:pPr marL="114300" indent="0" algn="r">
              <a:buNone/>
            </a:pPr>
            <a:r>
              <a:rPr lang="el-GR" dirty="0" smtClean="0">
                <a:solidFill>
                  <a:srgbClr val="0070C0"/>
                </a:solidFill>
              </a:rPr>
              <a:t>Σε φιλώ </a:t>
            </a:r>
          </a:p>
          <a:p>
            <a:pPr marL="114300" indent="0" algn="r">
              <a:buNone/>
            </a:pPr>
            <a:r>
              <a:rPr lang="el-GR" dirty="0" smtClean="0">
                <a:solidFill>
                  <a:srgbClr val="0070C0"/>
                </a:solidFill>
              </a:rPr>
              <a:t>Φίλιππος</a:t>
            </a:r>
            <a:endParaRPr lang="el-GR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14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10" t="25705" r="32191" b="6530"/>
          <a:stretch/>
        </p:blipFill>
        <p:spPr bwMode="auto">
          <a:xfrm>
            <a:off x="755576" y="1124744"/>
            <a:ext cx="6048672" cy="5180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78098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73 του βιβλίου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3247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70609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l-GR" dirty="0" smtClean="0"/>
              <a:t>Σελίδα 73 του βιβλίου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09" t="37251" r="33267" b="39794"/>
          <a:stretch/>
        </p:blipFill>
        <p:spPr bwMode="auto">
          <a:xfrm>
            <a:off x="683568" y="1700808"/>
            <a:ext cx="7327547" cy="292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Επεξήγηση με παραλληλόγραμμο 3"/>
          <p:cNvSpPr/>
          <p:nvPr/>
        </p:nvSpPr>
        <p:spPr>
          <a:xfrm>
            <a:off x="1475656" y="4797152"/>
            <a:ext cx="5976664" cy="432048"/>
          </a:xfrm>
          <a:prstGeom prst="wedgeRectCallout">
            <a:avLst>
              <a:gd name="adj1" fmla="val -20833"/>
              <a:gd name="adj2" fmla="val 3075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η</a:t>
            </a:r>
            <a:r>
              <a:rPr lang="el-GR" b="1" dirty="0" smtClean="0">
                <a:solidFill>
                  <a:srgbClr val="C00000"/>
                </a:solidFill>
              </a:rPr>
              <a:t>λεκτρονικό υπολογιστή</a:t>
            </a:r>
            <a:endParaRPr lang="el-GR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563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Γειτνίαση">
  <a:themeElements>
    <a:clrScheme name="Γειτνίαση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Γειτνίαση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407</Words>
  <Application>Microsoft Office PowerPoint</Application>
  <PresentationFormat>Προβολή στην οθόνη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13</vt:i4>
      </vt:variant>
    </vt:vector>
  </HeadingPairs>
  <TitlesOfParts>
    <vt:vector size="15" baseType="lpstr">
      <vt:lpstr>Γειτνίαση</vt:lpstr>
      <vt:lpstr>1_Γειτνίαση</vt:lpstr>
      <vt:lpstr>Εξ αποστάσεως διδασκαλία!</vt:lpstr>
      <vt:lpstr>Παρουσίαση του PowerPoint</vt:lpstr>
      <vt:lpstr>Σελίδα 69  του βιβλίου</vt:lpstr>
      <vt:lpstr>Σελίδα 69  του βιβλίου</vt:lpstr>
      <vt:lpstr>Διαδραστική άσκηση</vt:lpstr>
      <vt:lpstr>Σελίδα 70 του βιβλίου.</vt:lpstr>
      <vt:lpstr>Σελίδα 73 του βιβλίου.</vt:lpstr>
      <vt:lpstr>Σελίδα 73 του βιβλίου</vt:lpstr>
      <vt:lpstr>Σελίδα 73 του βιβλίου</vt:lpstr>
      <vt:lpstr>Σύνθετες λέξεις σελίδα 74 του βιβλίου.</vt:lpstr>
      <vt:lpstr>Και τώρα , ας κάνουμε μια βόλτα στο Παρίσι, πατώντας στον παρακάτω σύνδεσμο.</vt:lpstr>
      <vt:lpstr>Αξιοθέατα στο Παρίσι…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Εξ αποστάσεως διαδασκαλία!</dc:title>
  <dc:creator>30694</dc:creator>
  <cp:lastModifiedBy>30694</cp:lastModifiedBy>
  <cp:revision>12</cp:revision>
  <dcterms:created xsi:type="dcterms:W3CDTF">2020-05-02T17:48:26Z</dcterms:created>
  <dcterms:modified xsi:type="dcterms:W3CDTF">2020-05-11T04:17:42Z</dcterms:modified>
</cp:coreProperties>
</file>