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0" r:id="rId3"/>
    <p:sldId id="261" r:id="rId4"/>
    <p:sldId id="264" r:id="rId5"/>
    <p:sldId id="262" r:id="rId6"/>
    <p:sldId id="263" r:id="rId7"/>
    <p:sldId id="267" r:id="rId8"/>
    <p:sldId id="268" r:id="rId9"/>
    <p:sldId id="265" r:id="rId10"/>
    <p:sldId id="259" r:id="rId11"/>
    <p:sldId id="257" r:id="rId12"/>
    <p:sldId id="258" r:id="rId13"/>
    <p:sldId id="269" r:id="rId14"/>
    <p:sldId id="270" r:id="rId15"/>
    <p:sldId id="271"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E496273-21F0-4439-847A-0AE750733910}" type="datetimeFigureOut">
              <a:rPr lang="el-GR" smtClean="0"/>
              <a:t>10/4/2020</a:t>
            </a:fld>
            <a:endParaRPr lang="el-GR"/>
          </a:p>
        </p:txBody>
      </p:sp>
      <p:sp>
        <p:nvSpPr>
          <p:cNvPr id="5" name="Footer Placeholder 4"/>
          <p:cNvSpPr>
            <a:spLocks noGrp="1"/>
          </p:cNvSpPr>
          <p:nvPr>
            <p:ph type="ftr" sz="quarter" idx="11"/>
          </p:nvPr>
        </p:nvSpPr>
        <p:spPr/>
        <p:txBody>
          <a:bodyPr/>
          <a:lstStyle/>
          <a:p>
            <a:endParaRPr lang="el-GR"/>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A96AFA83-9A36-4376-B265-D9AD8728E1B5}" type="slidenum">
              <a:rPr lang="el-GR" smtClean="0"/>
              <a:t>‹#›</a:t>
            </a:fld>
            <a:endParaRPr lang="el-GR"/>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l-GR" smtClean="0"/>
              <a:t>Στυλ κύριου τίτλου</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BE496273-21F0-4439-847A-0AE750733910}" type="datetimeFigureOut">
              <a:rPr lang="el-GR" smtClean="0"/>
              <a:t>10/4/2020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96AFA83-9A36-4376-B265-D9AD8728E1B5}"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E496273-21F0-4439-847A-0AE750733910}" type="datetimeFigureOut">
              <a:rPr lang="el-GR" smtClean="0"/>
              <a:t>10/4/2020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96AFA83-9A36-4376-B265-D9AD8728E1B5}"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BE496273-21F0-4439-847A-0AE750733910}" type="datetimeFigureOut">
              <a:rPr lang="el-GR" smtClean="0"/>
              <a:t>10/4/2020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96AFA83-9A36-4376-B265-D9AD8728E1B5}"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E496273-21F0-4439-847A-0AE750733910}" type="datetimeFigureOut">
              <a:rPr lang="el-GR" smtClean="0"/>
              <a:t>10/4/2020</a:t>
            </a:fld>
            <a:endParaRPr lang="el-G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96AFA83-9A36-4376-B265-D9AD8728E1B5}" type="slidenum">
              <a:rPr lang="el-GR" smtClean="0"/>
              <a:t>‹#›</a:t>
            </a:fld>
            <a:endParaRPr lang="el-GR"/>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l-GR" smtClean="0"/>
              <a:t>Στυλ κύριου τίτλου</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l-GR" smtClean="0"/>
              <a:t>Στυλ κύριου τίτλου</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BE496273-21F0-4439-847A-0AE750733910}" type="datetimeFigureOut">
              <a:rPr lang="el-GR" smtClean="0"/>
              <a:t>10/4/2020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96AFA83-9A36-4376-B265-D9AD8728E1B5}"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BE496273-21F0-4439-847A-0AE750733910}" type="datetimeFigureOut">
              <a:rPr lang="el-GR" smtClean="0"/>
              <a:t>10/4/2020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96AFA83-9A36-4376-B265-D9AD8728E1B5}"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Date Placeholder 2"/>
          <p:cNvSpPr>
            <a:spLocks noGrp="1"/>
          </p:cNvSpPr>
          <p:nvPr>
            <p:ph type="dt" sz="half" idx="10"/>
          </p:nvPr>
        </p:nvSpPr>
        <p:spPr/>
        <p:txBody>
          <a:bodyPr/>
          <a:lstStyle/>
          <a:p>
            <a:fld id="{BE496273-21F0-4439-847A-0AE750733910}" type="datetimeFigureOut">
              <a:rPr lang="el-GR" smtClean="0"/>
              <a:t>10/4/2020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96AFA83-9A36-4376-B265-D9AD8728E1B5}"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E496273-21F0-4439-847A-0AE750733910}" type="datetimeFigureOut">
              <a:rPr lang="el-GR" smtClean="0"/>
              <a:t>10/4/2020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96AFA83-9A36-4376-B265-D9AD8728E1B5}"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BE496273-21F0-4439-847A-0AE750733910}" type="datetimeFigureOut">
              <a:rPr lang="el-GR" smtClean="0"/>
              <a:t>10/4/2020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96AFA83-9A36-4376-B265-D9AD8728E1B5}" type="slidenum">
              <a:rPr lang="el-GR" smtClean="0"/>
              <a:t>‹#›</a:t>
            </a:fld>
            <a:endParaRPr lang="el-GR"/>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l-GR" smtClean="0"/>
              <a:t>Στυλ κύριου τίτλου</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
        <p:nvSpPr>
          <p:cNvPr id="5" name="Date Placeholder 4"/>
          <p:cNvSpPr>
            <a:spLocks noGrp="1"/>
          </p:cNvSpPr>
          <p:nvPr>
            <p:ph type="dt" sz="half" idx="10"/>
          </p:nvPr>
        </p:nvSpPr>
        <p:spPr/>
        <p:txBody>
          <a:bodyPr/>
          <a:lstStyle/>
          <a:p>
            <a:fld id="{BE496273-21F0-4439-847A-0AE750733910}" type="datetimeFigureOut">
              <a:rPr lang="el-GR" smtClean="0"/>
              <a:t>10/4/2020</a:t>
            </a:fld>
            <a:endParaRPr lang="el-GR"/>
          </a:p>
        </p:txBody>
      </p:sp>
      <p:sp>
        <p:nvSpPr>
          <p:cNvPr id="7" name="Slide Number Placeholder 6"/>
          <p:cNvSpPr>
            <a:spLocks noGrp="1"/>
          </p:cNvSpPr>
          <p:nvPr>
            <p:ph type="sldNum" sz="quarter" idx="12"/>
          </p:nvPr>
        </p:nvSpPr>
        <p:spPr/>
        <p:txBody>
          <a:bodyPr/>
          <a:lstStyle/>
          <a:p>
            <a:fld id="{A96AFA83-9A36-4376-B265-D9AD8728E1B5}" type="slidenum">
              <a:rPr lang="el-GR" smtClean="0"/>
              <a:t>‹#›</a:t>
            </a:fld>
            <a:endParaRPr lang="el-G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l-GR"/>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l-GR" smtClean="0"/>
              <a:t>Στυλ κύριου τίτλου</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BE496273-21F0-4439-847A-0AE750733910}" type="datetimeFigureOut">
              <a:rPr lang="el-GR" smtClean="0"/>
              <a:t>10/4/2020</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A96AFA83-9A36-4376-B265-D9AD8728E1B5}" type="slidenum">
              <a:rPr lang="el-GR" smtClean="0"/>
              <a:t>‹#›</a:t>
            </a:fld>
            <a:endParaRPr lang="el-G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oSYKJvWabbc"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osh_KsWrLK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mnh.si.edu/vtp/1-desktop/"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prwtokoudouni.weebly.com/uploads/2/1/5/3/21535154/keimeno_to_proto_mou_pasxa.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p:txBody>
          <a:bodyPr>
            <a:normAutofit fontScale="70000" lnSpcReduction="20000"/>
          </a:bodyPr>
          <a:lstStyle/>
          <a:p>
            <a:r>
              <a:rPr lang="el-GR" dirty="0" smtClean="0"/>
              <a:t>Παρασκευή 10 Απριλίου</a:t>
            </a:r>
          </a:p>
          <a:p>
            <a:r>
              <a:rPr lang="el-GR" dirty="0" smtClean="0"/>
              <a:t>10/4/2020</a:t>
            </a:r>
            <a:endParaRPr lang="el-GR" dirty="0"/>
          </a:p>
        </p:txBody>
      </p:sp>
      <p:sp>
        <p:nvSpPr>
          <p:cNvPr id="2" name="Τίτλος 1"/>
          <p:cNvSpPr>
            <a:spLocks noGrp="1"/>
          </p:cNvSpPr>
          <p:nvPr>
            <p:ph type="ctrTitle"/>
          </p:nvPr>
        </p:nvSpPr>
        <p:spPr/>
        <p:txBody>
          <a:bodyPr/>
          <a:lstStyle/>
          <a:p>
            <a:r>
              <a:rPr lang="el-GR" dirty="0" smtClean="0"/>
              <a:t>Εξ αποστάσεως διδασκαλία!!!</a:t>
            </a:r>
            <a:endParaRPr lang="el-GR" dirty="0"/>
          </a:p>
        </p:txBody>
      </p:sp>
    </p:spTree>
    <p:extLst>
      <p:ext uri="{BB962C8B-B14F-4D97-AF65-F5344CB8AC3E}">
        <p14:creationId xmlns:p14="http://schemas.microsoft.com/office/powerpoint/2010/main" val="158107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26128" y="408373"/>
            <a:ext cx="8260672" cy="644364"/>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l-GR" cap="none" dirty="0" smtClean="0"/>
              <a:t/>
            </a:r>
            <a:br>
              <a:rPr lang="el-GR" cap="none" dirty="0" smtClean="0"/>
            </a:br>
            <a:r>
              <a:rPr lang="el-GR" cap="none" dirty="0" smtClean="0"/>
              <a:t>Το έθιμο του </a:t>
            </a:r>
            <a:r>
              <a:rPr lang="el-GR" cap="none" dirty="0"/>
              <a:t>Λ</a:t>
            </a:r>
            <a:r>
              <a:rPr lang="el-GR" cap="none" dirty="0" smtClean="0"/>
              <a:t>αζάρου</a:t>
            </a:r>
            <a:r>
              <a:rPr lang="el-GR" dirty="0"/>
              <a:t/>
            </a:r>
            <a:br>
              <a:rPr lang="el-GR" dirty="0"/>
            </a:br>
            <a:endParaRPr lang="el-GR" dirty="0"/>
          </a:p>
        </p:txBody>
      </p:sp>
      <p:sp>
        <p:nvSpPr>
          <p:cNvPr id="3" name="Θέση περιεχομένου 2"/>
          <p:cNvSpPr>
            <a:spLocks noGrp="1"/>
          </p:cNvSpPr>
          <p:nvPr>
            <p:ph idx="1"/>
          </p:nvPr>
        </p:nvSpPr>
        <p:spPr>
          <a:xfrm>
            <a:off x="467544" y="1484784"/>
            <a:ext cx="8229600" cy="5040560"/>
          </a:xfrm>
        </p:spPr>
        <p:txBody>
          <a:bodyPr>
            <a:noAutofit/>
          </a:bodyPr>
          <a:lstStyle/>
          <a:p>
            <a:pPr marL="114300" indent="0">
              <a:buNone/>
            </a:pPr>
            <a:r>
              <a:rPr lang="el-GR" sz="1200" dirty="0" smtClean="0"/>
              <a:t> </a:t>
            </a:r>
            <a:endParaRPr lang="el-GR" sz="1200" dirty="0"/>
          </a:p>
          <a:p>
            <a:pPr marL="114300" indent="0">
              <a:buNone/>
            </a:pPr>
            <a:r>
              <a:rPr lang="el-GR" sz="1800" dirty="0" smtClean="0">
                <a:latin typeface="Calibri" pitchFamily="34" charset="0"/>
                <a:cs typeface="Calibri" pitchFamily="34" charset="0"/>
              </a:rPr>
              <a:t>Το </a:t>
            </a:r>
            <a:r>
              <a:rPr lang="el-GR" sz="1800" dirty="0">
                <a:latin typeface="Calibri" pitchFamily="34" charset="0"/>
                <a:cs typeface="Calibri" pitchFamily="34" charset="0"/>
              </a:rPr>
              <a:t>"</a:t>
            </a:r>
            <a:r>
              <a:rPr lang="el-GR" sz="1800" dirty="0" err="1">
                <a:latin typeface="Calibri" pitchFamily="34" charset="0"/>
                <a:cs typeface="Calibri" pitchFamily="34" charset="0"/>
              </a:rPr>
              <a:t>Λαζαροσάββατο</a:t>
            </a:r>
            <a:r>
              <a:rPr lang="el-GR" sz="1800" dirty="0">
                <a:latin typeface="Calibri" pitchFamily="34" charset="0"/>
                <a:cs typeface="Calibri" pitchFamily="34" charset="0"/>
              </a:rPr>
              <a:t>", το Σάββατο δηλαδή πριν από τη Μεγάλη Ε</a:t>
            </a:r>
            <a:r>
              <a:rPr lang="el-GR" sz="1800" dirty="0" smtClean="0">
                <a:latin typeface="Calibri" pitchFamily="34" charset="0"/>
                <a:cs typeface="Calibri" pitchFamily="34" charset="0"/>
              </a:rPr>
              <a:t>βδομάδα, ο </a:t>
            </a:r>
            <a:r>
              <a:rPr lang="el-GR" sz="1800" dirty="0">
                <a:latin typeface="Calibri" pitchFamily="34" charset="0"/>
                <a:cs typeface="Calibri" pitchFamily="34" charset="0"/>
              </a:rPr>
              <a:t>λαός γιορτάζει την πρώτη Λαμπρή, την "Έγερση" του φίλου του Χριστού</a:t>
            </a:r>
            <a:r>
              <a:rPr lang="el-GR" sz="1800" dirty="0" smtClean="0">
                <a:latin typeface="Calibri" pitchFamily="34" charset="0"/>
                <a:cs typeface="Calibri" pitchFamily="34" charset="0"/>
              </a:rPr>
              <a:t>, του </a:t>
            </a:r>
            <a:r>
              <a:rPr lang="el-GR" sz="1800" dirty="0">
                <a:latin typeface="Calibri" pitchFamily="34" charset="0"/>
                <a:cs typeface="Calibri" pitchFamily="34" charset="0"/>
              </a:rPr>
              <a:t>"αγέλαστου" Λάζαρου.</a:t>
            </a:r>
          </a:p>
          <a:p>
            <a:pPr marL="114300" indent="0">
              <a:buNone/>
            </a:pPr>
            <a:r>
              <a:rPr lang="el-GR" sz="1800" dirty="0" smtClean="0">
                <a:latin typeface="Calibri" pitchFamily="34" charset="0"/>
                <a:cs typeface="Calibri" pitchFamily="34" charset="0"/>
              </a:rPr>
              <a:t>Στα </a:t>
            </a:r>
            <a:r>
              <a:rPr lang="el-GR" sz="1800" dirty="0">
                <a:latin typeface="Calibri" pitchFamily="34" charset="0"/>
                <a:cs typeface="Calibri" pitchFamily="34" charset="0"/>
              </a:rPr>
              <a:t>περισσότερα μέρη της Ελλάδας για να απεικονίσουν την Ανάσταση του Λάζαρου, να συμβολίσουν δηλαδή τη Νίκη του Χριστού απέναντι στο θάνατο</a:t>
            </a:r>
            <a:r>
              <a:rPr lang="el-GR" sz="1800" dirty="0" smtClean="0">
                <a:latin typeface="Calibri" pitchFamily="34" charset="0"/>
                <a:cs typeface="Calibri" pitchFamily="34" charset="0"/>
              </a:rPr>
              <a:t>, αλλά </a:t>
            </a:r>
            <a:r>
              <a:rPr lang="el-GR" sz="1800" dirty="0">
                <a:latin typeface="Calibri" pitchFamily="34" charset="0"/>
                <a:cs typeface="Calibri" pitchFamily="34" charset="0"/>
              </a:rPr>
              <a:t>παράλληλα και για να υποδηλώσουν την ανάσταση της φύσης, έφτιαχναν ένα ομοίωμα του Λάζαρου.</a:t>
            </a:r>
          </a:p>
          <a:p>
            <a:pPr marL="114300" indent="0">
              <a:buNone/>
            </a:pPr>
            <a:endParaRPr lang="el-GR" sz="1800" dirty="0">
              <a:latin typeface="Calibri" pitchFamily="34" charset="0"/>
              <a:cs typeface="Calibri" pitchFamily="34" charset="0"/>
            </a:endParaRPr>
          </a:p>
          <a:p>
            <a:pPr marL="114300" indent="0">
              <a:buNone/>
            </a:pPr>
            <a:r>
              <a:rPr lang="el-GR" sz="1800" b="1" dirty="0" err="1" smtClean="0">
                <a:solidFill>
                  <a:srgbClr val="FF0000"/>
                </a:solidFill>
                <a:latin typeface="Calibri" pitchFamily="34" charset="0"/>
                <a:cs typeface="Calibri" pitchFamily="34" charset="0"/>
              </a:rPr>
              <a:t>Λαζαρούδια</a:t>
            </a:r>
            <a:r>
              <a:rPr lang="el-GR" sz="1800" b="1" dirty="0" smtClean="0">
                <a:solidFill>
                  <a:srgbClr val="FF0000"/>
                </a:solidFill>
                <a:latin typeface="Calibri" pitchFamily="34" charset="0"/>
                <a:cs typeface="Calibri" pitchFamily="34" charset="0"/>
              </a:rPr>
              <a:t> </a:t>
            </a:r>
            <a:r>
              <a:rPr lang="el-GR" sz="1800" b="1" dirty="0" err="1">
                <a:solidFill>
                  <a:srgbClr val="FF0000"/>
                </a:solidFill>
                <a:latin typeface="Calibri" pitchFamily="34" charset="0"/>
                <a:cs typeface="Calibri" pitchFamily="34" charset="0"/>
              </a:rPr>
              <a:t>Λαζαράκια</a:t>
            </a:r>
            <a:r>
              <a:rPr lang="el-GR" sz="1800" b="1" dirty="0">
                <a:solidFill>
                  <a:srgbClr val="FF0000"/>
                </a:solidFill>
                <a:latin typeface="Calibri" pitchFamily="34" charset="0"/>
                <a:cs typeface="Calibri" pitchFamily="34" charset="0"/>
              </a:rPr>
              <a:t> </a:t>
            </a:r>
            <a:r>
              <a:rPr lang="el-GR" sz="1800" b="1" dirty="0" err="1">
                <a:solidFill>
                  <a:srgbClr val="FF0000"/>
                </a:solidFill>
                <a:latin typeface="Calibri" pitchFamily="34" charset="0"/>
                <a:cs typeface="Calibri" pitchFamily="34" charset="0"/>
              </a:rPr>
              <a:t>Λαζάρηδες</a:t>
            </a:r>
            <a:endParaRPr lang="el-GR" sz="1800" b="1" dirty="0">
              <a:solidFill>
                <a:srgbClr val="FF0000"/>
              </a:solidFill>
              <a:latin typeface="Calibri" pitchFamily="34" charset="0"/>
              <a:cs typeface="Calibri" pitchFamily="34" charset="0"/>
            </a:endParaRPr>
          </a:p>
          <a:p>
            <a:pPr marL="114300" indent="0">
              <a:buNone/>
            </a:pPr>
            <a:r>
              <a:rPr lang="el-GR" sz="1800" dirty="0" smtClean="0">
                <a:latin typeface="Calibri" pitchFamily="34" charset="0"/>
                <a:cs typeface="Calibri" pitchFamily="34" charset="0"/>
              </a:rPr>
              <a:t>Για </a:t>
            </a:r>
            <a:r>
              <a:rPr lang="el-GR" sz="1800" dirty="0">
                <a:latin typeface="Calibri" pitchFamily="34" charset="0"/>
                <a:cs typeface="Calibri" pitchFamily="34" charset="0"/>
              </a:rPr>
              <a:t>την ψυχή του Λάζαρου οι γυναίκες ζύμωναν ανήμερα το πρωί ειδικά κουλούρια, τους</a:t>
            </a:r>
          </a:p>
          <a:p>
            <a:pPr marL="114300" indent="0">
              <a:buNone/>
            </a:pPr>
            <a:r>
              <a:rPr lang="el-GR" sz="1800" dirty="0" smtClean="0">
                <a:latin typeface="Calibri" pitchFamily="34" charset="0"/>
                <a:cs typeface="Calibri" pitchFamily="34" charset="0"/>
              </a:rPr>
              <a:t>"</a:t>
            </a:r>
            <a:r>
              <a:rPr lang="el-GR" sz="1800" dirty="0" err="1">
                <a:latin typeface="Calibri" pitchFamily="34" charset="0"/>
                <a:cs typeface="Calibri" pitchFamily="34" charset="0"/>
              </a:rPr>
              <a:t>λαζάρηδες</a:t>
            </a:r>
            <a:r>
              <a:rPr lang="el-GR" sz="1800" dirty="0">
                <a:latin typeface="Calibri" pitchFamily="34" charset="0"/>
                <a:cs typeface="Calibri" pitchFamily="34" charset="0"/>
              </a:rPr>
              <a:t>", τα "</a:t>
            </a:r>
            <a:r>
              <a:rPr lang="el-GR" sz="1800" dirty="0" err="1">
                <a:latin typeface="Calibri" pitchFamily="34" charset="0"/>
                <a:cs typeface="Calibri" pitchFamily="34" charset="0"/>
              </a:rPr>
              <a:t>λαζαρούδια</a:t>
            </a:r>
            <a:r>
              <a:rPr lang="el-GR" sz="1800" dirty="0">
                <a:latin typeface="Calibri" pitchFamily="34" charset="0"/>
                <a:cs typeface="Calibri" pitchFamily="34" charset="0"/>
              </a:rPr>
              <a:t>" ή και "</a:t>
            </a:r>
            <a:r>
              <a:rPr lang="el-GR" sz="1800" dirty="0" err="1">
                <a:latin typeface="Calibri" pitchFamily="34" charset="0"/>
                <a:cs typeface="Calibri" pitchFamily="34" charset="0"/>
              </a:rPr>
              <a:t>λαζαράκια</a:t>
            </a:r>
            <a:r>
              <a:rPr lang="el-GR" sz="1800" dirty="0">
                <a:latin typeface="Calibri" pitchFamily="34" charset="0"/>
                <a:cs typeface="Calibri" pitchFamily="34" charset="0"/>
              </a:rPr>
              <a:t>".</a:t>
            </a:r>
          </a:p>
          <a:p>
            <a:pPr marL="114300" indent="0">
              <a:buNone/>
            </a:pPr>
            <a:r>
              <a:rPr lang="el-GR" sz="1800" dirty="0" smtClean="0">
                <a:latin typeface="Calibri" pitchFamily="34" charset="0"/>
                <a:cs typeface="Calibri" pitchFamily="34" charset="0"/>
              </a:rPr>
              <a:t>Στα </a:t>
            </a:r>
            <a:r>
              <a:rPr lang="el-GR" sz="1800" dirty="0">
                <a:latin typeface="Calibri" pitchFamily="34" charset="0"/>
                <a:cs typeface="Calibri" pitchFamily="34" charset="0"/>
              </a:rPr>
              <a:t>"</a:t>
            </a:r>
            <a:r>
              <a:rPr lang="el-GR" sz="1800" dirty="0" err="1">
                <a:latin typeface="Calibri" pitchFamily="34" charset="0"/>
                <a:cs typeface="Calibri" pitchFamily="34" charset="0"/>
              </a:rPr>
              <a:t>λαζαράκια</a:t>
            </a:r>
            <a:r>
              <a:rPr lang="el-GR" sz="1800" dirty="0">
                <a:latin typeface="Calibri" pitchFamily="34" charset="0"/>
                <a:cs typeface="Calibri" pitchFamily="34" charset="0"/>
              </a:rPr>
              <a:t>" έδιναν το σχήμα ανθρώπου σπαργανωμένου, όπως ακριβώς παριστάνεται </a:t>
            </a:r>
            <a:r>
              <a:rPr lang="el-GR" sz="1800" dirty="0" smtClean="0">
                <a:latin typeface="Calibri" pitchFamily="34" charset="0"/>
                <a:cs typeface="Calibri" pitchFamily="34" charset="0"/>
              </a:rPr>
              <a:t>ο Λάζαρος </a:t>
            </a:r>
            <a:r>
              <a:rPr lang="el-GR" sz="1800" dirty="0">
                <a:latin typeface="Calibri" pitchFamily="34" charset="0"/>
                <a:cs typeface="Calibri" pitchFamily="34" charset="0"/>
              </a:rPr>
              <a:t>στις εικόνες.</a:t>
            </a:r>
          </a:p>
          <a:p>
            <a:pPr marL="114300" indent="0">
              <a:buNone/>
            </a:pPr>
            <a:r>
              <a:rPr lang="el-GR" sz="1800" dirty="0" smtClean="0">
                <a:latin typeface="Calibri" pitchFamily="34" charset="0"/>
                <a:cs typeface="Calibri" pitchFamily="34" charset="0"/>
              </a:rPr>
              <a:t>Όσα </a:t>
            </a:r>
            <a:r>
              <a:rPr lang="el-GR" sz="1800" dirty="0">
                <a:latin typeface="Calibri" pitchFamily="34" charset="0"/>
                <a:cs typeface="Calibri" pitchFamily="34" charset="0"/>
              </a:rPr>
              <a:t>παιδιά είχε η οικογένεια τόσους "</a:t>
            </a:r>
            <a:r>
              <a:rPr lang="el-GR" sz="1800" dirty="0" err="1">
                <a:latin typeface="Calibri" pitchFamily="34" charset="0"/>
                <a:cs typeface="Calibri" pitchFamily="34" charset="0"/>
              </a:rPr>
              <a:t>λαζάρηδες</a:t>
            </a:r>
            <a:r>
              <a:rPr lang="el-GR" sz="1800" dirty="0">
                <a:latin typeface="Calibri" pitchFamily="34" charset="0"/>
                <a:cs typeface="Calibri" pitchFamily="34" charset="0"/>
              </a:rPr>
              <a:t>" έπλαθαν και στη θέση των ματιών έβαζαν </a:t>
            </a:r>
            <a:r>
              <a:rPr lang="el-GR" sz="1800" dirty="0" smtClean="0">
                <a:latin typeface="Calibri" pitchFamily="34" charset="0"/>
                <a:cs typeface="Calibri" pitchFamily="34" charset="0"/>
              </a:rPr>
              <a:t>δυο γαρίφαλα</a:t>
            </a:r>
            <a:r>
              <a:rPr lang="el-GR" sz="1800" dirty="0">
                <a:latin typeface="Calibri" pitchFamily="34" charset="0"/>
                <a:cs typeface="Calibri" pitchFamily="34" charset="0"/>
              </a:rPr>
              <a:t>.</a:t>
            </a:r>
          </a:p>
        </p:txBody>
      </p:sp>
      <p:pic>
        <p:nvPicPr>
          <p:cNvPr id="2051" name="Picture 3" descr="C:\Users\30694\Pictures\λαζαρος.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5340" y="188640"/>
            <a:ext cx="2015840" cy="15118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8616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26128" y="408373"/>
            <a:ext cx="8260672" cy="860388"/>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l-GR" cap="none" dirty="0" err="1"/>
              <a:t>Λ</a:t>
            </a:r>
            <a:r>
              <a:rPr lang="el-GR" cap="none" dirty="0" err="1" smtClean="0"/>
              <a:t>αζαράκια</a:t>
            </a:r>
            <a:r>
              <a:rPr lang="el-GR" cap="none" dirty="0" smtClean="0"/>
              <a:t>… ένα έθιμο για το </a:t>
            </a:r>
            <a:r>
              <a:rPr lang="el-GR" cap="none" dirty="0"/>
              <a:t>Σ</a:t>
            </a:r>
            <a:r>
              <a:rPr lang="el-GR" cap="none" dirty="0" smtClean="0"/>
              <a:t>άββατο του </a:t>
            </a:r>
            <a:r>
              <a:rPr lang="el-GR" cap="none" dirty="0"/>
              <a:t>Λ</a:t>
            </a:r>
            <a:r>
              <a:rPr lang="el-GR" cap="none" dirty="0" smtClean="0"/>
              <a:t>αζάρου.</a:t>
            </a:r>
            <a:endParaRPr lang="el-GR" cap="none" dirty="0"/>
          </a:p>
        </p:txBody>
      </p:sp>
      <p:sp>
        <p:nvSpPr>
          <p:cNvPr id="4" name="Κατακόρυφος πάπυρος 3"/>
          <p:cNvSpPr/>
          <p:nvPr/>
        </p:nvSpPr>
        <p:spPr>
          <a:xfrm>
            <a:off x="755576" y="1405944"/>
            <a:ext cx="5184576" cy="4104456"/>
          </a:xfrm>
          <a:prstGeom prst="vertic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dirty="0"/>
              <a:t>- Υλικά συνταγής -</a:t>
            </a:r>
          </a:p>
          <a:p>
            <a:pPr algn="ctr"/>
            <a:r>
              <a:rPr lang="el-GR" dirty="0"/>
              <a:t> </a:t>
            </a:r>
            <a:r>
              <a:rPr lang="el-GR" b="1" dirty="0"/>
              <a:t>Για τη ζύμη:</a:t>
            </a:r>
          </a:p>
          <a:p>
            <a:pPr algn="ctr"/>
            <a:r>
              <a:rPr lang="el-GR" dirty="0"/>
              <a:t>1 κιλό αλεύρι</a:t>
            </a:r>
          </a:p>
          <a:p>
            <a:pPr algn="ctr"/>
            <a:r>
              <a:rPr lang="el-GR" dirty="0"/>
              <a:t>¾ ποτήρι νερού ηλιέλαιο</a:t>
            </a:r>
          </a:p>
          <a:p>
            <a:pPr algn="ctr"/>
            <a:r>
              <a:rPr lang="el-GR" dirty="0"/>
              <a:t>1 ποτήρι ζάχαρη</a:t>
            </a:r>
          </a:p>
          <a:p>
            <a:pPr algn="ctr"/>
            <a:r>
              <a:rPr lang="el-GR" dirty="0"/>
              <a:t>1½ φακελάκι μαγιά ξερή</a:t>
            </a:r>
          </a:p>
          <a:p>
            <a:pPr algn="ctr"/>
            <a:r>
              <a:rPr lang="el-GR" dirty="0"/>
              <a:t>1½ ποτήρι νερό</a:t>
            </a:r>
          </a:p>
          <a:p>
            <a:pPr algn="ctr"/>
            <a:r>
              <a:rPr lang="el-GR" dirty="0"/>
              <a:t>1 πρέζα κανέλα</a:t>
            </a:r>
          </a:p>
          <a:p>
            <a:pPr algn="ctr"/>
            <a:endParaRPr lang="el-GR" dirty="0"/>
          </a:p>
          <a:p>
            <a:pPr algn="ctr"/>
            <a:r>
              <a:rPr lang="el-GR" dirty="0"/>
              <a:t> </a:t>
            </a:r>
            <a:r>
              <a:rPr lang="el-GR" b="1" dirty="0"/>
              <a:t>Για τη γέμιση:</a:t>
            </a:r>
          </a:p>
          <a:p>
            <a:pPr algn="ctr"/>
            <a:r>
              <a:rPr lang="el-GR" dirty="0"/>
              <a:t>1 </a:t>
            </a:r>
            <a:r>
              <a:rPr lang="el-GR" dirty="0" err="1"/>
              <a:t>φλιτζ</a:t>
            </a:r>
            <a:r>
              <a:rPr lang="el-GR" dirty="0"/>
              <a:t>. σταφίδες</a:t>
            </a:r>
          </a:p>
          <a:p>
            <a:pPr algn="ctr"/>
            <a:r>
              <a:rPr lang="el-GR" dirty="0"/>
              <a:t>1 </a:t>
            </a:r>
            <a:r>
              <a:rPr lang="el-GR" dirty="0" err="1"/>
              <a:t>φλιτζ</a:t>
            </a:r>
            <a:r>
              <a:rPr lang="el-GR" dirty="0"/>
              <a:t>. καρύδια ψίχα σπασμένα</a:t>
            </a:r>
          </a:p>
          <a:p>
            <a:pPr algn="ctr"/>
            <a:r>
              <a:rPr lang="el-GR" dirty="0"/>
              <a:t>γαρύφαλλο καρφί για το στόλισμα</a:t>
            </a:r>
          </a:p>
        </p:txBody>
      </p:sp>
      <p:sp>
        <p:nvSpPr>
          <p:cNvPr id="5" name="Επεξήγηση με παραλληλόγραμμο 4"/>
          <p:cNvSpPr/>
          <p:nvPr/>
        </p:nvSpPr>
        <p:spPr>
          <a:xfrm>
            <a:off x="539552" y="5517232"/>
            <a:ext cx="7848872" cy="1008112"/>
          </a:xfrm>
          <a:prstGeom prst="wedgeRectCallout">
            <a:avLst>
              <a:gd name="adj1" fmla="val -20695"/>
              <a:gd name="adj2" fmla="val 41336"/>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l-GR" dirty="0" smtClean="0"/>
              <a:t>Πατήστε στον παρακάτω σύνδεσμο( σε πλήρη προβολή) για να δείτε πώς θα φτιάξετε τα </a:t>
            </a:r>
            <a:r>
              <a:rPr lang="el-GR" dirty="0" err="1" smtClean="0"/>
              <a:t>λαζαράκια</a:t>
            </a:r>
            <a:r>
              <a:rPr lang="en-US" dirty="0" smtClean="0"/>
              <a:t>https</a:t>
            </a:r>
            <a:r>
              <a:rPr lang="en-US" dirty="0"/>
              <a:t>://www.youtube.com/watch?v=Z4iR0iI0PLM</a:t>
            </a:r>
            <a:endParaRPr lang="el-GR" dirty="0"/>
          </a:p>
        </p:txBody>
      </p:sp>
      <p:pic>
        <p:nvPicPr>
          <p:cNvPr id="1026" name="Picture 2" descr="C:\Users\30694\Pictures\λαζαράκια.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586634"/>
            <a:ext cx="2619375" cy="1743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8461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l-GR" cap="none" dirty="0"/>
              <a:t>Τ</a:t>
            </a:r>
            <a:r>
              <a:rPr lang="el-GR" cap="none" dirty="0" smtClean="0"/>
              <a:t>α κάλαντα του Λαζάρου</a:t>
            </a:r>
            <a:r>
              <a:rPr lang="el-GR" dirty="0" smtClean="0"/>
              <a:t>…</a:t>
            </a:r>
            <a:endParaRPr lang="el-GR" dirty="0"/>
          </a:p>
        </p:txBody>
      </p:sp>
      <p:sp>
        <p:nvSpPr>
          <p:cNvPr id="3" name="Θέση περιεχομένου 2"/>
          <p:cNvSpPr>
            <a:spLocks noGrp="1"/>
          </p:cNvSpPr>
          <p:nvPr>
            <p:ph idx="1"/>
          </p:nvPr>
        </p:nvSpPr>
        <p:spPr>
          <a:xfrm>
            <a:off x="395536" y="2132856"/>
            <a:ext cx="8229600" cy="896963"/>
          </a:xfrm>
        </p:spPr>
        <p:txBody>
          <a:bodyPr>
            <a:normAutofit fontScale="92500" lnSpcReduction="20000"/>
          </a:bodyPr>
          <a:lstStyle/>
          <a:p>
            <a:r>
              <a:rPr lang="el-GR" dirty="0" smtClean="0">
                <a:hlinkClick r:id="rId2"/>
              </a:rPr>
              <a:t>Πατήστε στον σύνδεσμο για να ακούσετε τα κάλαντα του Λαζάρου </a:t>
            </a:r>
            <a:r>
              <a:rPr lang="en-US" dirty="0" smtClean="0">
                <a:hlinkClick r:id="rId2"/>
              </a:rPr>
              <a:t>https</a:t>
            </a:r>
            <a:r>
              <a:rPr lang="en-US" dirty="0">
                <a:hlinkClick r:id="rId2"/>
              </a:rPr>
              <a:t>://www.youtube.com/watch?v=oSYKJvWabbc</a:t>
            </a:r>
            <a:endParaRPr lang="el-GR" dirty="0"/>
          </a:p>
        </p:txBody>
      </p:sp>
      <p:pic>
        <p:nvPicPr>
          <p:cNvPr id="1026" name="Picture 2" descr="C:\Users\30694\Pictures\καλαντα λαζαρου.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3068960"/>
            <a:ext cx="5401319" cy="360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9025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a:bodyPr>
          <a:lstStyle/>
          <a:p>
            <a:r>
              <a:rPr lang="el-GR" sz="2000" cap="none" dirty="0"/>
              <a:t>Κ</a:t>
            </a:r>
            <a:r>
              <a:rPr lang="el-GR" sz="2000" cap="none" dirty="0" smtClean="0"/>
              <a:t>αι αφού δεν μπορούμε να κάνουμε ταξίδια τώρα στις διακοπές του Πάσχα , ας κάνουμε μια ψηφιακή περιήγηση σε μουσεία..</a:t>
            </a:r>
            <a:endParaRPr lang="el-GR" sz="2000" cap="none" dirty="0"/>
          </a:p>
        </p:txBody>
      </p:sp>
      <p:sp>
        <p:nvSpPr>
          <p:cNvPr id="3" name="Θέση περιεχομένου 2"/>
          <p:cNvSpPr>
            <a:spLocks noGrp="1"/>
          </p:cNvSpPr>
          <p:nvPr>
            <p:ph idx="1"/>
          </p:nvPr>
        </p:nvSpPr>
        <p:spPr>
          <a:xfrm>
            <a:off x="457200" y="1340768"/>
            <a:ext cx="8229600" cy="4785395"/>
          </a:xfrm>
        </p:spPr>
        <p:txBody>
          <a:bodyPr/>
          <a:lstStyle/>
          <a:p>
            <a:endParaRPr lang="el-GR" dirty="0" smtClean="0"/>
          </a:p>
          <a:p>
            <a:r>
              <a:rPr lang="el-GR" dirty="0" smtClean="0"/>
              <a:t>Το </a:t>
            </a:r>
            <a:r>
              <a:rPr lang="el-GR" dirty="0"/>
              <a:t>Μουσείο Γουλανδρή Φυσικής Ιστορίας είναι μουσείο φυσικής ιστορίας στην </a:t>
            </a:r>
            <a:r>
              <a:rPr lang="el-GR" dirty="0" smtClean="0"/>
              <a:t>Κηφισιά, στην  Αθήνα. </a:t>
            </a:r>
            <a:r>
              <a:rPr lang="el-GR" dirty="0"/>
              <a:t>Ιδρύθηκε το 1964 από τον Άγγελο και τη Νίκη Γουλανδρή και ήταν το πρώτο μουσείο φυσικής ιστορίας που ιδρύθηκε στην </a:t>
            </a:r>
            <a:r>
              <a:rPr lang="el-GR" dirty="0" smtClean="0"/>
              <a:t>Ελλάδα. </a:t>
            </a:r>
            <a:r>
              <a:rPr lang="el-GR" dirty="0"/>
              <a:t>Πατώντας στον </a:t>
            </a:r>
            <a:r>
              <a:rPr lang="el-GR" dirty="0" smtClean="0"/>
              <a:t>παρακάτω </a:t>
            </a:r>
            <a:r>
              <a:rPr lang="el-GR" dirty="0"/>
              <a:t>σύνδεσμο θα μεταφερθείτε στο Μουσείο </a:t>
            </a:r>
            <a:r>
              <a:rPr lang="el-GR" dirty="0" smtClean="0"/>
              <a:t> </a:t>
            </a:r>
            <a:r>
              <a:rPr lang="el-GR" dirty="0"/>
              <a:t>Γουλανδρή</a:t>
            </a:r>
            <a:r>
              <a:rPr lang="el-GR" dirty="0" smtClean="0"/>
              <a:t>.</a:t>
            </a:r>
            <a:r>
              <a:rPr lang="el-GR" u="sng" dirty="0">
                <a:hlinkClick r:id="rId2"/>
              </a:rPr>
              <a:t> https://</a:t>
            </a:r>
            <a:r>
              <a:rPr lang="el-GR" u="sng" dirty="0" smtClean="0">
                <a:hlinkClick r:id="rId2"/>
              </a:rPr>
              <a:t>www.youtube.com/watch?v=osh_KsWrLKU</a:t>
            </a:r>
            <a:endParaRPr lang="el-GR" dirty="0"/>
          </a:p>
        </p:txBody>
      </p:sp>
    </p:spTree>
    <p:extLst>
      <p:ext uri="{BB962C8B-B14F-4D97-AF65-F5344CB8AC3E}">
        <p14:creationId xmlns:p14="http://schemas.microsoft.com/office/powerpoint/2010/main" val="31486119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51520" y="620689"/>
            <a:ext cx="8229600" cy="3096344"/>
          </a:xfrm>
        </p:spPr>
        <p:txBody>
          <a:bodyPr>
            <a:noAutofit/>
          </a:bodyPr>
          <a:lstStyle/>
          <a:p>
            <a:r>
              <a:rPr lang="el-GR" sz="1400" b="1" dirty="0"/>
              <a:t>ΜΟΥΣΕΙΟ ΦΥΣΙΚΗΣ </a:t>
            </a:r>
            <a:r>
              <a:rPr lang="el-GR" sz="1400" b="1" dirty="0" smtClean="0"/>
              <a:t>ΙΣΤΟΡΙΑΣ ,</a:t>
            </a:r>
            <a:r>
              <a:rPr lang="en-GB" sz="1400" b="1" dirty="0" smtClean="0"/>
              <a:t>Smithsonian</a:t>
            </a:r>
            <a:r>
              <a:rPr lang="el-GR" sz="1400" b="1" dirty="0" smtClean="0"/>
              <a:t>, </a:t>
            </a:r>
            <a:r>
              <a:rPr lang="el-GR" sz="1400" b="1" dirty="0"/>
              <a:t>Ουάσινγκτον, ΗΠΑ</a:t>
            </a:r>
            <a:r>
              <a:rPr lang="el-GR" sz="1400" b="1" dirty="0" smtClean="0"/>
              <a:t>.</a:t>
            </a:r>
          </a:p>
          <a:p>
            <a:pPr marL="114300" indent="0">
              <a:buNone/>
            </a:pPr>
            <a:r>
              <a:rPr lang="el-GR" sz="1400" dirty="0"/>
              <a:t/>
            </a:r>
            <a:br>
              <a:rPr lang="el-GR" sz="1400" dirty="0"/>
            </a:br>
            <a:r>
              <a:rPr lang="el-GR" sz="1400" dirty="0" smtClean="0"/>
              <a:t>Το </a:t>
            </a:r>
            <a:r>
              <a:rPr lang="el-GR" sz="1400" dirty="0"/>
              <a:t>μουσείο στην οθόνη μας!!!</a:t>
            </a:r>
            <a:br>
              <a:rPr lang="el-GR" sz="1400" dirty="0"/>
            </a:br>
            <a:r>
              <a:rPr lang="el-GR" sz="1400" dirty="0"/>
              <a:t/>
            </a:r>
            <a:br>
              <a:rPr lang="el-GR" sz="1400" dirty="0"/>
            </a:br>
            <a:r>
              <a:rPr lang="el-GR" sz="1400" dirty="0"/>
              <a:t>Πατήστε στον παρακάτω σύνδεσμο:</a:t>
            </a:r>
          </a:p>
          <a:p>
            <a:r>
              <a:rPr lang="el-GR" sz="1400" b="1" dirty="0">
                <a:hlinkClick r:id="rId2"/>
              </a:rPr>
              <a:t>http://www.mnh.si.edu/vtp/1-desktop/</a:t>
            </a:r>
            <a:endParaRPr lang="el-GR" sz="1400" dirty="0"/>
          </a:p>
          <a:p>
            <a:r>
              <a:rPr lang="el-GR" sz="1400" dirty="0"/>
              <a:t>Σε τρία επίπεδα: </a:t>
            </a:r>
            <a:r>
              <a:rPr lang="el-GR" sz="1400" dirty="0" err="1"/>
              <a:t>Ground</a:t>
            </a:r>
            <a:r>
              <a:rPr lang="el-GR" sz="1400" dirty="0"/>
              <a:t>, </a:t>
            </a:r>
            <a:r>
              <a:rPr lang="el-GR" sz="1400" dirty="0" err="1"/>
              <a:t>First</a:t>
            </a:r>
            <a:r>
              <a:rPr lang="el-GR" sz="1400" dirty="0"/>
              <a:t>, </a:t>
            </a:r>
            <a:r>
              <a:rPr lang="el-GR" sz="1400" dirty="0" err="1"/>
              <a:t>Second</a:t>
            </a:r>
            <a:r>
              <a:rPr lang="el-GR" sz="1400" dirty="0"/>
              <a:t> </a:t>
            </a:r>
            <a:r>
              <a:rPr lang="el-GR" sz="1400" dirty="0" err="1"/>
              <a:t>floor</a:t>
            </a:r>
            <a:r>
              <a:rPr lang="el-GR" sz="1400" dirty="0"/>
              <a:t>.</a:t>
            </a:r>
            <a:br>
              <a:rPr lang="el-GR" sz="1400" dirty="0"/>
            </a:br>
            <a:r>
              <a:rPr lang="el-GR" sz="1400" dirty="0" err="1"/>
              <a:t>Xειρισθείτε</a:t>
            </a:r>
            <a:r>
              <a:rPr lang="el-GR" sz="1400" dirty="0"/>
              <a:t> σωστά τα βέλη πλοήγησης. Ιδιαίτερα</a:t>
            </a:r>
            <a:r>
              <a:rPr lang="el-GR" sz="1400" dirty="0" smtClean="0"/>
              <a:t>:</a:t>
            </a:r>
            <a:endParaRPr lang="en-GB" sz="1400" dirty="0" smtClean="0"/>
          </a:p>
          <a:p>
            <a:r>
              <a:rPr lang="el-GR" sz="1400" dirty="0"/>
              <a:t/>
            </a:r>
            <a:br>
              <a:rPr lang="el-GR" sz="1400" dirty="0"/>
            </a:br>
            <a:r>
              <a:rPr lang="el-GR" sz="1400" b="1" dirty="0"/>
              <a:t>1)</a:t>
            </a:r>
            <a:r>
              <a:rPr lang="el-GR" sz="1400" dirty="0"/>
              <a:t> για τη μετάβαση σε καθένα από τα τρία πιο πάνω επίπεδα (ορόφους του μουσείου) </a:t>
            </a:r>
            <a:r>
              <a:rPr lang="el-GR" sz="1400" dirty="0" smtClean="0"/>
              <a:t>και</a:t>
            </a:r>
            <a:endParaRPr lang="en-GB" sz="1400" dirty="0" smtClean="0"/>
          </a:p>
          <a:p>
            <a:r>
              <a:rPr lang="el-GR" sz="1400" dirty="0"/>
              <a:t/>
            </a:r>
            <a:br>
              <a:rPr lang="el-GR" sz="1400" dirty="0"/>
            </a:br>
            <a:r>
              <a:rPr lang="el-GR" sz="1400" b="1" dirty="0"/>
              <a:t>2)</a:t>
            </a:r>
            <a:r>
              <a:rPr lang="el-GR" sz="1400" dirty="0"/>
              <a:t> για τη διαδοχική αλλαγή σκηνής/εικόνας με εκθέματα (προτελευταίο βέλος δεξιά) "</a:t>
            </a:r>
            <a:r>
              <a:rPr lang="el-GR" sz="1400" dirty="0" err="1"/>
              <a:t>next</a:t>
            </a:r>
            <a:r>
              <a:rPr lang="el-GR" sz="1400" dirty="0"/>
              <a:t> </a:t>
            </a:r>
            <a:r>
              <a:rPr lang="el-GR" sz="1400" dirty="0" err="1"/>
              <a:t>scene</a:t>
            </a:r>
            <a:r>
              <a:rPr lang="el-GR" sz="1400" dirty="0"/>
              <a:t>"</a:t>
            </a:r>
            <a:br>
              <a:rPr lang="el-GR" sz="1400" dirty="0"/>
            </a:br>
            <a:r>
              <a:rPr lang="el-GR" sz="1400" dirty="0"/>
              <a:t> </a:t>
            </a:r>
            <a:br>
              <a:rPr lang="el-GR" sz="1400" dirty="0"/>
            </a:br>
            <a:endParaRPr lang="el-GR" sz="14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63888" y="3861048"/>
            <a:ext cx="2569468" cy="25694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129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3928" y="3068960"/>
            <a:ext cx="4671060" cy="3436620"/>
          </a:xfrm>
        </p:spPr>
      </p:pic>
      <p:sp>
        <p:nvSpPr>
          <p:cNvPr id="5" name="Ελλειψοειδής επεξήγηση 4"/>
          <p:cNvSpPr/>
          <p:nvPr/>
        </p:nvSpPr>
        <p:spPr>
          <a:xfrm>
            <a:off x="899592" y="188640"/>
            <a:ext cx="7992888" cy="2043632"/>
          </a:xfrm>
          <a:prstGeom prst="wedgeEllipseCallout">
            <a:avLst>
              <a:gd name="adj1" fmla="val 27229"/>
              <a:gd name="adj2" fmla="val 9178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l-GR" dirty="0" smtClean="0"/>
              <a:t>Αγαπημένα μου παιδιά, </a:t>
            </a:r>
          </a:p>
          <a:p>
            <a:pPr algn="ctr"/>
            <a:r>
              <a:rPr lang="el-GR" dirty="0" smtClean="0"/>
              <a:t>Σας εύχομαι ολόψυχα να περάσετε πολύ όμορφα στις διακοπές του Πάσχα!</a:t>
            </a:r>
          </a:p>
          <a:p>
            <a:pPr algn="ctr"/>
            <a:r>
              <a:rPr lang="el-GR" dirty="0" smtClean="0"/>
              <a:t>Να είστε δίπλα στην οικογένειά σας, να βοηθάτε ο ένας τον άλλον, να δείχνετε την αγάπη σας, γιατί το Πάσχα είναι γιορτή αγάπης!!!</a:t>
            </a:r>
            <a:endParaRPr lang="el-GR" dirty="0"/>
          </a:p>
        </p:txBody>
      </p:sp>
      <p:sp>
        <p:nvSpPr>
          <p:cNvPr id="6" name="Κατακόρυφος πάπυρος 5"/>
          <p:cNvSpPr/>
          <p:nvPr/>
        </p:nvSpPr>
        <p:spPr>
          <a:xfrm>
            <a:off x="323528" y="2204864"/>
            <a:ext cx="5328592" cy="4392488"/>
          </a:xfrm>
          <a:prstGeom prst="vertic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dirty="0"/>
              <a:t>Χριστός Ανέστη! Νέοι, γέροι και κόρες,</a:t>
            </a:r>
          </a:p>
          <a:p>
            <a:pPr algn="ctr"/>
            <a:r>
              <a:rPr lang="el-GR" dirty="0"/>
              <a:t>Όλοι, μικροί μεγάλοι, </a:t>
            </a:r>
            <a:r>
              <a:rPr lang="el-GR" dirty="0" err="1"/>
              <a:t>ετοιμαστήτε∙</a:t>
            </a:r>
            <a:endParaRPr lang="el-GR" dirty="0"/>
          </a:p>
          <a:p>
            <a:pPr algn="ctr"/>
            <a:r>
              <a:rPr lang="el-GR" dirty="0"/>
              <a:t>Μέσα </a:t>
            </a:r>
            <a:r>
              <a:rPr lang="el-GR" dirty="0" err="1"/>
              <a:t>στες</a:t>
            </a:r>
            <a:r>
              <a:rPr lang="el-GR" dirty="0"/>
              <a:t> εκκλησίες τες δαφνοφόρες</a:t>
            </a:r>
          </a:p>
          <a:p>
            <a:pPr algn="ctr"/>
            <a:r>
              <a:rPr lang="el-GR" dirty="0"/>
              <a:t>Με το φως της χαράς </a:t>
            </a:r>
            <a:r>
              <a:rPr lang="el-GR" dirty="0" err="1"/>
              <a:t>συμμαζωχτήτε∙</a:t>
            </a:r>
            <a:endParaRPr lang="el-GR" dirty="0"/>
          </a:p>
          <a:p>
            <a:pPr algn="ctr"/>
            <a:r>
              <a:rPr lang="el-GR" dirty="0"/>
              <a:t>Ανοίξτε αγκαλιές ειρηνοφόρες</a:t>
            </a:r>
          </a:p>
          <a:p>
            <a:pPr algn="ctr"/>
            <a:r>
              <a:rPr lang="el-GR" dirty="0" err="1"/>
              <a:t>Ομπροστά</a:t>
            </a:r>
            <a:r>
              <a:rPr lang="el-GR" dirty="0"/>
              <a:t> στους Αγίους και </a:t>
            </a:r>
            <a:r>
              <a:rPr lang="el-GR" dirty="0" err="1"/>
              <a:t>φιληθήτε∙</a:t>
            </a:r>
            <a:endParaRPr lang="el-GR" dirty="0"/>
          </a:p>
          <a:p>
            <a:pPr algn="ctr"/>
            <a:r>
              <a:rPr lang="el-GR" dirty="0" err="1"/>
              <a:t>Φιληθήτε</a:t>
            </a:r>
            <a:r>
              <a:rPr lang="el-GR" dirty="0"/>
              <a:t> γλυκά χείλη με χείλη,</a:t>
            </a:r>
          </a:p>
          <a:p>
            <a:pPr algn="ctr"/>
            <a:r>
              <a:rPr lang="el-GR" dirty="0"/>
              <a:t>Πέστε: Χριστός Ανέστη, εχθροί και φίλοι</a:t>
            </a:r>
            <a:r>
              <a:rPr lang="el-GR" dirty="0" smtClean="0"/>
              <a:t>.</a:t>
            </a:r>
          </a:p>
          <a:p>
            <a:pPr algn="r"/>
            <a:r>
              <a:rPr lang="el-GR" dirty="0" smtClean="0"/>
              <a:t>Διονύσιος Σολωμός </a:t>
            </a:r>
            <a:endParaRPr lang="el-GR" dirty="0"/>
          </a:p>
        </p:txBody>
      </p:sp>
    </p:spTree>
    <p:extLst>
      <p:ext uri="{BB962C8B-B14F-4D97-AF65-F5344CB8AC3E}">
        <p14:creationId xmlns:p14="http://schemas.microsoft.com/office/powerpoint/2010/main" val="1700904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704" y="151078"/>
            <a:ext cx="4896544" cy="6451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6709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3284984"/>
            <a:ext cx="7904575" cy="3387675"/>
          </a:xfrm>
          <a:prstGeom prst="rect">
            <a:avLst/>
          </a:prstGeom>
          <a:ln>
            <a:solidFill>
              <a:srgbClr val="C00000"/>
            </a:solidFill>
          </a:ln>
          <a:effectLst>
            <a:outerShdw blurRad="292100" dist="139700" dir="2700000" algn="tl" rotWithShape="0">
              <a:srgbClr val="333333">
                <a:alpha val="65000"/>
              </a:srgbClr>
            </a:outerShdw>
          </a:effectLst>
        </p:spPr>
      </p:pic>
      <p:sp>
        <p:nvSpPr>
          <p:cNvPr id="3" name="Επεξήγηση με παραλληλόγραμμο 2"/>
          <p:cNvSpPr/>
          <p:nvPr/>
        </p:nvSpPr>
        <p:spPr>
          <a:xfrm>
            <a:off x="683568" y="476672"/>
            <a:ext cx="7848872" cy="2592288"/>
          </a:xfrm>
          <a:prstGeom prst="wedgeRectCallout">
            <a:avLst>
              <a:gd name="adj1" fmla="val -21183"/>
              <a:gd name="adj2" fmla="val 487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400" dirty="0" smtClean="0"/>
          </a:p>
          <a:p>
            <a:pPr algn="ctr"/>
            <a:endParaRPr lang="el-GR" sz="1400" dirty="0" smtClean="0"/>
          </a:p>
          <a:p>
            <a:pPr algn="ctr"/>
            <a:endParaRPr lang="el-GR" sz="1400" dirty="0" smtClean="0"/>
          </a:p>
          <a:p>
            <a:pPr algn="ctr"/>
            <a:endParaRPr lang="el-GR" sz="1400" dirty="0" smtClean="0"/>
          </a:p>
          <a:p>
            <a:pPr algn="ctr"/>
            <a:r>
              <a:rPr lang="el-GR" sz="1400" dirty="0" smtClean="0"/>
              <a:t>Η μάνα του Χριστού </a:t>
            </a:r>
          </a:p>
          <a:p>
            <a:pPr algn="ctr"/>
            <a:endParaRPr lang="el-GR" sz="1400" dirty="0" smtClean="0"/>
          </a:p>
          <a:p>
            <a:pPr algn="ctr"/>
            <a:r>
              <a:rPr lang="el-GR" sz="2000" dirty="0" smtClean="0">
                <a:latin typeface="Calibri" pitchFamily="34" charset="0"/>
                <a:cs typeface="Calibri" pitchFamily="34" charset="0"/>
              </a:rPr>
              <a:t>Φεύγεις </a:t>
            </a:r>
            <a:r>
              <a:rPr lang="el-GR" sz="2000" dirty="0" err="1" smtClean="0">
                <a:latin typeface="Calibri" pitchFamily="34" charset="0"/>
                <a:cs typeface="Calibri" pitchFamily="34" charset="0"/>
              </a:rPr>
              <a:t>πάνου</a:t>
            </a:r>
            <a:r>
              <a:rPr lang="el-GR" sz="2000" dirty="0" smtClean="0">
                <a:latin typeface="Calibri" pitchFamily="34" charset="0"/>
                <a:cs typeface="Calibri" pitchFamily="34" charset="0"/>
              </a:rPr>
              <a:t> στην άνοιξη, γιε μου καλέ μου,</a:t>
            </a:r>
          </a:p>
          <a:p>
            <a:pPr algn="ctr"/>
            <a:r>
              <a:rPr lang="el-GR" sz="2000" dirty="0" smtClean="0">
                <a:latin typeface="Calibri" pitchFamily="34" charset="0"/>
                <a:cs typeface="Calibri" pitchFamily="34" charset="0"/>
              </a:rPr>
              <a:t>Άνοιξή μου γλυκιά, γυρισμό που δεν έχεις.</a:t>
            </a:r>
          </a:p>
          <a:p>
            <a:pPr algn="ctr"/>
            <a:r>
              <a:rPr lang="el-GR" sz="2000" dirty="0" smtClean="0">
                <a:latin typeface="Calibri" pitchFamily="34" charset="0"/>
                <a:cs typeface="Calibri" pitchFamily="34" charset="0"/>
              </a:rPr>
              <a:t>Η ομορφιά σου βασίλεψε κίτρινη, γιε μου,</a:t>
            </a:r>
          </a:p>
          <a:p>
            <a:pPr algn="ctr"/>
            <a:r>
              <a:rPr lang="el-GR" sz="2000" dirty="0" smtClean="0">
                <a:latin typeface="Calibri" pitchFamily="34" charset="0"/>
                <a:cs typeface="Calibri" pitchFamily="34" charset="0"/>
              </a:rPr>
              <a:t>δεν μιλάς, δεν κοιτάς, πώς μαδιέμαι γλυκέ μου!</a:t>
            </a:r>
          </a:p>
          <a:p>
            <a:pPr algn="ctr"/>
            <a:endParaRPr lang="el-GR" sz="2000" dirty="0" smtClean="0">
              <a:latin typeface="Calibri" pitchFamily="34" charset="0"/>
              <a:cs typeface="Calibri" pitchFamily="34" charset="0"/>
            </a:endParaRPr>
          </a:p>
          <a:p>
            <a:pPr algn="r"/>
            <a:r>
              <a:rPr lang="el-GR" sz="2000" dirty="0"/>
              <a:t>Κώστας Βάρναλης</a:t>
            </a:r>
            <a:endParaRPr lang="el-GR" sz="2000" dirty="0" smtClean="0">
              <a:latin typeface="Calibri" pitchFamily="34" charset="0"/>
              <a:cs typeface="Calibri" pitchFamily="34" charset="0"/>
            </a:endParaRPr>
          </a:p>
          <a:p>
            <a:pPr algn="ctr"/>
            <a:endParaRPr lang="el-GR" i="1" dirty="0" smtClean="0"/>
          </a:p>
          <a:p>
            <a:pPr algn="ctr"/>
            <a:r>
              <a:rPr lang="el-GR" dirty="0" smtClean="0"/>
              <a:t> </a:t>
            </a:r>
          </a:p>
          <a:p>
            <a:pPr algn="ctr"/>
            <a:endParaRPr lang="el-GR" dirty="0"/>
          </a:p>
        </p:txBody>
      </p:sp>
    </p:spTree>
    <p:extLst>
      <p:ext uri="{BB962C8B-B14F-4D97-AF65-F5344CB8AC3E}">
        <p14:creationId xmlns:p14="http://schemas.microsoft.com/office/powerpoint/2010/main" val="2200990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l-GR" cap="none" dirty="0" smtClean="0"/>
              <a:t>Λίγα λόγια προς τους γονείς…</a:t>
            </a:r>
            <a:endParaRPr lang="el-GR" cap="none" dirty="0"/>
          </a:p>
        </p:txBody>
      </p:sp>
      <p:sp>
        <p:nvSpPr>
          <p:cNvPr id="3" name="Θέση περιεχομένου 2"/>
          <p:cNvSpPr>
            <a:spLocks noGrp="1"/>
          </p:cNvSpPr>
          <p:nvPr>
            <p:ph idx="1"/>
          </p:nvPr>
        </p:nvSpPr>
        <p:spPr>
          <a:xfrm>
            <a:off x="457200" y="1340768"/>
            <a:ext cx="8229600" cy="4785395"/>
          </a:xfrm>
        </p:spPr>
        <p:txBody>
          <a:bodyPr>
            <a:normAutofit fontScale="70000" lnSpcReduction="20000"/>
          </a:bodyPr>
          <a:lstStyle/>
          <a:p>
            <a:endParaRPr lang="el-GR" dirty="0" smtClean="0">
              <a:latin typeface="Calibri" pitchFamily="34" charset="0"/>
              <a:cs typeface="Calibri" pitchFamily="34" charset="0"/>
            </a:endParaRPr>
          </a:p>
          <a:p>
            <a:r>
              <a:rPr lang="el-GR" dirty="0" smtClean="0">
                <a:latin typeface="Calibri" pitchFamily="34" charset="0"/>
                <a:cs typeface="Calibri" pitchFamily="34" charset="0"/>
              </a:rPr>
              <a:t>Το κείμενο που ακολουθεί, είναι απόσπασμα από το  «Το πρώτο μου Πάσχα» του Γρηγόριου Ξενόπουλου. Δυστυχώς οι συνθήκες είναι τέτοιες, που δεν μας επιτρέπουν να διαβάσουμε και να εξηγήσουμε εμείς στους μαθητές μας αυτό το κείμενο. Τον ρόλο αυτό καλείστε να τον «παίξετε» εσείς, εφόσον μπορείτε και θέλετε. </a:t>
            </a:r>
          </a:p>
          <a:p>
            <a:r>
              <a:rPr lang="el-GR" dirty="0" smtClean="0">
                <a:latin typeface="Calibri" pitchFamily="34" charset="0"/>
                <a:cs typeface="Calibri" pitchFamily="34" charset="0"/>
              </a:rPr>
              <a:t>Το κείμενο είναι αυτοβιογραφικό και μιλάει ο συγγραφέας για το πώς αντιλαμβανόταν τη γιορτή του Πάσχα, όταν ήταν μικρός και για το πώς το ερμήνευσε όταν μεγάλωσε. Μιλάει για τις μνήμες του τις παιδικές και μας περιγράφει πώς βίωνε τη Μεγάλη Εβδομάδα με έντονη περιγραφή και με όλες του τις </a:t>
            </a:r>
            <a:r>
              <a:rPr lang="el-GR" dirty="0" err="1" smtClean="0">
                <a:latin typeface="Calibri" pitchFamily="34" charset="0"/>
                <a:cs typeface="Calibri" pitchFamily="34" charset="0"/>
              </a:rPr>
              <a:t>αισθήσεις(μυρωδιές</a:t>
            </a:r>
            <a:r>
              <a:rPr lang="el-GR" dirty="0" smtClean="0">
                <a:latin typeface="Calibri" pitchFamily="34" charset="0"/>
                <a:cs typeface="Calibri" pitchFamily="34" charset="0"/>
              </a:rPr>
              <a:t>, χρώματα, γεύσεις…). Είναι λοιπόν πολύ σημαντικό για τα παιδιά μας, να χτίσουμε τις δικές τους μνήμες. Είναι σημαντικό να τηρούμε τα έθιμα των γιορτών γενικά, γιατί «</a:t>
            </a:r>
            <a:r>
              <a:rPr lang="el-GR" dirty="0">
                <a:latin typeface="Calibri" pitchFamily="34" charset="0"/>
                <a:cs typeface="Calibri" pitchFamily="34" charset="0"/>
              </a:rPr>
              <a:t>έ</a:t>
            </a:r>
            <a:r>
              <a:rPr lang="el-GR" dirty="0" smtClean="0">
                <a:latin typeface="Calibri" pitchFamily="34" charset="0"/>
                <a:cs typeface="Calibri" pitchFamily="34" charset="0"/>
              </a:rPr>
              <a:t>νας </a:t>
            </a:r>
            <a:r>
              <a:rPr lang="el-GR" dirty="0">
                <a:latin typeface="Calibri" pitchFamily="34" charset="0"/>
                <a:cs typeface="Calibri" pitchFamily="34" charset="0"/>
              </a:rPr>
              <a:t>λαός</a:t>
            </a:r>
            <a:r>
              <a:rPr lang="el-GR" dirty="0" smtClean="0">
                <a:latin typeface="Calibri" pitchFamily="34" charset="0"/>
                <a:cs typeface="Calibri" pitchFamily="34" charset="0"/>
              </a:rPr>
              <a:t>, που </a:t>
            </a:r>
            <a:r>
              <a:rPr lang="el-GR" dirty="0">
                <a:latin typeface="Calibri" pitchFamily="34" charset="0"/>
                <a:cs typeface="Calibri" pitchFamily="34" charset="0"/>
              </a:rPr>
              <a:t>έχει χάσει την παράδοσή του</a:t>
            </a:r>
            <a:r>
              <a:rPr lang="el-GR" dirty="0" smtClean="0">
                <a:latin typeface="Calibri" pitchFamily="34" charset="0"/>
                <a:cs typeface="Calibri" pitchFamily="34" charset="0"/>
              </a:rPr>
              <a:t>, είναι </a:t>
            </a:r>
            <a:r>
              <a:rPr lang="el-GR" dirty="0">
                <a:latin typeface="Calibri" pitchFamily="34" charset="0"/>
                <a:cs typeface="Calibri" pitchFamily="34" charset="0"/>
              </a:rPr>
              <a:t>σαν τον </a:t>
            </a:r>
            <a:r>
              <a:rPr lang="el-GR" dirty="0" smtClean="0">
                <a:latin typeface="Calibri" pitchFamily="34" charset="0"/>
                <a:cs typeface="Calibri" pitchFamily="34" charset="0"/>
              </a:rPr>
              <a:t>άνθρωπο, που </a:t>
            </a:r>
            <a:r>
              <a:rPr lang="el-GR" dirty="0">
                <a:latin typeface="Calibri" pitchFamily="34" charset="0"/>
                <a:cs typeface="Calibri" pitchFamily="34" charset="0"/>
              </a:rPr>
              <a:t>έχει χαμένο το μνημονικό του</a:t>
            </a:r>
            <a:r>
              <a:rPr lang="el-GR" dirty="0" smtClean="0">
                <a:latin typeface="Calibri" pitchFamily="34" charset="0"/>
                <a:cs typeface="Calibri" pitchFamily="34" charset="0"/>
              </a:rPr>
              <a:t>, που </a:t>
            </a:r>
            <a:r>
              <a:rPr lang="el-GR" dirty="0">
                <a:latin typeface="Calibri" pitchFamily="34" charset="0"/>
                <a:cs typeface="Calibri" pitchFamily="34" charset="0"/>
              </a:rPr>
              <a:t>έχει πάθει αμνησία</a:t>
            </a:r>
            <a:r>
              <a:rPr lang="el-GR" dirty="0" smtClean="0">
                <a:latin typeface="Calibri" pitchFamily="34" charset="0"/>
                <a:cs typeface="Calibri" pitchFamily="34" charset="0"/>
              </a:rPr>
              <a:t>.» (</a:t>
            </a:r>
            <a:r>
              <a:rPr lang="el-GR" dirty="0">
                <a:latin typeface="Calibri" pitchFamily="34" charset="0"/>
                <a:cs typeface="Calibri" pitchFamily="34" charset="0"/>
              </a:rPr>
              <a:t>Φώτης </a:t>
            </a:r>
            <a:r>
              <a:rPr lang="el-GR" dirty="0" err="1" smtClean="0">
                <a:latin typeface="Calibri" pitchFamily="34" charset="0"/>
                <a:cs typeface="Calibri" pitchFamily="34" charset="0"/>
              </a:rPr>
              <a:t>Κόντογλου</a:t>
            </a:r>
            <a:r>
              <a:rPr lang="el-GR" dirty="0" smtClean="0">
                <a:latin typeface="Calibri" pitchFamily="34" charset="0"/>
                <a:cs typeface="Calibri" pitchFamily="34" charset="0"/>
              </a:rPr>
              <a:t>)</a:t>
            </a:r>
          </a:p>
          <a:p>
            <a:r>
              <a:rPr lang="el-GR" dirty="0" smtClean="0">
                <a:latin typeface="Calibri" pitchFamily="34" charset="0"/>
                <a:cs typeface="Calibri" pitchFamily="34" charset="0"/>
              </a:rPr>
              <a:t>Δώστε τους την ευκαιρία  να φτιάξουν </a:t>
            </a:r>
            <a:r>
              <a:rPr lang="el-GR" dirty="0" err="1" smtClean="0">
                <a:latin typeface="Calibri" pitchFamily="34" charset="0"/>
                <a:cs typeface="Calibri" pitchFamily="34" charset="0"/>
              </a:rPr>
              <a:t>λαζαράκια</a:t>
            </a:r>
            <a:r>
              <a:rPr lang="el-GR" dirty="0" smtClean="0">
                <a:latin typeface="Calibri" pitchFamily="34" charset="0"/>
                <a:cs typeface="Calibri" pitchFamily="34" charset="0"/>
              </a:rPr>
              <a:t>, να συμμετέχουν κι αυτά στο βάψιμο των αυγών, να φτιάξετε μαζί πασχαλινά κουλουράκια, να στρώσετε το πασχαλινό τραπέζι για την οικογένεια, έστω κι αν φέτος δεν θα είμαστε όλη η οικογένεια…</a:t>
            </a:r>
          </a:p>
          <a:p>
            <a:r>
              <a:rPr lang="el-GR" dirty="0" smtClean="0">
                <a:latin typeface="Calibri" pitchFamily="34" charset="0"/>
                <a:cs typeface="Calibri" pitchFamily="34" charset="0"/>
              </a:rPr>
              <a:t>Εάν λοιπόν, θέλετε να τους διαβάσετε όλο το κείμενο και να τους το εξηγείτε </a:t>
            </a:r>
            <a:r>
              <a:rPr lang="el-GR" dirty="0" err="1" smtClean="0">
                <a:latin typeface="Calibri" pitchFamily="34" charset="0"/>
                <a:cs typeface="Calibri" pitchFamily="34" charset="0"/>
              </a:rPr>
              <a:t>παραγραφο</a:t>
            </a:r>
            <a:r>
              <a:rPr lang="el-GR" dirty="0" smtClean="0">
                <a:latin typeface="Calibri" pitchFamily="34" charset="0"/>
                <a:cs typeface="Calibri" pitchFamily="34" charset="0"/>
              </a:rPr>
              <a:t>-παράγραφο , πατήστε στον παρακάτω σύνδεσμο…</a:t>
            </a:r>
            <a:endParaRPr lang="el-GR" dirty="0">
              <a:latin typeface="Calibri" pitchFamily="34" charset="0"/>
              <a:cs typeface="Calibri" pitchFamily="34" charset="0"/>
            </a:endParaRPr>
          </a:p>
          <a:p>
            <a:endParaRPr lang="el-GR" dirty="0">
              <a:latin typeface="Calibri" pitchFamily="34" charset="0"/>
              <a:cs typeface="Calibri" pitchFamily="34" charset="0"/>
            </a:endParaRPr>
          </a:p>
          <a:p>
            <a:endParaRPr lang="el-GR" dirty="0">
              <a:latin typeface="Calibri" pitchFamily="34" charset="0"/>
              <a:cs typeface="Calibri" pitchFamily="34" charset="0"/>
            </a:endParaRPr>
          </a:p>
        </p:txBody>
      </p:sp>
      <p:sp>
        <p:nvSpPr>
          <p:cNvPr id="4" name="Θέση περιεχομένου 2"/>
          <p:cNvSpPr txBox="1">
            <a:spLocks/>
          </p:cNvSpPr>
          <p:nvPr/>
        </p:nvSpPr>
        <p:spPr>
          <a:xfrm>
            <a:off x="475536" y="5615283"/>
            <a:ext cx="8229600" cy="608931"/>
          </a:xfrm>
          <a:prstGeom prst="rect">
            <a:avLst/>
          </a:prstGeom>
        </p:spPr>
        <p:txBody>
          <a:bodyPr vert="horz" lIns="91440" tIns="45720" rIns="91440" bIns="45720" rtlCol="0">
            <a:normAutofit fontScale="85000" lnSpcReduction="2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r>
              <a:rPr lang="en-US" dirty="0">
                <a:hlinkClick r:id="rId2"/>
              </a:rPr>
              <a:t>https://prwtokoudouni.weebly.com/uploads/2/1/5/3/21535154/keimeno_to_proto_mou_pasxa.pdf</a:t>
            </a:r>
            <a:endParaRPr lang="el-GR" dirty="0"/>
          </a:p>
        </p:txBody>
      </p:sp>
    </p:spTree>
    <p:extLst>
      <p:ext uri="{BB962C8B-B14F-4D97-AF65-F5344CB8AC3E}">
        <p14:creationId xmlns:p14="http://schemas.microsoft.com/office/powerpoint/2010/main" val="4127456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60649"/>
            <a:ext cx="8260672" cy="576064"/>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l-GR" sz="2700" cap="none" dirty="0" smtClean="0"/>
              <a:t/>
            </a:r>
            <a:br>
              <a:rPr lang="el-GR" sz="2700" cap="none" dirty="0" smtClean="0"/>
            </a:br>
            <a:r>
              <a:rPr lang="el-GR" sz="2700" cap="none" dirty="0" smtClean="0"/>
              <a:t>«</a:t>
            </a:r>
            <a:r>
              <a:rPr lang="el-GR" sz="2000" cap="none" dirty="0" smtClean="0"/>
              <a:t>Το </a:t>
            </a:r>
            <a:r>
              <a:rPr lang="el-GR" sz="2000" cap="none" dirty="0" smtClean="0"/>
              <a:t>πρώτο μου </a:t>
            </a:r>
            <a:r>
              <a:rPr lang="el-GR" sz="2000" cap="none" dirty="0" smtClean="0"/>
              <a:t>Πάσχα»</a:t>
            </a:r>
            <a:r>
              <a:rPr lang="el-GR" sz="2000" cap="none" dirty="0" smtClean="0"/>
              <a:t/>
            </a:r>
            <a:br>
              <a:rPr lang="el-GR" sz="2000" cap="none" dirty="0" smtClean="0"/>
            </a:br>
            <a:r>
              <a:rPr lang="el-GR" sz="2000" cap="none" dirty="0"/>
              <a:t>Γ</a:t>
            </a:r>
            <a:r>
              <a:rPr lang="el-GR" sz="2000" cap="none" dirty="0" smtClean="0"/>
              <a:t>ρηγόριος </a:t>
            </a:r>
            <a:r>
              <a:rPr lang="el-GR" sz="2000" cap="none" dirty="0"/>
              <a:t>Ξ</a:t>
            </a:r>
            <a:r>
              <a:rPr lang="el-GR" sz="2000" cap="none" dirty="0" smtClean="0"/>
              <a:t>ενόπουλος</a:t>
            </a:r>
            <a:r>
              <a:rPr lang="el-GR" sz="2000" dirty="0"/>
              <a:t/>
            </a:r>
            <a:br>
              <a:rPr lang="el-GR" sz="2000" dirty="0"/>
            </a:br>
            <a:r>
              <a:rPr lang="el-GR" dirty="0"/>
              <a:t>-----------------------------------------------------------</a:t>
            </a:r>
          </a:p>
        </p:txBody>
      </p:sp>
      <p:sp>
        <p:nvSpPr>
          <p:cNvPr id="4" name="Επεξήγηση με παραλληλόγραμμο 3"/>
          <p:cNvSpPr/>
          <p:nvPr/>
        </p:nvSpPr>
        <p:spPr>
          <a:xfrm>
            <a:off x="179512" y="836712"/>
            <a:ext cx="8964488" cy="5760640"/>
          </a:xfrm>
          <a:prstGeom prst="wedgeRectCallout">
            <a:avLst>
              <a:gd name="adj1" fmla="val -21716"/>
              <a:gd name="adj2" fmla="val 4798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l-GR" dirty="0" smtClean="0"/>
              <a:t> </a:t>
            </a:r>
            <a:endParaRPr lang="el-GR" dirty="0"/>
          </a:p>
          <a:p>
            <a:pPr algn="just"/>
            <a:r>
              <a:rPr lang="el-GR" sz="2400" dirty="0">
                <a:latin typeface="Calibri" pitchFamily="34" charset="0"/>
                <a:cs typeface="Calibri" pitchFamily="34" charset="0"/>
              </a:rPr>
              <a:t>Αυτές τις ημέρες ξαναγυρίζω πάντα στα παιδικά μου χρόνια. Kαι θυμάμαι τις θαυμάσιες εκείνες γιορτές που χαιρόμουν στην πατρίδα μου, όταν ήμουν μικρό αμέριμνο παιδί κι είχα τους καλούς μου γονείς να με φροντίζουν και να μ’ οδηγούν σε όλα. Φυσικά και στην εκκλησία ή στα «θρησκευτικά μου καθήκοντα»… </a:t>
            </a:r>
          </a:p>
          <a:p>
            <a:pPr algn="just"/>
            <a:r>
              <a:rPr lang="el-GR" sz="2400" dirty="0">
                <a:latin typeface="Calibri" pitchFamily="34" charset="0"/>
                <a:cs typeface="Calibri" pitchFamily="34" charset="0"/>
              </a:rPr>
              <a:t>….Ω, ήταν τόσο όμορφα! H άνοιξη είχε στολισμένες τις πρασινάδες με μαργαρίτες άσπρες και κίτρινες, με ολοκόκκινες παπαρούνες και μ’ άλλα γαλάζια ή μαβιά αγριολούλουδα. Tι πολύχρωμο το χαλί που απλωνόταν στα χωράφια! Tο έβλεπα κι από την ανοιχτή πόρτα της εκκλησιάς, καθώς άκουγα τα ψαλσίματα, τις ευχές και τα ευαγγέλια.</a:t>
            </a:r>
          </a:p>
          <a:p>
            <a:pPr algn="just"/>
            <a:r>
              <a:rPr lang="el-GR" sz="2400" dirty="0">
                <a:latin typeface="Calibri" pitchFamily="34" charset="0"/>
                <a:cs typeface="Calibri" pitchFamily="34" charset="0"/>
              </a:rPr>
              <a:t> </a:t>
            </a:r>
            <a:r>
              <a:rPr lang="el-GR" sz="2400" dirty="0" err="1">
                <a:latin typeface="Calibri" pitchFamily="34" charset="0"/>
                <a:cs typeface="Calibri" pitchFamily="34" charset="0"/>
              </a:rPr>
              <a:t>Tα</a:t>
            </a:r>
            <a:r>
              <a:rPr lang="el-GR" sz="2400" dirty="0">
                <a:latin typeface="Calibri" pitchFamily="34" charset="0"/>
                <a:cs typeface="Calibri" pitchFamily="34" charset="0"/>
              </a:rPr>
              <a:t> ευαγγέλια προπάντων μ’ άρεσαν πολύ. Είναι τόσο ποιητικά αυτά που λένε πριν και μετά το </a:t>
            </a:r>
            <a:r>
              <a:rPr lang="el-GR" sz="2400" dirty="0" smtClean="0">
                <a:latin typeface="Calibri" pitchFamily="34" charset="0"/>
                <a:cs typeface="Calibri" pitchFamily="34" charset="0"/>
              </a:rPr>
              <a:t>Πάσχα…</a:t>
            </a:r>
            <a:endParaRPr lang="el-GR" sz="2400" dirty="0">
              <a:latin typeface="Calibri" pitchFamily="34" charset="0"/>
              <a:cs typeface="Calibri" pitchFamily="34" charset="0"/>
            </a:endParaRPr>
          </a:p>
        </p:txBody>
      </p:sp>
    </p:spTree>
    <p:extLst>
      <p:ext uri="{BB962C8B-B14F-4D97-AF65-F5344CB8AC3E}">
        <p14:creationId xmlns:p14="http://schemas.microsoft.com/office/powerpoint/2010/main" val="5547288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Επεξήγηση με παραλληλόγραμμο 4"/>
          <p:cNvSpPr/>
          <p:nvPr/>
        </p:nvSpPr>
        <p:spPr>
          <a:xfrm>
            <a:off x="395536" y="404664"/>
            <a:ext cx="8352928" cy="6048672"/>
          </a:xfrm>
          <a:prstGeom prst="wedgeRectCallout">
            <a:avLst>
              <a:gd name="adj1" fmla="val -19668"/>
              <a:gd name="adj2" fmla="val 47148"/>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l-GR" sz="2400" dirty="0">
                <a:latin typeface="Calibri" pitchFamily="34" charset="0"/>
                <a:cs typeface="Calibri" pitchFamily="34" charset="0"/>
              </a:rPr>
              <a:t> </a:t>
            </a:r>
            <a:r>
              <a:rPr lang="el-GR" sz="2400" dirty="0"/>
              <a:t> </a:t>
            </a:r>
            <a:r>
              <a:rPr lang="el-GR" sz="2400" dirty="0" smtClean="0"/>
              <a:t>….</a:t>
            </a:r>
            <a:r>
              <a:rPr lang="el-GR" sz="2400" dirty="0" smtClean="0">
                <a:latin typeface="Calibri" pitchFamily="34" charset="0"/>
                <a:cs typeface="Calibri" pitchFamily="34" charset="0"/>
              </a:rPr>
              <a:t>Έτσι </a:t>
            </a:r>
            <a:r>
              <a:rPr lang="el-GR" sz="2400" dirty="0">
                <a:latin typeface="Calibri" pitchFamily="34" charset="0"/>
                <a:cs typeface="Calibri" pitchFamily="34" charset="0"/>
              </a:rPr>
              <a:t>έπρεπε να είναι. Για να μου δώσει τόση χαρά η </a:t>
            </a:r>
            <a:r>
              <a:rPr lang="el-GR" sz="2400" dirty="0" err="1">
                <a:latin typeface="Calibri" pitchFamily="34" charset="0"/>
                <a:cs typeface="Calibri" pitchFamily="34" charset="0"/>
              </a:rPr>
              <a:t>Aνάσταση</a:t>
            </a:r>
            <a:r>
              <a:rPr lang="el-GR" sz="2400" dirty="0">
                <a:latin typeface="Calibri" pitchFamily="34" charset="0"/>
                <a:cs typeface="Calibri" pitchFamily="34" charset="0"/>
              </a:rPr>
              <a:t>, έπρεπε να προηγηθεί το Πάθος· για να μου κάμει τόση εντύπωση το Πάσχα, έπρεπε να γνωρίσω τη </a:t>
            </a:r>
            <a:r>
              <a:rPr lang="el-GR" sz="2400" dirty="0" err="1">
                <a:latin typeface="Calibri" pitchFamily="34" charset="0"/>
                <a:cs typeface="Calibri" pitchFamily="34" charset="0"/>
              </a:rPr>
              <a:t>Mεγάλη</a:t>
            </a:r>
            <a:r>
              <a:rPr lang="el-GR" sz="2400" dirty="0">
                <a:latin typeface="Calibri" pitchFamily="34" charset="0"/>
                <a:cs typeface="Calibri" pitchFamily="34" charset="0"/>
              </a:rPr>
              <a:t> </a:t>
            </a:r>
            <a:r>
              <a:rPr lang="el-GR" sz="2400" dirty="0" err="1">
                <a:latin typeface="Calibri" pitchFamily="34" charset="0"/>
                <a:cs typeface="Calibri" pitchFamily="34" charset="0"/>
              </a:rPr>
              <a:t>Eβδομάδα</a:t>
            </a:r>
            <a:r>
              <a:rPr lang="el-GR" sz="2400" dirty="0">
                <a:latin typeface="Calibri" pitchFamily="34" charset="0"/>
                <a:cs typeface="Calibri" pitchFamily="34" charset="0"/>
              </a:rPr>
              <a:t>. </a:t>
            </a:r>
            <a:r>
              <a:rPr lang="el-GR" sz="2400" dirty="0" err="1">
                <a:latin typeface="Calibri" pitchFamily="34" charset="0"/>
                <a:cs typeface="Calibri" pitchFamily="34" charset="0"/>
              </a:rPr>
              <a:t>Mαθαίνοντας</a:t>
            </a:r>
            <a:r>
              <a:rPr lang="el-GR" sz="2400" dirty="0">
                <a:latin typeface="Calibri" pitchFamily="34" charset="0"/>
                <a:cs typeface="Calibri" pitchFamily="34" charset="0"/>
              </a:rPr>
              <a:t> όσα έμαθα εκείνο το χρόνο, μάθαινα τη ζωή, που </a:t>
            </a:r>
            <a:r>
              <a:rPr lang="el-GR" sz="2400" dirty="0" err="1">
                <a:latin typeface="Calibri" pitchFamily="34" charset="0"/>
                <a:cs typeface="Calibri" pitchFamily="34" charset="0"/>
              </a:rPr>
              <a:t>ώς</a:t>
            </a:r>
            <a:r>
              <a:rPr lang="el-GR" sz="2400" dirty="0">
                <a:latin typeface="Calibri" pitchFamily="34" charset="0"/>
                <a:cs typeface="Calibri" pitchFamily="34" charset="0"/>
              </a:rPr>
              <a:t> τότε ήμουν πολύ μικρός για να την ξέρω, αφού οι γονείς που με φρόντιζαν και μ’ οδηγούσαν, δεν με πήγαιναν παρά στις χαρούμενες κυριακάτικες λειτουργίες και με προφύλαγαν απ’ τα λυπητερά, που δεν ήταν ακόμα για μένα. Έτσι και στη ζωή: </a:t>
            </a:r>
            <a:r>
              <a:rPr lang="el-GR" sz="2400" dirty="0" err="1">
                <a:latin typeface="Calibri" pitchFamily="34" charset="0"/>
                <a:cs typeface="Calibri" pitchFamily="34" charset="0"/>
              </a:rPr>
              <a:t>Tη</a:t>
            </a:r>
            <a:r>
              <a:rPr lang="el-GR" sz="2400" dirty="0">
                <a:latin typeface="Calibri" pitchFamily="34" charset="0"/>
                <a:cs typeface="Calibri" pitchFamily="34" charset="0"/>
              </a:rPr>
              <a:t> χαρά, την αληθινή χαρά, την κατακτούμε </a:t>
            </a:r>
            <a:r>
              <a:rPr lang="el-GR" sz="2400" dirty="0" smtClean="0">
                <a:latin typeface="Calibri" pitchFamily="34" charset="0"/>
                <a:cs typeface="Calibri" pitchFamily="34" charset="0"/>
              </a:rPr>
              <a:t>ύστερ</a:t>
            </a:r>
            <a:r>
              <a:rPr lang="el-GR" sz="2400" dirty="0">
                <a:latin typeface="Calibri" pitchFamily="34" charset="0"/>
                <a:cs typeface="Calibri" pitchFamily="34" charset="0"/>
              </a:rPr>
              <a:t>α</a:t>
            </a:r>
            <a:r>
              <a:rPr lang="el-GR" sz="2400" dirty="0" smtClean="0">
                <a:latin typeface="Calibri" pitchFamily="34" charset="0"/>
                <a:cs typeface="Calibri" pitchFamily="34" charset="0"/>
              </a:rPr>
              <a:t> </a:t>
            </a:r>
            <a:r>
              <a:rPr lang="el-GR" sz="2400" dirty="0">
                <a:latin typeface="Calibri" pitchFamily="34" charset="0"/>
                <a:cs typeface="Calibri" pitchFamily="34" charset="0"/>
              </a:rPr>
              <a:t>από αγώνα και αγωνία, </a:t>
            </a:r>
            <a:r>
              <a:rPr lang="el-GR" sz="2400" dirty="0" smtClean="0">
                <a:latin typeface="Calibri" pitchFamily="34" charset="0"/>
                <a:cs typeface="Calibri" pitchFamily="34" charset="0"/>
              </a:rPr>
              <a:t>ύστερ</a:t>
            </a:r>
            <a:r>
              <a:rPr lang="el-GR" sz="2400" dirty="0">
                <a:latin typeface="Calibri" pitchFamily="34" charset="0"/>
                <a:cs typeface="Calibri" pitchFamily="34" charset="0"/>
              </a:rPr>
              <a:t>α</a:t>
            </a:r>
            <a:r>
              <a:rPr lang="el-GR" sz="2400" dirty="0" smtClean="0">
                <a:latin typeface="Calibri" pitchFamily="34" charset="0"/>
                <a:cs typeface="Calibri" pitchFamily="34" charset="0"/>
              </a:rPr>
              <a:t> </a:t>
            </a:r>
            <a:r>
              <a:rPr lang="el-GR" sz="2400" dirty="0">
                <a:latin typeface="Calibri" pitchFamily="34" charset="0"/>
                <a:cs typeface="Calibri" pitchFamily="34" charset="0"/>
              </a:rPr>
              <a:t>από κόπο και λύπη. Πριν από κάθε μας Πάσχα, πρέπει να περάσουμε μια </a:t>
            </a:r>
            <a:r>
              <a:rPr lang="el-GR" sz="2400" dirty="0" err="1">
                <a:latin typeface="Calibri" pitchFamily="34" charset="0"/>
                <a:cs typeface="Calibri" pitchFamily="34" charset="0"/>
              </a:rPr>
              <a:t>Mεγάλη</a:t>
            </a:r>
            <a:r>
              <a:rPr lang="el-GR" sz="2400" dirty="0">
                <a:latin typeface="Calibri" pitchFamily="34" charset="0"/>
                <a:cs typeface="Calibri" pitchFamily="34" charset="0"/>
              </a:rPr>
              <a:t> </a:t>
            </a:r>
            <a:r>
              <a:rPr lang="el-GR" sz="2400" dirty="0" err="1">
                <a:latin typeface="Calibri" pitchFamily="34" charset="0"/>
                <a:cs typeface="Calibri" pitchFamily="34" charset="0"/>
              </a:rPr>
              <a:t>Eβδομάδα</a:t>
            </a:r>
            <a:r>
              <a:rPr lang="el-GR" sz="2400" dirty="0">
                <a:latin typeface="Calibri" pitchFamily="34" charset="0"/>
                <a:cs typeface="Calibri" pitchFamily="34" charset="0"/>
              </a:rPr>
              <a:t>.</a:t>
            </a:r>
          </a:p>
        </p:txBody>
      </p:sp>
    </p:spTree>
    <p:extLst>
      <p:ext uri="{BB962C8B-B14F-4D97-AF65-F5344CB8AC3E}">
        <p14:creationId xmlns:p14="http://schemas.microsoft.com/office/powerpoint/2010/main" val="3152004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l-GR" cap="none" dirty="0">
                <a:latin typeface="Calibri" pitchFamily="34" charset="0"/>
                <a:cs typeface="Calibri" pitchFamily="34" charset="0"/>
              </a:rPr>
              <a:t>Α</a:t>
            </a:r>
            <a:r>
              <a:rPr lang="el-GR" cap="none" dirty="0" smtClean="0">
                <a:latin typeface="Calibri" pitchFamily="34" charset="0"/>
                <a:cs typeface="Calibri" pitchFamily="34" charset="0"/>
              </a:rPr>
              <a:t>πάντησε στο τετράδιό σου…</a:t>
            </a:r>
            <a:endParaRPr lang="el-GR" cap="none" dirty="0">
              <a:latin typeface="Calibri" pitchFamily="34" charset="0"/>
              <a:cs typeface="Calibri" pitchFamily="34" charset="0"/>
            </a:endParaRPr>
          </a:p>
        </p:txBody>
      </p:sp>
      <p:sp>
        <p:nvSpPr>
          <p:cNvPr id="3" name="Θέση περιεχομένου 2"/>
          <p:cNvSpPr>
            <a:spLocks noGrp="1"/>
          </p:cNvSpPr>
          <p:nvPr>
            <p:ph idx="1"/>
          </p:nvPr>
        </p:nvSpPr>
        <p:spPr/>
        <p:txBody>
          <a:bodyPr>
            <a:normAutofit/>
          </a:bodyPr>
          <a:lstStyle/>
          <a:p>
            <a:pPr lvl="0"/>
            <a:r>
              <a:rPr lang="el-GR" dirty="0" smtClean="0">
                <a:latin typeface="Calibri" pitchFamily="34" charset="0"/>
                <a:cs typeface="Calibri" pitchFamily="34" charset="0"/>
              </a:rPr>
              <a:t>Ο συγγραφέας, </a:t>
            </a:r>
            <a:r>
              <a:rPr lang="el-GR" dirty="0" smtClean="0">
                <a:latin typeface="Calibri" pitchFamily="34" charset="0"/>
                <a:cs typeface="Calibri" pitchFamily="34" charset="0"/>
              </a:rPr>
              <a:t>ο </a:t>
            </a:r>
            <a:r>
              <a:rPr lang="el-GR" dirty="0" smtClean="0">
                <a:latin typeface="Calibri" pitchFamily="34" charset="0"/>
                <a:cs typeface="Calibri" pitchFamily="34" charset="0"/>
              </a:rPr>
              <a:t>Γρηγόριος Ξενόπουλος, θυμάται πώς περνούσε το Πάσχα στην πατρίδα του, όταν ήταν μικρό παιδί. Διάβασε καλά την 2</a:t>
            </a:r>
            <a:r>
              <a:rPr lang="el-GR" baseline="30000" dirty="0" smtClean="0">
                <a:latin typeface="Calibri" pitchFamily="34" charset="0"/>
                <a:cs typeface="Calibri" pitchFamily="34" charset="0"/>
              </a:rPr>
              <a:t>η</a:t>
            </a:r>
            <a:r>
              <a:rPr lang="el-GR" dirty="0" smtClean="0">
                <a:latin typeface="Calibri" pitchFamily="34" charset="0"/>
                <a:cs typeface="Calibri" pitchFamily="34" charset="0"/>
              </a:rPr>
              <a:t> παράγραφο του κειμένου και γράψε με δικά σου λόγια τι έβλεπε , τι μύριζε, τι άκουγε ο συγγραφέας.</a:t>
            </a:r>
          </a:p>
          <a:p>
            <a:pPr lvl="0"/>
            <a:r>
              <a:rPr lang="el-GR" dirty="0" smtClean="0">
                <a:latin typeface="Calibri" pitchFamily="34" charset="0"/>
                <a:cs typeface="Calibri" pitchFamily="34" charset="0"/>
              </a:rPr>
              <a:t>Ο συγγραφέας λέει στο τέλος ότι για να νιώσουμε μια μεγάλη χαρά , πριν από αυτή τη χαρά, νιώθουμε μια μεγάλη λύπη ή μια μεγάλη κούραση. Εσύ , έχεις κουραστεί ή στεναχωρηθεί για κάτι και μετά αυτό σου έδωσε χαρά; Τι ήταν αυτό;</a:t>
            </a:r>
          </a:p>
          <a:p>
            <a:pPr lvl="0"/>
            <a:endParaRPr lang="el-GR" dirty="0" smtClean="0">
              <a:latin typeface="Calibri" pitchFamily="34" charset="0"/>
              <a:cs typeface="Calibri" pitchFamily="34" charset="0"/>
            </a:endParaRPr>
          </a:p>
          <a:p>
            <a:pPr lvl="0"/>
            <a:r>
              <a:rPr lang="el-GR" dirty="0" smtClean="0">
                <a:latin typeface="Calibri" pitchFamily="34" charset="0"/>
                <a:cs typeface="Calibri" pitchFamily="34" charset="0"/>
              </a:rPr>
              <a:t>Να </a:t>
            </a:r>
            <a:r>
              <a:rPr lang="el-GR" dirty="0">
                <a:latin typeface="Calibri" pitchFamily="34" charset="0"/>
                <a:cs typeface="Calibri" pitchFamily="34" charset="0"/>
              </a:rPr>
              <a:t>μου γράψεις ένα γράμμα και να μου διηγείσαι </a:t>
            </a:r>
            <a:r>
              <a:rPr lang="el-GR" dirty="0" smtClean="0">
                <a:latin typeface="Calibri" pitchFamily="34" charset="0"/>
                <a:cs typeface="Calibri" pitchFamily="34" charset="0"/>
              </a:rPr>
              <a:t>πώς </a:t>
            </a:r>
            <a:r>
              <a:rPr lang="el-GR" dirty="0">
                <a:latin typeface="Calibri" pitchFamily="34" charset="0"/>
                <a:cs typeface="Calibri" pitchFamily="34" charset="0"/>
              </a:rPr>
              <a:t>πέρασες την Κυριακή του Πάσχα. </a:t>
            </a:r>
          </a:p>
        </p:txBody>
      </p:sp>
    </p:spTree>
    <p:extLst>
      <p:ext uri="{BB962C8B-B14F-4D97-AF65-F5344CB8AC3E}">
        <p14:creationId xmlns:p14="http://schemas.microsoft.com/office/powerpoint/2010/main" val="3410943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r>
              <a:rPr lang="el-GR" sz="2000" cap="none" dirty="0" smtClean="0"/>
              <a:t>Διάλεξε τις σωστές λέξεις  και συμπλήρωσε:</a:t>
            </a:r>
            <a:br>
              <a:rPr lang="el-GR" sz="2000" cap="none" dirty="0" smtClean="0"/>
            </a:br>
            <a:r>
              <a:rPr lang="el-GR" sz="2000" b="1" cap="none" dirty="0" smtClean="0">
                <a:solidFill>
                  <a:srgbClr val="FF0000"/>
                </a:solidFill>
                <a:latin typeface="Calibri" pitchFamily="34" charset="0"/>
                <a:cs typeface="Calibri" pitchFamily="34" charset="0"/>
              </a:rPr>
              <a:t>λουλούδια-Αποκαθήλωση-Επιτάφιος-Εβδομάδα-Μυροφόρες-έχουν </a:t>
            </a:r>
            <a:r>
              <a:rPr lang="el-GR" sz="2000" b="1" cap="none" dirty="0" smtClean="0">
                <a:solidFill>
                  <a:srgbClr val="FF0000"/>
                </a:solidFill>
                <a:latin typeface="Calibri" pitchFamily="34" charset="0"/>
                <a:cs typeface="Calibri" pitchFamily="34" charset="0"/>
              </a:rPr>
              <a:t>γίνει-Εγκώμια-πένθιμα-Παρασκευή</a:t>
            </a:r>
            <a:endParaRPr lang="el-GR" sz="2000" b="1" cap="none" dirty="0">
              <a:solidFill>
                <a:srgbClr val="FF0000"/>
              </a:solidFill>
              <a:latin typeface="Calibri" pitchFamily="34" charset="0"/>
              <a:cs typeface="Calibri" pitchFamily="34" charset="0"/>
            </a:endParaRPr>
          </a:p>
        </p:txBody>
      </p:sp>
      <p:sp>
        <p:nvSpPr>
          <p:cNvPr id="3" name="Θέση περιεχομένου 2"/>
          <p:cNvSpPr>
            <a:spLocks noGrp="1"/>
          </p:cNvSpPr>
          <p:nvPr>
            <p:ph idx="1"/>
          </p:nvPr>
        </p:nvSpPr>
        <p:spPr/>
        <p:txBody>
          <a:bodyPr>
            <a:normAutofit fontScale="92500" lnSpcReduction="10000"/>
          </a:bodyPr>
          <a:lstStyle/>
          <a:p>
            <a:r>
              <a:rPr lang="el-GR" dirty="0"/>
              <a:t>Τη Μεγάλη Παρασκευή το πρωί γίνεται η </a:t>
            </a:r>
            <a:r>
              <a:rPr lang="el-GR" dirty="0">
                <a:solidFill>
                  <a:srgbClr val="FF0000"/>
                </a:solidFill>
              </a:rPr>
              <a:t>___________________,</a:t>
            </a:r>
            <a:r>
              <a:rPr lang="el-GR" dirty="0"/>
              <a:t> δηλαδή κατεβάζουμε τον Χριστό από τον σταυρό. Ακολουθεί η είσοδος του Επιταφίου, του τάφου του Χριστού. Ο </a:t>
            </a:r>
            <a:r>
              <a:rPr lang="el-GR" dirty="0">
                <a:solidFill>
                  <a:srgbClr val="FF0000"/>
                </a:solidFill>
              </a:rPr>
              <a:t>________________________</a:t>
            </a:r>
            <a:r>
              <a:rPr lang="el-GR" dirty="0"/>
              <a:t> είναι στολισμένος με </a:t>
            </a:r>
            <a:r>
              <a:rPr lang="el-GR" dirty="0">
                <a:solidFill>
                  <a:srgbClr val="FF0000"/>
                </a:solidFill>
              </a:rPr>
              <a:t>__________________</a:t>
            </a:r>
            <a:r>
              <a:rPr lang="el-GR" dirty="0"/>
              <a:t>. Κοντά στον επιτάφιο υπάρχουν πάντοτε δύο κοπέλες, οι </a:t>
            </a:r>
            <a:r>
              <a:rPr lang="el-GR" dirty="0">
                <a:solidFill>
                  <a:srgbClr val="FF0000"/>
                </a:solidFill>
              </a:rPr>
              <a:t>___________________.</a:t>
            </a:r>
            <a:r>
              <a:rPr lang="el-GR" dirty="0"/>
              <a:t> Η Αγία και Μεγάλη</a:t>
            </a:r>
            <a:r>
              <a:rPr lang="el-GR" dirty="0">
                <a:solidFill>
                  <a:srgbClr val="FF0000"/>
                </a:solidFill>
              </a:rPr>
              <a:t> __________________ </a:t>
            </a:r>
            <a:r>
              <a:rPr lang="el-GR" dirty="0"/>
              <a:t>είναι η πιο πένθιμη μέρα της Μεγάλης Εβδομάδας. Όλη τη μέρα οι καμπάνες χτυπούν </a:t>
            </a:r>
            <a:r>
              <a:rPr lang="el-GR" dirty="0">
                <a:solidFill>
                  <a:srgbClr val="FF0000"/>
                </a:solidFill>
              </a:rPr>
              <a:t>_______________</a:t>
            </a:r>
            <a:r>
              <a:rPr lang="el-GR" dirty="0"/>
              <a:t> θυμίζοντάς μας τον θάνατο του Χριστού. Οι πιο πολλές δουλειές </a:t>
            </a:r>
            <a:r>
              <a:rPr lang="el-GR" dirty="0">
                <a:solidFill>
                  <a:srgbClr val="FF0000"/>
                </a:solidFill>
              </a:rPr>
              <a:t>____________________ </a:t>
            </a:r>
            <a:r>
              <a:rPr lang="el-GR" dirty="0"/>
              <a:t>και οι νοικοκυρές δεν μαγειρεύουν. Το βράδυ της Μεγάλης Παρασκευής στην εκκλησία ακούγεται ο Επιτάφιος Θρήνος, τα </a:t>
            </a:r>
            <a:r>
              <a:rPr lang="el-GR" dirty="0">
                <a:solidFill>
                  <a:srgbClr val="FF0000"/>
                </a:solidFill>
              </a:rPr>
              <a:t>_________________</a:t>
            </a:r>
          </a:p>
        </p:txBody>
      </p:sp>
    </p:spTree>
    <p:extLst>
      <p:ext uri="{BB962C8B-B14F-4D97-AF65-F5344CB8AC3E}">
        <p14:creationId xmlns:p14="http://schemas.microsoft.com/office/powerpoint/2010/main" val="2875271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fontScale="90000"/>
          </a:bodyPr>
          <a:lstStyle/>
          <a:p>
            <a:pPr lvl="0"/>
            <a:r>
              <a:rPr lang="el-GR" sz="2200" cap="none" dirty="0"/>
              <a:t>Ν</a:t>
            </a:r>
            <a:r>
              <a:rPr lang="el-GR" sz="2200" cap="none" dirty="0" smtClean="0"/>
              <a:t>α γράψεις </a:t>
            </a:r>
            <a:r>
              <a:rPr lang="el-GR" sz="2200" cap="none" dirty="0" smtClean="0"/>
              <a:t>πάνω ή δίπλα </a:t>
            </a:r>
            <a:r>
              <a:rPr lang="el-GR" sz="2200" cap="none" dirty="0" smtClean="0"/>
              <a:t>από τις υπογραμμισμένες λέξεις </a:t>
            </a:r>
            <a:r>
              <a:rPr lang="el-GR" sz="2200" b="1" cap="none" dirty="0" smtClean="0">
                <a:solidFill>
                  <a:srgbClr val="FF0000"/>
                </a:solidFill>
              </a:rPr>
              <a:t>ρ</a:t>
            </a:r>
            <a:r>
              <a:rPr lang="el-GR" sz="2200" cap="none" dirty="0" smtClean="0"/>
              <a:t> για τα ρήματα, </a:t>
            </a:r>
            <a:r>
              <a:rPr lang="el-GR" sz="2200" b="1" cap="none" dirty="0" smtClean="0">
                <a:solidFill>
                  <a:srgbClr val="FF0000"/>
                </a:solidFill>
              </a:rPr>
              <a:t>ου</a:t>
            </a:r>
            <a:r>
              <a:rPr lang="el-GR" sz="2200" cap="none" dirty="0" smtClean="0"/>
              <a:t> για τα ουσιαστικά και</a:t>
            </a:r>
            <a:r>
              <a:rPr lang="el-GR" sz="2200" b="1" cap="none" dirty="0" smtClean="0"/>
              <a:t> </a:t>
            </a:r>
            <a:r>
              <a:rPr lang="el-GR" sz="2200" b="1" cap="none" dirty="0" smtClean="0">
                <a:solidFill>
                  <a:srgbClr val="FF0000"/>
                </a:solidFill>
              </a:rPr>
              <a:t>ε</a:t>
            </a:r>
            <a:r>
              <a:rPr lang="el-GR" sz="2200" cap="none" dirty="0" smtClean="0"/>
              <a:t> για τα επίθετα.</a:t>
            </a:r>
            <a:r>
              <a:rPr lang="el-GR" dirty="0"/>
              <a:t/>
            </a:r>
            <a:br>
              <a:rPr lang="el-GR" dirty="0"/>
            </a:br>
            <a:endParaRPr lang="el-GR" dirty="0"/>
          </a:p>
        </p:txBody>
      </p:sp>
      <p:sp>
        <p:nvSpPr>
          <p:cNvPr id="3" name="Θέση περιεχομένου 2"/>
          <p:cNvSpPr>
            <a:spLocks noGrp="1"/>
          </p:cNvSpPr>
          <p:nvPr>
            <p:ph idx="1"/>
          </p:nvPr>
        </p:nvSpPr>
        <p:spPr/>
        <p:txBody>
          <a:bodyPr>
            <a:normAutofit/>
          </a:bodyPr>
          <a:lstStyle/>
          <a:p>
            <a:pPr>
              <a:lnSpc>
                <a:spcPct val="150000"/>
              </a:lnSpc>
            </a:pPr>
            <a:r>
              <a:rPr lang="el-GR" dirty="0" smtClean="0">
                <a:latin typeface="Calibri" pitchFamily="34" charset="0"/>
                <a:cs typeface="Calibri" pitchFamily="34" charset="0"/>
              </a:rPr>
              <a:t>Τη </a:t>
            </a:r>
            <a:r>
              <a:rPr lang="el-GR" u="sng" dirty="0">
                <a:latin typeface="Calibri" pitchFamily="34" charset="0"/>
                <a:cs typeface="Calibri" pitchFamily="34" charset="0"/>
              </a:rPr>
              <a:t>Μεγάλη</a:t>
            </a:r>
            <a:r>
              <a:rPr lang="el-GR" dirty="0">
                <a:latin typeface="Calibri" pitchFamily="34" charset="0"/>
                <a:cs typeface="Calibri" pitchFamily="34" charset="0"/>
              </a:rPr>
              <a:t> </a:t>
            </a:r>
            <a:r>
              <a:rPr lang="el-GR" u="sng" dirty="0">
                <a:latin typeface="Calibri" pitchFamily="34" charset="0"/>
                <a:cs typeface="Calibri" pitchFamily="34" charset="0"/>
              </a:rPr>
              <a:t>Εβδομάδα</a:t>
            </a:r>
            <a:r>
              <a:rPr lang="el-GR" dirty="0">
                <a:latin typeface="Calibri" pitchFamily="34" charset="0"/>
                <a:cs typeface="Calibri" pitchFamily="34" charset="0"/>
              </a:rPr>
              <a:t> </a:t>
            </a:r>
            <a:r>
              <a:rPr lang="el-GR" u="sng" dirty="0">
                <a:latin typeface="Calibri" pitchFamily="34" charset="0"/>
                <a:cs typeface="Calibri" pitchFamily="34" charset="0"/>
              </a:rPr>
              <a:t>νηστεύουμε</a:t>
            </a:r>
            <a:r>
              <a:rPr lang="el-GR" dirty="0">
                <a:latin typeface="Calibri" pitchFamily="34" charset="0"/>
                <a:cs typeface="Calibri" pitchFamily="34" charset="0"/>
              </a:rPr>
              <a:t>. </a:t>
            </a:r>
            <a:r>
              <a:rPr lang="el-GR" dirty="0" smtClean="0">
                <a:latin typeface="Calibri" pitchFamily="34" charset="0"/>
                <a:cs typeface="Calibri" pitchFamily="34" charset="0"/>
              </a:rPr>
              <a:t>Τη </a:t>
            </a:r>
            <a:r>
              <a:rPr lang="el-GR" u="sng" dirty="0">
                <a:latin typeface="Calibri" pitchFamily="34" charset="0"/>
                <a:cs typeface="Calibri" pitchFamily="34" charset="0"/>
              </a:rPr>
              <a:t>Μεγάλη</a:t>
            </a:r>
            <a:r>
              <a:rPr lang="el-GR" dirty="0">
                <a:latin typeface="Calibri" pitchFamily="34" charset="0"/>
                <a:cs typeface="Calibri" pitchFamily="34" charset="0"/>
              </a:rPr>
              <a:t> </a:t>
            </a:r>
            <a:r>
              <a:rPr lang="el-GR" u="sng" dirty="0">
                <a:latin typeface="Calibri" pitchFamily="34" charset="0"/>
                <a:cs typeface="Calibri" pitchFamily="34" charset="0"/>
              </a:rPr>
              <a:t>Πέμπτη</a:t>
            </a:r>
            <a:r>
              <a:rPr lang="el-GR" dirty="0">
                <a:latin typeface="Calibri" pitchFamily="34" charset="0"/>
                <a:cs typeface="Calibri" pitchFamily="34" charset="0"/>
              </a:rPr>
              <a:t> </a:t>
            </a:r>
            <a:r>
              <a:rPr lang="el-GR" u="sng" dirty="0">
                <a:latin typeface="Calibri" pitchFamily="34" charset="0"/>
                <a:cs typeface="Calibri" pitchFamily="34" charset="0"/>
              </a:rPr>
              <a:t>σταυρώνεται</a:t>
            </a:r>
            <a:r>
              <a:rPr lang="el-GR" dirty="0">
                <a:latin typeface="Calibri" pitchFamily="34" charset="0"/>
                <a:cs typeface="Calibri" pitchFamily="34" charset="0"/>
              </a:rPr>
              <a:t> ο </a:t>
            </a:r>
            <a:r>
              <a:rPr lang="el-GR" u="sng" dirty="0">
                <a:latin typeface="Calibri" pitchFamily="34" charset="0"/>
                <a:cs typeface="Calibri" pitchFamily="34" charset="0"/>
              </a:rPr>
              <a:t>Χριστός</a:t>
            </a:r>
            <a:r>
              <a:rPr lang="el-GR" dirty="0">
                <a:latin typeface="Calibri" pitchFamily="34" charset="0"/>
                <a:cs typeface="Calibri" pitchFamily="34" charset="0"/>
              </a:rPr>
              <a:t> </a:t>
            </a:r>
            <a:r>
              <a:rPr lang="el-GR" dirty="0" smtClean="0">
                <a:latin typeface="Calibri" pitchFamily="34" charset="0"/>
                <a:cs typeface="Calibri" pitchFamily="34" charset="0"/>
              </a:rPr>
              <a:t> και </a:t>
            </a:r>
            <a:r>
              <a:rPr lang="el-GR" dirty="0">
                <a:latin typeface="Calibri" pitchFamily="34" charset="0"/>
                <a:cs typeface="Calibri" pitchFamily="34" charset="0"/>
              </a:rPr>
              <a:t>την </a:t>
            </a:r>
            <a:r>
              <a:rPr lang="el-GR" u="sng" dirty="0">
                <a:latin typeface="Calibri" pitchFamily="34" charset="0"/>
                <a:cs typeface="Calibri" pitchFamily="34" charset="0"/>
              </a:rPr>
              <a:t>Μεγάλη</a:t>
            </a:r>
            <a:r>
              <a:rPr lang="el-GR" dirty="0">
                <a:latin typeface="Calibri" pitchFamily="34" charset="0"/>
                <a:cs typeface="Calibri" pitchFamily="34" charset="0"/>
              </a:rPr>
              <a:t> </a:t>
            </a:r>
            <a:r>
              <a:rPr lang="el-GR" u="sng" dirty="0">
                <a:latin typeface="Calibri" pitchFamily="34" charset="0"/>
                <a:cs typeface="Calibri" pitchFamily="34" charset="0"/>
              </a:rPr>
              <a:t>Παρασκευή</a:t>
            </a:r>
            <a:r>
              <a:rPr lang="el-GR" dirty="0">
                <a:latin typeface="Calibri" pitchFamily="34" charset="0"/>
                <a:cs typeface="Calibri" pitchFamily="34" charset="0"/>
              </a:rPr>
              <a:t> </a:t>
            </a:r>
            <a:r>
              <a:rPr lang="el-GR" u="sng" dirty="0">
                <a:latin typeface="Calibri" pitchFamily="34" charset="0"/>
                <a:cs typeface="Calibri" pitchFamily="34" charset="0"/>
              </a:rPr>
              <a:t>προσκυνάμε</a:t>
            </a:r>
            <a:r>
              <a:rPr lang="el-GR" dirty="0">
                <a:latin typeface="Calibri" pitchFamily="34" charset="0"/>
                <a:cs typeface="Calibri" pitchFamily="34" charset="0"/>
              </a:rPr>
              <a:t> τον </a:t>
            </a:r>
            <a:r>
              <a:rPr lang="el-GR" u="sng" dirty="0">
                <a:latin typeface="Calibri" pitchFamily="34" charset="0"/>
                <a:cs typeface="Calibri" pitchFamily="34" charset="0"/>
              </a:rPr>
              <a:t>Επιτάφιο</a:t>
            </a:r>
            <a:r>
              <a:rPr lang="el-GR" dirty="0">
                <a:latin typeface="Calibri" pitchFamily="34" charset="0"/>
                <a:cs typeface="Calibri" pitchFamily="34" charset="0"/>
              </a:rPr>
              <a:t>. Όμως, το </a:t>
            </a:r>
            <a:r>
              <a:rPr lang="el-GR" u="sng" dirty="0" smtClean="0">
                <a:latin typeface="Calibri" pitchFamily="34" charset="0"/>
                <a:cs typeface="Calibri" pitchFamily="34" charset="0"/>
              </a:rPr>
              <a:t>Μεγάλο</a:t>
            </a:r>
            <a:r>
              <a:rPr lang="el-GR" dirty="0">
                <a:latin typeface="Calibri" pitchFamily="34" charset="0"/>
                <a:cs typeface="Calibri" pitchFamily="34" charset="0"/>
              </a:rPr>
              <a:t> </a:t>
            </a:r>
            <a:r>
              <a:rPr lang="el-GR" u="sng" dirty="0" smtClean="0">
                <a:latin typeface="Calibri" pitchFamily="34" charset="0"/>
                <a:cs typeface="Calibri" pitchFamily="34" charset="0"/>
              </a:rPr>
              <a:t>Σάββατο</a:t>
            </a:r>
            <a:r>
              <a:rPr lang="el-GR" dirty="0" smtClean="0">
                <a:latin typeface="Calibri" pitchFamily="34" charset="0"/>
                <a:cs typeface="Calibri" pitchFamily="34" charset="0"/>
              </a:rPr>
              <a:t> </a:t>
            </a:r>
            <a:r>
              <a:rPr lang="el-GR" dirty="0">
                <a:latin typeface="Calibri" pitchFamily="34" charset="0"/>
                <a:cs typeface="Calibri" pitchFamily="34" charset="0"/>
              </a:rPr>
              <a:t>το </a:t>
            </a:r>
            <a:r>
              <a:rPr lang="el-GR" u="sng" dirty="0">
                <a:latin typeface="Calibri" pitchFamily="34" charset="0"/>
                <a:cs typeface="Calibri" pitchFamily="34" charset="0"/>
              </a:rPr>
              <a:t>βράδυ</a:t>
            </a:r>
            <a:r>
              <a:rPr lang="el-GR" dirty="0">
                <a:latin typeface="Calibri" pitchFamily="34" charset="0"/>
                <a:cs typeface="Calibri" pitchFamily="34" charset="0"/>
              </a:rPr>
              <a:t> </a:t>
            </a:r>
            <a:r>
              <a:rPr lang="el-GR" u="sng" dirty="0">
                <a:latin typeface="Calibri" pitchFamily="34" charset="0"/>
                <a:cs typeface="Calibri" pitchFamily="34" charset="0"/>
              </a:rPr>
              <a:t>γιορτάζουμε</a:t>
            </a:r>
            <a:r>
              <a:rPr lang="el-GR" dirty="0">
                <a:latin typeface="Calibri" pitchFamily="34" charset="0"/>
                <a:cs typeface="Calibri" pitchFamily="34" charset="0"/>
              </a:rPr>
              <a:t> την </a:t>
            </a:r>
            <a:r>
              <a:rPr lang="el-GR" u="sng" dirty="0">
                <a:latin typeface="Calibri" pitchFamily="34" charset="0"/>
                <a:cs typeface="Calibri" pitchFamily="34" charset="0"/>
              </a:rPr>
              <a:t>Ανάσταση</a:t>
            </a:r>
            <a:r>
              <a:rPr lang="el-GR" dirty="0">
                <a:latin typeface="Calibri" pitchFamily="34" charset="0"/>
                <a:cs typeface="Calibri" pitchFamily="34" charset="0"/>
              </a:rPr>
              <a:t>. Την </a:t>
            </a:r>
            <a:r>
              <a:rPr lang="el-GR" u="sng" dirty="0">
                <a:latin typeface="Calibri" pitchFamily="34" charset="0"/>
                <a:cs typeface="Calibri" pitchFamily="34" charset="0"/>
              </a:rPr>
              <a:t>Κυριακή</a:t>
            </a:r>
            <a:r>
              <a:rPr lang="el-GR" dirty="0">
                <a:latin typeface="Calibri" pitchFamily="34" charset="0"/>
                <a:cs typeface="Calibri" pitchFamily="34" charset="0"/>
              </a:rPr>
              <a:t> του </a:t>
            </a:r>
            <a:r>
              <a:rPr lang="el-GR" u="sng" dirty="0" smtClean="0">
                <a:latin typeface="Calibri" pitchFamily="34" charset="0"/>
                <a:cs typeface="Calibri" pitchFamily="34" charset="0"/>
              </a:rPr>
              <a:t>Πάσχα</a:t>
            </a:r>
            <a:r>
              <a:rPr lang="el-GR" dirty="0">
                <a:latin typeface="Calibri" pitchFamily="34" charset="0"/>
                <a:cs typeface="Calibri" pitchFamily="34" charset="0"/>
              </a:rPr>
              <a:t> </a:t>
            </a:r>
            <a:r>
              <a:rPr lang="el-GR" u="sng" dirty="0" smtClean="0">
                <a:latin typeface="Calibri" pitchFamily="34" charset="0"/>
                <a:cs typeface="Calibri" pitchFamily="34" charset="0"/>
              </a:rPr>
              <a:t>σουβλίζουμε</a:t>
            </a:r>
            <a:r>
              <a:rPr lang="el-GR" dirty="0" smtClean="0">
                <a:latin typeface="Calibri" pitchFamily="34" charset="0"/>
                <a:cs typeface="Calibri" pitchFamily="34" charset="0"/>
              </a:rPr>
              <a:t> </a:t>
            </a:r>
            <a:r>
              <a:rPr lang="el-GR" dirty="0">
                <a:latin typeface="Calibri" pitchFamily="34" charset="0"/>
                <a:cs typeface="Calibri" pitchFamily="34" charset="0"/>
              </a:rPr>
              <a:t>το </a:t>
            </a:r>
            <a:r>
              <a:rPr lang="el-GR" u="sng" dirty="0">
                <a:latin typeface="Calibri" pitchFamily="34" charset="0"/>
                <a:cs typeface="Calibri" pitchFamily="34" charset="0"/>
              </a:rPr>
              <a:t>αρνί</a:t>
            </a:r>
            <a:r>
              <a:rPr lang="el-GR" dirty="0">
                <a:latin typeface="Calibri" pitchFamily="34" charset="0"/>
                <a:cs typeface="Calibri" pitchFamily="34" charset="0"/>
              </a:rPr>
              <a:t> και </a:t>
            </a:r>
            <a:r>
              <a:rPr lang="el-GR" u="sng" dirty="0">
                <a:latin typeface="Calibri" pitchFamily="34" charset="0"/>
                <a:cs typeface="Calibri" pitchFamily="34" charset="0"/>
              </a:rPr>
              <a:t>τρώμε</a:t>
            </a:r>
            <a:r>
              <a:rPr lang="el-GR" dirty="0">
                <a:latin typeface="Calibri" pitchFamily="34" charset="0"/>
                <a:cs typeface="Calibri" pitchFamily="34" charset="0"/>
              </a:rPr>
              <a:t> όλοι μαζί. </a:t>
            </a:r>
            <a:r>
              <a:rPr lang="el-GR" u="sng" dirty="0">
                <a:latin typeface="Calibri" pitchFamily="34" charset="0"/>
                <a:cs typeface="Calibri" pitchFamily="34" charset="0"/>
              </a:rPr>
              <a:t>Τσουγκρίζουμε</a:t>
            </a:r>
            <a:r>
              <a:rPr lang="el-GR" dirty="0">
                <a:latin typeface="Calibri" pitchFamily="34" charset="0"/>
                <a:cs typeface="Calibri" pitchFamily="34" charset="0"/>
              </a:rPr>
              <a:t> και τα </a:t>
            </a:r>
            <a:r>
              <a:rPr lang="el-GR" u="sng" dirty="0">
                <a:latin typeface="Calibri" pitchFamily="34" charset="0"/>
                <a:cs typeface="Calibri" pitchFamily="34" charset="0"/>
              </a:rPr>
              <a:t>κόκκινα</a:t>
            </a:r>
            <a:r>
              <a:rPr lang="el-GR" dirty="0">
                <a:latin typeface="Calibri" pitchFamily="34" charset="0"/>
                <a:cs typeface="Calibri" pitchFamily="34" charset="0"/>
              </a:rPr>
              <a:t> </a:t>
            </a:r>
            <a:r>
              <a:rPr lang="el-GR" u="sng" dirty="0" smtClean="0">
                <a:latin typeface="Calibri" pitchFamily="34" charset="0"/>
                <a:cs typeface="Calibri" pitchFamily="34" charset="0"/>
              </a:rPr>
              <a:t>αυγά</a:t>
            </a:r>
            <a:r>
              <a:rPr lang="el-GR" dirty="0">
                <a:latin typeface="Calibri" pitchFamily="34" charset="0"/>
                <a:cs typeface="Calibri" pitchFamily="34" charset="0"/>
              </a:rPr>
              <a:t> </a:t>
            </a:r>
            <a:r>
              <a:rPr lang="el-GR" dirty="0" smtClean="0">
                <a:latin typeface="Calibri" pitchFamily="34" charset="0"/>
                <a:cs typeface="Calibri" pitchFamily="34" charset="0"/>
              </a:rPr>
              <a:t>που </a:t>
            </a:r>
            <a:r>
              <a:rPr lang="el-GR" u="sng" dirty="0">
                <a:latin typeface="Calibri" pitchFamily="34" charset="0"/>
                <a:cs typeface="Calibri" pitchFamily="34" charset="0"/>
              </a:rPr>
              <a:t>βάψαμε</a:t>
            </a:r>
            <a:r>
              <a:rPr lang="el-GR" dirty="0">
                <a:latin typeface="Calibri" pitchFamily="34" charset="0"/>
                <a:cs typeface="Calibri" pitchFamily="34" charset="0"/>
              </a:rPr>
              <a:t> τη </a:t>
            </a:r>
            <a:r>
              <a:rPr lang="el-GR" u="sng" dirty="0">
                <a:latin typeface="Calibri" pitchFamily="34" charset="0"/>
                <a:cs typeface="Calibri" pitchFamily="34" charset="0"/>
              </a:rPr>
              <a:t>Μεγάλη</a:t>
            </a:r>
            <a:r>
              <a:rPr lang="el-GR" dirty="0">
                <a:latin typeface="Calibri" pitchFamily="34" charset="0"/>
                <a:cs typeface="Calibri" pitchFamily="34" charset="0"/>
              </a:rPr>
              <a:t> </a:t>
            </a:r>
            <a:r>
              <a:rPr lang="el-GR" u="sng" dirty="0">
                <a:latin typeface="Calibri" pitchFamily="34" charset="0"/>
                <a:cs typeface="Calibri" pitchFamily="34" charset="0"/>
              </a:rPr>
              <a:t>Πέμπτη</a:t>
            </a:r>
            <a:r>
              <a:rPr lang="el-GR" dirty="0">
                <a:latin typeface="Calibri" pitchFamily="34" charset="0"/>
                <a:cs typeface="Calibri" pitchFamily="34" charset="0"/>
              </a:rPr>
              <a:t> και </a:t>
            </a:r>
            <a:r>
              <a:rPr lang="el-GR" u="sng" dirty="0">
                <a:latin typeface="Calibri" pitchFamily="34" charset="0"/>
                <a:cs typeface="Calibri" pitchFamily="34" charset="0"/>
              </a:rPr>
              <a:t>λέμε</a:t>
            </a:r>
            <a:r>
              <a:rPr lang="el-GR" dirty="0">
                <a:latin typeface="Calibri" pitchFamily="34" charset="0"/>
                <a:cs typeface="Calibri" pitchFamily="34" charset="0"/>
              </a:rPr>
              <a:t> : «Χριστός Ανέστη». </a:t>
            </a:r>
          </a:p>
          <a:p>
            <a:endParaRPr lang="el-GR" dirty="0"/>
          </a:p>
        </p:txBody>
      </p:sp>
    </p:spTree>
    <p:extLst>
      <p:ext uri="{BB962C8B-B14F-4D97-AF65-F5344CB8AC3E}">
        <p14:creationId xmlns:p14="http://schemas.microsoft.com/office/powerpoint/2010/main" val="3978865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Φαρμακείο">
  <a:themeElements>
    <a:clrScheme name="Φαρμακείο">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Φαρμακείο">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Φαρμακείο">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262</TotalTime>
  <Words>1162</Words>
  <Application>Microsoft Office PowerPoint</Application>
  <PresentationFormat>Προβολή στην οθόνη (4:3)</PresentationFormat>
  <Paragraphs>87</Paragraphs>
  <Slides>15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Φαρμακείο</vt:lpstr>
      <vt:lpstr>Εξ αποστάσεως διδασκαλία!!!</vt:lpstr>
      <vt:lpstr>Παρουσίαση του PowerPoint</vt:lpstr>
      <vt:lpstr>Παρουσίαση του PowerPoint</vt:lpstr>
      <vt:lpstr>Λίγα λόγια προς τους γονείς…</vt:lpstr>
      <vt:lpstr> «Το πρώτο μου Πάσχα» Γρηγόριος Ξενόπουλος -----------------------------------------------------------</vt:lpstr>
      <vt:lpstr>Παρουσίαση του PowerPoint</vt:lpstr>
      <vt:lpstr>Απάντησε στο τετράδιό σου…</vt:lpstr>
      <vt:lpstr>Διάλεξε τις σωστές λέξεις  και συμπλήρωσε: λουλούδια-Αποκαθήλωση-Επιτάφιος-Εβδομάδα-Μυροφόρες-έχουν γίνει-Εγκώμια-πένθιμα-Παρασκευή</vt:lpstr>
      <vt:lpstr>Να γράψεις πάνω ή δίπλα από τις υπογραμμισμένες λέξεις ρ για τα ρήματα, ου για τα ουσιαστικά και ε για τα επίθετα. </vt:lpstr>
      <vt:lpstr> Το έθιμο του Λαζάρου </vt:lpstr>
      <vt:lpstr>Λαζαράκια… ένα έθιμο για το Σάββατο του Λαζάρου.</vt:lpstr>
      <vt:lpstr>Τα κάλαντα του Λαζάρου…</vt:lpstr>
      <vt:lpstr>Και αφού δεν μπορούμε να κάνουμε ταξίδια τώρα στις διακοπές του Πάσχα , ας κάνουμε μια ψηφιακή περιήγηση σε μουσεία..</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Εξ αποστάσεως διδασκαλία!!!</dc:title>
  <dc:creator>30694</dc:creator>
  <cp:lastModifiedBy>30694</cp:lastModifiedBy>
  <cp:revision>25</cp:revision>
  <dcterms:created xsi:type="dcterms:W3CDTF">2020-04-06T13:47:51Z</dcterms:created>
  <dcterms:modified xsi:type="dcterms:W3CDTF">2020-04-10T05:14:41Z</dcterms:modified>
</cp:coreProperties>
</file>