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9" r:id="rId4"/>
    <p:sldId id="262" r:id="rId5"/>
    <p:sldId id="264" r:id="rId6"/>
    <p:sldId id="265" r:id="rId7"/>
    <p:sldId id="263" r:id="rId8"/>
    <p:sldId id="266" r:id="rId9"/>
    <p:sldId id="270" r:id="rId10"/>
    <p:sldId id="268" r:id="rId11"/>
    <p:sldId id="271" r:id="rId12"/>
    <p:sldId id="272" r:id="rId13"/>
    <p:sldId id="269" r:id="rId14"/>
    <p:sldId id="273" r:id="rId15"/>
    <p:sldId id="274"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Ορθογώνιο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Στρογγυλεμένο ορθογώνιο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Υπότιτλο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p:txBody>
          <a:bodyPr/>
          <a:lstStyle/>
          <a:p>
            <a:fld id="{F7E3A2D2-26DA-4D69-AC1F-C3BFADF36137}" type="datetimeFigureOut">
              <a:rPr lang="el-GR" smtClean="0"/>
              <a:t>8/4/2020</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lIns="0" tIns="0" rIns="0" bIns="0">
            <a:noAutofit/>
          </a:bodyPr>
          <a:lstStyle>
            <a:lvl1pPr>
              <a:defRPr sz="1400">
                <a:solidFill>
                  <a:srgbClr val="FFFFFF"/>
                </a:solidFill>
              </a:defRPr>
            </a:lvl1pPr>
          </a:lstStyle>
          <a:p>
            <a:fld id="{C7E511AD-9080-4A71-BCEF-6E0C3CD13940}" type="slidenum">
              <a:rPr lang="el-GR" smtClean="0"/>
              <a:t>‹#›</a:t>
            </a:fld>
            <a:endParaRPr lang="el-GR"/>
          </a:p>
        </p:txBody>
      </p:sp>
      <p:sp>
        <p:nvSpPr>
          <p:cNvPr id="7" name="Ορθογώνιο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7E3A2D2-26DA-4D69-AC1F-C3BFADF36137}" type="datetimeFigureOut">
              <a:rPr lang="el-GR" smtClean="0"/>
              <a:t>8/4/2020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E511AD-9080-4A71-BCEF-6E0C3CD1394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41"/>
            <a:ext cx="201168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914400" y="274640"/>
            <a:ext cx="55626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7E3A2D2-26DA-4D69-AC1F-C3BFADF36137}" type="datetimeFigureOut">
              <a:rPr lang="el-GR" smtClean="0"/>
              <a:t>8/4/2020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E511AD-9080-4A71-BCEF-6E0C3CD1394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fld id="{F7E3A2D2-26DA-4D69-AC1F-C3BFADF36137}" type="datetimeFigureOut">
              <a:rPr lang="el-GR" smtClean="0"/>
              <a:t>8/4/2020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E511AD-9080-4A71-BCEF-6E0C3CD13940}" type="slidenum">
              <a:rPr lang="el-GR" smtClean="0"/>
              <a:t>‹#›</a:t>
            </a:fld>
            <a:endParaRPr lang="el-GR"/>
          </a:p>
        </p:txBody>
      </p:sp>
      <p:sp>
        <p:nvSpPr>
          <p:cNvPr id="8" name="Θέση περιεχομένου 7"/>
          <p:cNvSpPr>
            <a:spLocks noGrp="1"/>
          </p:cNvSpPr>
          <p:nvPr>
            <p:ph sz="quarter" idx="1"/>
          </p:nvPr>
        </p:nvSpPr>
        <p:spPr>
          <a:xfrm>
            <a:off x="914400" y="1447800"/>
            <a:ext cx="7772400" cy="45720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Ορθογώνιο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Στρογγυλεμένο ορθογώνιο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F7E3A2D2-26DA-4D69-AC1F-C3BFADF36137}" type="datetimeFigureOut">
              <a:rPr lang="el-GR" smtClean="0"/>
              <a:t>8/4/2020</a:t>
            </a:fld>
            <a:endParaRPr lang="el-GR"/>
          </a:p>
        </p:txBody>
      </p:sp>
      <p:sp>
        <p:nvSpPr>
          <p:cNvPr id="5" name="Θέση υποσέλιδου 4"/>
          <p:cNvSpPr>
            <a:spLocks noGrp="1"/>
          </p:cNvSpPr>
          <p:nvPr>
            <p:ph type="ftr" sz="quarter" idx="11"/>
          </p:nvPr>
        </p:nvSpPr>
        <p:spPr>
          <a:xfrm>
            <a:off x="800100" y="6172200"/>
            <a:ext cx="4000500" cy="457200"/>
          </a:xfrm>
        </p:spPr>
        <p:txBody>
          <a:bodyPr/>
          <a:lstStyle/>
          <a:p>
            <a:endParaRPr lang="el-GR"/>
          </a:p>
        </p:txBody>
      </p:sp>
      <p:sp>
        <p:nvSpPr>
          <p:cNvPr id="7" name="Ορθογώνιο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a:off x="146304" y="6208776"/>
            <a:ext cx="457200" cy="457200"/>
          </a:xfrm>
        </p:spPr>
        <p:txBody>
          <a:bodyPr/>
          <a:lstStyle/>
          <a:p>
            <a:fld id="{C7E511AD-9080-4A71-BCEF-6E0C3CD13940}"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F7E3A2D2-26DA-4D69-AC1F-C3BFADF36137}" type="datetimeFigureOut">
              <a:rPr lang="el-GR" smtClean="0"/>
              <a:t>8/4/2020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7E511AD-9080-4A71-BCEF-6E0C3CD13940}" type="slidenum">
              <a:rPr lang="el-GR" smtClean="0"/>
              <a:t>‹#›</a:t>
            </a:fld>
            <a:endParaRPr lang="el-GR"/>
          </a:p>
        </p:txBody>
      </p:sp>
      <p:sp>
        <p:nvSpPr>
          <p:cNvPr id="9" name="Θέση περιεχομένου 8"/>
          <p:cNvSpPr>
            <a:spLocks noGrp="1"/>
          </p:cNvSpPr>
          <p:nvPr>
            <p:ph sz="quarter" idx="1"/>
          </p:nvPr>
        </p:nvSpPr>
        <p:spPr>
          <a:xfrm>
            <a:off x="914400" y="1447800"/>
            <a:ext cx="3749040" cy="45720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933950" y="1447800"/>
            <a:ext cx="3749040" cy="45720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3050"/>
            <a:ext cx="7772400" cy="1143000"/>
          </a:xfrm>
        </p:spPr>
        <p:txBody>
          <a:bodyPr anchor="b" anchorCtr="0"/>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Θέση ημερομηνίας 6"/>
          <p:cNvSpPr>
            <a:spLocks noGrp="1"/>
          </p:cNvSpPr>
          <p:nvPr>
            <p:ph type="dt" sz="half" idx="10"/>
          </p:nvPr>
        </p:nvSpPr>
        <p:spPr/>
        <p:txBody>
          <a:bodyPr/>
          <a:lstStyle/>
          <a:p>
            <a:fld id="{F7E3A2D2-26DA-4D69-AC1F-C3BFADF36137}" type="datetimeFigureOut">
              <a:rPr lang="el-GR" smtClean="0"/>
              <a:t>8/4/2020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C7E511AD-9080-4A71-BCEF-6E0C3CD13940}" type="slidenum">
              <a:rPr lang="el-GR" smtClean="0"/>
              <a:t>‹#›</a:t>
            </a:fld>
            <a:endParaRPr lang="el-GR"/>
          </a:p>
        </p:txBody>
      </p:sp>
      <p:sp>
        <p:nvSpPr>
          <p:cNvPr id="11" name="Θέση περιεχομένου 10"/>
          <p:cNvSpPr>
            <a:spLocks noGrp="1"/>
          </p:cNvSpPr>
          <p:nvPr>
            <p:ph sz="half" idx="2"/>
          </p:nvPr>
        </p:nvSpPr>
        <p:spPr>
          <a:xfrm>
            <a:off x="914400" y="2247900"/>
            <a:ext cx="3733800" cy="38862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4"/>
          </p:nvPr>
        </p:nvSpPr>
        <p:spPr>
          <a:xfrm>
            <a:off x="4953000" y="2247900"/>
            <a:ext cx="3733800" cy="38862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F7E3A2D2-26DA-4D69-AC1F-C3BFADF36137}" type="datetimeFigureOut">
              <a:rPr lang="el-GR" smtClean="0"/>
              <a:t>8/4/2020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C7E511AD-9080-4A71-BCEF-6E0C3CD1394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7E3A2D2-26DA-4D69-AC1F-C3BFADF36137}" type="datetimeFigureOut">
              <a:rPr lang="el-GR" smtClean="0"/>
              <a:t>8/4/2020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C7E511AD-9080-4A71-BCEF-6E0C3CD1394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Ορθογώνιο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Στρογγυλεμένο ορθογώνιο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F7E3A2D2-26DA-4D69-AC1F-C3BFADF36137}" type="datetimeFigureOut">
              <a:rPr lang="el-GR" smtClean="0"/>
              <a:t>8/4/2020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7E511AD-9080-4A71-BCEF-6E0C3CD13940}" type="slidenum">
              <a:rPr lang="el-GR" smtClean="0"/>
              <a:t>‹#›</a:t>
            </a:fld>
            <a:endParaRPr lang="el-GR"/>
          </a:p>
        </p:txBody>
      </p:sp>
      <p:sp>
        <p:nvSpPr>
          <p:cNvPr id="11" name="Θέση περιεχομένου 10"/>
          <p:cNvSpPr>
            <a:spLocks noGrp="1"/>
          </p:cNvSpPr>
          <p:nvPr>
            <p:ph sz="quarter" idx="1"/>
          </p:nvPr>
        </p:nvSpPr>
        <p:spPr>
          <a:xfrm>
            <a:off x="2971800" y="1600200"/>
            <a:ext cx="5715000" cy="44958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Στυλ κύριου τίτλου</a:t>
            </a:r>
            <a:endParaRPr kumimoji="0" lang="en-US"/>
          </a:p>
        </p:txBody>
      </p:sp>
      <p:sp>
        <p:nvSpPr>
          <p:cNvPr id="4" name="Θέση κειμένου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F7E3A2D2-26DA-4D69-AC1F-C3BFADF36137}" type="datetimeFigureOut">
              <a:rPr lang="el-GR" smtClean="0"/>
              <a:t>8/4/2020</a:t>
            </a:fld>
            <a:endParaRPr lang="el-GR"/>
          </a:p>
        </p:txBody>
      </p:sp>
      <p:sp>
        <p:nvSpPr>
          <p:cNvPr id="6" name="Θέση υποσέλιδου 5"/>
          <p:cNvSpPr>
            <a:spLocks noGrp="1"/>
          </p:cNvSpPr>
          <p:nvPr>
            <p:ph type="ftr" sz="quarter" idx="11"/>
          </p:nvPr>
        </p:nvSpPr>
        <p:spPr>
          <a:xfrm>
            <a:off x="914400" y="6172200"/>
            <a:ext cx="3886200" cy="457200"/>
          </a:xfrm>
        </p:spPr>
        <p:txBody>
          <a:bodyPr/>
          <a:lstStyle/>
          <a:p>
            <a:endParaRPr lang="el-GR"/>
          </a:p>
        </p:txBody>
      </p:sp>
      <p:sp>
        <p:nvSpPr>
          <p:cNvPr id="7" name="Θέση αριθμού διαφάνειας 6"/>
          <p:cNvSpPr>
            <a:spLocks noGrp="1"/>
          </p:cNvSpPr>
          <p:nvPr>
            <p:ph type="sldNum" sz="quarter" idx="12"/>
          </p:nvPr>
        </p:nvSpPr>
        <p:spPr>
          <a:xfrm>
            <a:off x="146304" y="6208776"/>
            <a:ext cx="457200" cy="457200"/>
          </a:xfrm>
        </p:spPr>
        <p:txBody>
          <a:bodyPr/>
          <a:lstStyle/>
          <a:p>
            <a:fld id="{C7E511AD-9080-4A71-BCEF-6E0C3CD13940}" type="slidenum">
              <a:rPr lang="el-GR" smtClean="0"/>
              <a:t>‹#›</a:t>
            </a:fld>
            <a:endParaRPr lang="el-GR"/>
          </a:p>
        </p:txBody>
      </p:sp>
      <p:sp>
        <p:nvSpPr>
          <p:cNvPr id="11" name="Ορθογώνιο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Ορθογώνιο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Θέση εικόνας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Ορθογώνιο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Στρογγυλεμένο ορθογώνιο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Θέση τίτλου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7E3A2D2-26DA-4D69-AC1F-C3BFADF36137}" type="datetimeFigureOut">
              <a:rPr lang="el-GR" smtClean="0"/>
              <a:t>8/4/2020</a:t>
            </a:fld>
            <a:endParaRPr lang="el-GR"/>
          </a:p>
        </p:txBody>
      </p:sp>
      <p:sp>
        <p:nvSpPr>
          <p:cNvPr id="3" name="Θέση υποσέλιδου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Θέση αριθμού διαφάνειας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7E511AD-9080-4A71-BCEF-6E0C3CD13940}"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lKbrGK6ewTc" TargetMode="External"/><Relationship Id="rId2" Type="http://schemas.openxmlformats.org/officeDocument/2006/relationships/hyperlink" Target="https://www.youtube.com/watch?v=xN4he0-DyEo"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7.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jVCOU4o-yrQ"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p:txBody>
          <a:bodyPr>
            <a:normAutofit/>
          </a:bodyPr>
          <a:lstStyle/>
          <a:p>
            <a:r>
              <a:rPr lang="el-GR" dirty="0" smtClean="0"/>
              <a:t> Τετάρτη 8 Απριλίου 2020</a:t>
            </a:r>
          </a:p>
          <a:p>
            <a:r>
              <a:rPr lang="el-GR" dirty="0" smtClean="0"/>
              <a:t>8/4/2020</a:t>
            </a:r>
          </a:p>
          <a:p>
            <a:endParaRPr lang="el-GR" dirty="0"/>
          </a:p>
        </p:txBody>
      </p:sp>
      <p:sp>
        <p:nvSpPr>
          <p:cNvPr id="2" name="Τίτλος 1"/>
          <p:cNvSpPr>
            <a:spLocks noGrp="1"/>
          </p:cNvSpPr>
          <p:nvPr>
            <p:ph type="ctrTitle"/>
          </p:nvPr>
        </p:nvSpPr>
        <p:spPr/>
        <p:txBody>
          <a:bodyPr>
            <a:normAutofit/>
          </a:bodyPr>
          <a:lstStyle/>
          <a:p>
            <a:r>
              <a:rPr lang="el-GR" dirty="0" smtClean="0"/>
              <a:t>Εξ αποστάσεως διδασκαλία!!!</a:t>
            </a:r>
            <a:endParaRPr lang="el-GR" dirty="0"/>
          </a:p>
        </p:txBody>
      </p:sp>
    </p:spTree>
    <p:extLst>
      <p:ext uri="{BB962C8B-B14F-4D97-AF65-F5344CB8AC3E}">
        <p14:creationId xmlns:p14="http://schemas.microsoft.com/office/powerpoint/2010/main" val="3881660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836712"/>
            <a:ext cx="7024744" cy="601136"/>
          </a:xfrm>
        </p:spPr>
        <p:style>
          <a:lnRef idx="1">
            <a:schemeClr val="accent6"/>
          </a:lnRef>
          <a:fillRef idx="2">
            <a:schemeClr val="accent6"/>
          </a:fillRef>
          <a:effectRef idx="1">
            <a:schemeClr val="accent6"/>
          </a:effectRef>
          <a:fontRef idx="minor">
            <a:schemeClr val="dk1"/>
          </a:fontRef>
        </p:style>
        <p:txBody>
          <a:bodyPr>
            <a:normAutofit/>
          </a:bodyPr>
          <a:lstStyle/>
          <a:p>
            <a:r>
              <a:rPr lang="el-GR" sz="2000" dirty="0" smtClean="0">
                <a:latin typeface="Calibri" pitchFamily="34" charset="0"/>
                <a:cs typeface="Calibri" pitchFamily="34" charset="0"/>
              </a:rPr>
              <a:t>Συνεχίζω όπως στο παράδειγμα…</a:t>
            </a:r>
            <a:endParaRPr lang="el-GR" sz="2000" dirty="0">
              <a:latin typeface="Calibri" pitchFamily="34" charset="0"/>
              <a:cs typeface="Calibri" pitchFamily="34" charset="0"/>
            </a:endParaRPr>
          </a:p>
        </p:txBody>
      </p:sp>
      <p:sp>
        <p:nvSpPr>
          <p:cNvPr id="4" name="Επεξήγηση με στρογγυλεμένο παραλληλόγραμμο 3"/>
          <p:cNvSpPr/>
          <p:nvPr/>
        </p:nvSpPr>
        <p:spPr>
          <a:xfrm>
            <a:off x="1115616" y="1484784"/>
            <a:ext cx="6696744" cy="4248472"/>
          </a:xfrm>
          <a:prstGeom prst="wedgeRoundRectCallout">
            <a:avLst>
              <a:gd name="adj1" fmla="val -20992"/>
              <a:gd name="adj2" fmla="val 4980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endParaRPr lang="el-GR" dirty="0" smtClean="0">
              <a:latin typeface="Calibri" pitchFamily="34" charset="0"/>
              <a:cs typeface="Calibri" pitchFamily="34" charset="0"/>
            </a:endParaRPr>
          </a:p>
          <a:p>
            <a:pPr algn="ctr">
              <a:lnSpc>
                <a:spcPct val="150000"/>
              </a:lnSpc>
            </a:pPr>
            <a:r>
              <a:rPr lang="el-GR" dirty="0" smtClean="0">
                <a:latin typeface="Calibri" pitchFamily="34" charset="0"/>
                <a:cs typeface="Calibri" pitchFamily="34" charset="0"/>
              </a:rPr>
              <a:t>56:8=7</a:t>
            </a:r>
            <a:r>
              <a:rPr lang="el-GR" dirty="0">
                <a:latin typeface="Calibri" pitchFamily="34" charset="0"/>
                <a:cs typeface="Calibri" pitchFamily="34" charset="0"/>
              </a:rPr>
              <a:t>	,</a:t>
            </a:r>
            <a:r>
              <a:rPr lang="el-GR" dirty="0" smtClean="0">
                <a:latin typeface="Calibri" pitchFamily="34" charset="0"/>
                <a:cs typeface="Calibri" pitchFamily="34" charset="0"/>
              </a:rPr>
              <a:t>γιατί 7Χ8 </a:t>
            </a:r>
            <a:r>
              <a:rPr lang="el-GR" dirty="0">
                <a:latin typeface="Calibri" pitchFamily="34" charset="0"/>
                <a:cs typeface="Calibri" pitchFamily="34" charset="0"/>
              </a:rPr>
              <a:t>= </a:t>
            </a:r>
            <a:r>
              <a:rPr lang="el-GR" dirty="0" smtClean="0">
                <a:latin typeface="Calibri" pitchFamily="34" charset="0"/>
                <a:cs typeface="Calibri" pitchFamily="34" charset="0"/>
              </a:rPr>
              <a:t>56</a:t>
            </a:r>
            <a:endParaRPr lang="el-GR" dirty="0">
              <a:latin typeface="Calibri" pitchFamily="34" charset="0"/>
              <a:cs typeface="Calibri" pitchFamily="34" charset="0"/>
            </a:endParaRPr>
          </a:p>
          <a:p>
            <a:pPr algn="ctr">
              <a:lnSpc>
                <a:spcPct val="150000"/>
              </a:lnSpc>
            </a:pPr>
            <a:r>
              <a:rPr lang="el-GR" dirty="0">
                <a:latin typeface="Calibri" pitchFamily="34" charset="0"/>
                <a:cs typeface="Calibri" pitchFamily="34" charset="0"/>
              </a:rPr>
              <a:t>45:5=	,</a:t>
            </a:r>
            <a:r>
              <a:rPr lang="el-GR" dirty="0" smtClean="0">
                <a:latin typeface="Calibri" pitchFamily="34" charset="0"/>
                <a:cs typeface="Calibri" pitchFamily="34" charset="0"/>
              </a:rPr>
              <a:t>γιατί </a:t>
            </a:r>
            <a:r>
              <a:rPr lang="el-GR" dirty="0">
                <a:latin typeface="Calibri" pitchFamily="34" charset="0"/>
                <a:cs typeface="Calibri" pitchFamily="34" charset="0"/>
              </a:rPr>
              <a:t>………Χ……… = …………</a:t>
            </a:r>
          </a:p>
          <a:p>
            <a:pPr algn="ctr">
              <a:lnSpc>
                <a:spcPct val="150000"/>
              </a:lnSpc>
            </a:pPr>
            <a:r>
              <a:rPr lang="el-GR" dirty="0">
                <a:latin typeface="Calibri" pitchFamily="34" charset="0"/>
                <a:cs typeface="Calibri" pitchFamily="34" charset="0"/>
              </a:rPr>
              <a:t>66:11=	,</a:t>
            </a:r>
            <a:r>
              <a:rPr lang="el-GR" dirty="0" smtClean="0">
                <a:latin typeface="Calibri" pitchFamily="34" charset="0"/>
                <a:cs typeface="Calibri" pitchFamily="34" charset="0"/>
              </a:rPr>
              <a:t>γιατί </a:t>
            </a:r>
            <a:r>
              <a:rPr lang="el-GR" dirty="0">
                <a:latin typeface="Calibri" pitchFamily="34" charset="0"/>
                <a:cs typeface="Calibri" pitchFamily="34" charset="0"/>
              </a:rPr>
              <a:t>………Χ……… = …………</a:t>
            </a:r>
          </a:p>
          <a:p>
            <a:pPr algn="ctr">
              <a:lnSpc>
                <a:spcPct val="150000"/>
              </a:lnSpc>
            </a:pPr>
            <a:r>
              <a:rPr lang="el-GR" dirty="0">
                <a:latin typeface="Calibri" pitchFamily="34" charset="0"/>
                <a:cs typeface="Calibri" pitchFamily="34" charset="0"/>
              </a:rPr>
              <a:t>48:8=	,</a:t>
            </a:r>
            <a:r>
              <a:rPr lang="el-GR" dirty="0" smtClean="0">
                <a:latin typeface="Calibri" pitchFamily="34" charset="0"/>
                <a:cs typeface="Calibri" pitchFamily="34" charset="0"/>
              </a:rPr>
              <a:t>γιατί </a:t>
            </a:r>
            <a:r>
              <a:rPr lang="el-GR" dirty="0">
                <a:latin typeface="Calibri" pitchFamily="34" charset="0"/>
                <a:cs typeface="Calibri" pitchFamily="34" charset="0"/>
              </a:rPr>
              <a:t>………Χ……… = …………</a:t>
            </a:r>
          </a:p>
          <a:p>
            <a:pPr algn="ctr">
              <a:lnSpc>
                <a:spcPct val="150000"/>
              </a:lnSpc>
            </a:pPr>
            <a:r>
              <a:rPr lang="el-GR" dirty="0">
                <a:latin typeface="Calibri" pitchFamily="34" charset="0"/>
                <a:cs typeface="Calibri" pitchFamily="34" charset="0"/>
              </a:rPr>
              <a:t>9:1=	,</a:t>
            </a:r>
            <a:r>
              <a:rPr lang="el-GR" dirty="0" smtClean="0">
                <a:latin typeface="Calibri" pitchFamily="34" charset="0"/>
                <a:cs typeface="Calibri" pitchFamily="34" charset="0"/>
              </a:rPr>
              <a:t>γιατί </a:t>
            </a:r>
            <a:r>
              <a:rPr lang="el-GR" dirty="0">
                <a:latin typeface="Calibri" pitchFamily="34" charset="0"/>
                <a:cs typeface="Calibri" pitchFamily="34" charset="0"/>
              </a:rPr>
              <a:t>………Χ……… = …………</a:t>
            </a:r>
          </a:p>
          <a:p>
            <a:pPr algn="ctr">
              <a:lnSpc>
                <a:spcPct val="150000"/>
              </a:lnSpc>
            </a:pPr>
            <a:r>
              <a:rPr lang="el-GR" dirty="0">
                <a:latin typeface="Calibri" pitchFamily="34" charset="0"/>
                <a:cs typeface="Calibri" pitchFamily="34" charset="0"/>
              </a:rPr>
              <a:t>8:8=	,</a:t>
            </a:r>
            <a:r>
              <a:rPr lang="el-GR" dirty="0" smtClean="0">
                <a:latin typeface="Calibri" pitchFamily="34" charset="0"/>
                <a:cs typeface="Calibri" pitchFamily="34" charset="0"/>
              </a:rPr>
              <a:t>γιατί </a:t>
            </a:r>
            <a:r>
              <a:rPr lang="el-GR" dirty="0">
                <a:latin typeface="Calibri" pitchFamily="34" charset="0"/>
                <a:cs typeface="Calibri" pitchFamily="34" charset="0"/>
              </a:rPr>
              <a:t>………Χ……… = </a:t>
            </a:r>
            <a:r>
              <a:rPr lang="el-GR" dirty="0" smtClean="0">
                <a:latin typeface="Calibri" pitchFamily="34" charset="0"/>
                <a:cs typeface="Calibri" pitchFamily="34" charset="0"/>
              </a:rPr>
              <a:t>…………</a:t>
            </a:r>
          </a:p>
          <a:p>
            <a:pPr algn="ctr">
              <a:lnSpc>
                <a:spcPct val="150000"/>
              </a:lnSpc>
            </a:pPr>
            <a:r>
              <a:rPr lang="el-GR" dirty="0" smtClean="0">
                <a:latin typeface="Calibri" pitchFamily="34" charset="0"/>
                <a:cs typeface="Calibri" pitchFamily="34" charset="0"/>
              </a:rPr>
              <a:t>63:7</a:t>
            </a:r>
            <a:r>
              <a:rPr lang="el-GR" dirty="0">
                <a:latin typeface="Calibri" pitchFamily="34" charset="0"/>
                <a:cs typeface="Calibri" pitchFamily="34" charset="0"/>
              </a:rPr>
              <a:t>=       , γιατί ………Χ……… = …………</a:t>
            </a:r>
          </a:p>
          <a:p>
            <a:pPr algn="ctr">
              <a:lnSpc>
                <a:spcPct val="150000"/>
              </a:lnSpc>
            </a:pPr>
            <a:r>
              <a:rPr lang="el-GR" dirty="0">
                <a:latin typeface="Calibri" pitchFamily="34" charset="0"/>
                <a:cs typeface="Calibri" pitchFamily="34" charset="0"/>
              </a:rPr>
              <a:t>36:6=    </a:t>
            </a:r>
            <a:r>
              <a:rPr lang="el-GR" dirty="0" smtClean="0">
                <a:latin typeface="Calibri" pitchFamily="34" charset="0"/>
                <a:cs typeface="Calibri" pitchFamily="34" charset="0"/>
              </a:rPr>
              <a:t>   , </a:t>
            </a:r>
            <a:r>
              <a:rPr lang="el-GR" dirty="0">
                <a:latin typeface="Calibri" pitchFamily="34" charset="0"/>
                <a:cs typeface="Calibri" pitchFamily="34" charset="0"/>
              </a:rPr>
              <a:t>γιατί ………Χ……… = </a:t>
            </a:r>
            <a:r>
              <a:rPr lang="el-GR" dirty="0" smtClean="0">
                <a:latin typeface="Calibri" pitchFamily="34" charset="0"/>
                <a:cs typeface="Calibri" pitchFamily="34" charset="0"/>
              </a:rPr>
              <a:t>…………</a:t>
            </a:r>
          </a:p>
          <a:p>
            <a:pPr algn="ctr">
              <a:lnSpc>
                <a:spcPct val="150000"/>
              </a:lnSpc>
            </a:pPr>
            <a:r>
              <a:rPr lang="el-GR" dirty="0" smtClean="0">
                <a:latin typeface="Calibri" pitchFamily="34" charset="0"/>
                <a:cs typeface="Calibri" pitchFamily="34" charset="0"/>
              </a:rPr>
              <a:t>64:8=      </a:t>
            </a:r>
            <a:r>
              <a:rPr lang="el-GR" dirty="0">
                <a:latin typeface="Calibri" pitchFamily="34" charset="0"/>
                <a:cs typeface="Calibri" pitchFamily="34" charset="0"/>
              </a:rPr>
              <a:t>γιατί ………Χ……… = …………</a:t>
            </a:r>
          </a:p>
          <a:p>
            <a:pPr algn="ctr">
              <a:lnSpc>
                <a:spcPct val="150000"/>
              </a:lnSpc>
            </a:pPr>
            <a:r>
              <a:rPr lang="el-GR" dirty="0" smtClean="0">
                <a:latin typeface="Calibri" pitchFamily="34" charset="0"/>
                <a:cs typeface="Calibri" pitchFamily="34" charset="0"/>
              </a:rPr>
              <a:t>72:9=         </a:t>
            </a:r>
            <a:r>
              <a:rPr lang="el-GR" dirty="0">
                <a:latin typeface="Calibri" pitchFamily="34" charset="0"/>
                <a:cs typeface="Calibri" pitchFamily="34" charset="0"/>
              </a:rPr>
              <a:t>γιατί ………Χ……… = …………</a:t>
            </a:r>
          </a:p>
          <a:p>
            <a:pPr algn="ctr"/>
            <a:endParaRPr lang="el-GR" dirty="0">
              <a:latin typeface="Calibri" pitchFamily="34" charset="0"/>
              <a:cs typeface="Calibri" pitchFamily="34" charset="0"/>
            </a:endParaRPr>
          </a:p>
          <a:p>
            <a:pPr algn="ctr"/>
            <a:r>
              <a:rPr lang="el-GR" dirty="0" smtClean="0">
                <a:latin typeface="Calibri" pitchFamily="34" charset="0"/>
                <a:cs typeface="Calibri" pitchFamily="34" charset="0"/>
              </a:rPr>
              <a:t> </a:t>
            </a:r>
            <a:endParaRPr lang="el-GR" dirty="0">
              <a:latin typeface="Calibri" pitchFamily="34" charset="0"/>
              <a:cs typeface="Calibri" pitchFamily="34" charset="0"/>
            </a:endParaRPr>
          </a:p>
        </p:txBody>
      </p:sp>
    </p:spTree>
    <p:extLst>
      <p:ext uri="{BB962C8B-B14F-4D97-AF65-F5344CB8AC3E}">
        <p14:creationId xmlns:p14="http://schemas.microsoft.com/office/powerpoint/2010/main" val="2823710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1043492" y="980728"/>
            <a:ext cx="6777317" cy="4851901"/>
          </a:xfrm>
        </p:spPr>
        <p:txBody>
          <a:bodyPr/>
          <a:lstStyle/>
          <a:p>
            <a:r>
              <a:rPr lang="el-GR" dirty="0"/>
              <a:t>Υπολογίζω φτιάχνοντας ζευγαράκια.</a:t>
            </a:r>
          </a:p>
          <a:p>
            <a:r>
              <a:rPr lang="el-GR" dirty="0"/>
              <a:t>140+</a:t>
            </a:r>
            <a:r>
              <a:rPr lang="el-GR" dirty="0">
                <a:solidFill>
                  <a:srgbClr val="FF0000"/>
                </a:solidFill>
              </a:rPr>
              <a:t>85</a:t>
            </a:r>
            <a:r>
              <a:rPr lang="el-GR" dirty="0"/>
              <a:t>+</a:t>
            </a:r>
            <a:r>
              <a:rPr lang="el-GR" dirty="0">
                <a:solidFill>
                  <a:srgbClr val="FF0000"/>
                </a:solidFill>
              </a:rPr>
              <a:t>15</a:t>
            </a:r>
            <a:r>
              <a:rPr lang="el-GR" dirty="0"/>
              <a:t>+60= </a:t>
            </a:r>
            <a:r>
              <a:rPr lang="el-GR" dirty="0" smtClean="0"/>
              <a:t>200+100=300</a:t>
            </a:r>
          </a:p>
          <a:p>
            <a:endParaRPr lang="el-GR" dirty="0"/>
          </a:p>
          <a:p>
            <a:r>
              <a:rPr lang="el-GR" dirty="0"/>
              <a:t>170+</a:t>
            </a:r>
            <a:r>
              <a:rPr lang="el-GR" dirty="0">
                <a:solidFill>
                  <a:srgbClr val="FF0000"/>
                </a:solidFill>
              </a:rPr>
              <a:t>42</a:t>
            </a:r>
            <a:r>
              <a:rPr lang="el-GR" dirty="0"/>
              <a:t>+30+</a:t>
            </a:r>
            <a:r>
              <a:rPr lang="el-GR" dirty="0">
                <a:solidFill>
                  <a:srgbClr val="FF0000"/>
                </a:solidFill>
              </a:rPr>
              <a:t>18</a:t>
            </a:r>
            <a:r>
              <a:rPr lang="el-GR" dirty="0" smtClean="0"/>
              <a:t>=</a:t>
            </a:r>
            <a:endParaRPr lang="el-GR" dirty="0"/>
          </a:p>
          <a:p>
            <a:r>
              <a:rPr lang="el-GR" dirty="0">
                <a:solidFill>
                  <a:srgbClr val="FF0000"/>
                </a:solidFill>
              </a:rPr>
              <a:t>192</a:t>
            </a:r>
            <a:r>
              <a:rPr lang="el-GR" dirty="0"/>
              <a:t>+30+</a:t>
            </a:r>
            <a:r>
              <a:rPr lang="el-GR" dirty="0">
                <a:solidFill>
                  <a:srgbClr val="FF0000"/>
                </a:solidFill>
              </a:rPr>
              <a:t>8</a:t>
            </a:r>
            <a:r>
              <a:rPr lang="el-GR" dirty="0"/>
              <a:t>+50 = </a:t>
            </a:r>
            <a:endParaRPr lang="el-GR" dirty="0" smtClean="0"/>
          </a:p>
          <a:p>
            <a:r>
              <a:rPr lang="el-GR" dirty="0" smtClean="0">
                <a:solidFill>
                  <a:srgbClr val="FF0000"/>
                </a:solidFill>
              </a:rPr>
              <a:t>245</a:t>
            </a:r>
            <a:r>
              <a:rPr lang="el-GR" dirty="0" smtClean="0"/>
              <a:t>+60+</a:t>
            </a:r>
            <a:r>
              <a:rPr lang="el-GR" dirty="0" smtClean="0">
                <a:solidFill>
                  <a:srgbClr val="FF0000"/>
                </a:solidFill>
              </a:rPr>
              <a:t>5</a:t>
            </a:r>
            <a:r>
              <a:rPr lang="el-GR" dirty="0" smtClean="0"/>
              <a:t>+40=</a:t>
            </a:r>
          </a:p>
          <a:p>
            <a:r>
              <a:rPr lang="el-GR" dirty="0" smtClean="0">
                <a:solidFill>
                  <a:srgbClr val="FF0000"/>
                </a:solidFill>
              </a:rPr>
              <a:t>185</a:t>
            </a:r>
            <a:r>
              <a:rPr lang="el-GR" dirty="0" smtClean="0"/>
              <a:t>+4+</a:t>
            </a:r>
            <a:r>
              <a:rPr lang="el-GR" dirty="0" smtClean="0">
                <a:solidFill>
                  <a:srgbClr val="FF0000"/>
                </a:solidFill>
              </a:rPr>
              <a:t>15</a:t>
            </a:r>
            <a:r>
              <a:rPr lang="el-GR" dirty="0" smtClean="0"/>
              <a:t>+196=</a:t>
            </a:r>
          </a:p>
          <a:p>
            <a:r>
              <a:rPr lang="el-GR" dirty="0" smtClean="0">
                <a:solidFill>
                  <a:srgbClr val="FF0000"/>
                </a:solidFill>
              </a:rPr>
              <a:t>270</a:t>
            </a:r>
            <a:r>
              <a:rPr lang="el-GR" dirty="0" smtClean="0"/>
              <a:t>+95+5+</a:t>
            </a:r>
            <a:r>
              <a:rPr lang="el-GR" dirty="0" smtClean="0">
                <a:solidFill>
                  <a:srgbClr val="FF0000"/>
                </a:solidFill>
              </a:rPr>
              <a:t>30</a:t>
            </a:r>
            <a:r>
              <a:rPr lang="el-GR" dirty="0" smtClean="0"/>
              <a:t>=</a:t>
            </a:r>
          </a:p>
          <a:p>
            <a:r>
              <a:rPr lang="el-GR" dirty="0" smtClean="0"/>
              <a:t>587+13+340+60=</a:t>
            </a:r>
          </a:p>
          <a:p>
            <a:r>
              <a:rPr lang="el-GR" dirty="0" smtClean="0">
                <a:solidFill>
                  <a:srgbClr val="FF0000"/>
                </a:solidFill>
              </a:rPr>
              <a:t>355</a:t>
            </a:r>
            <a:r>
              <a:rPr lang="el-GR" dirty="0" smtClean="0"/>
              <a:t>+</a:t>
            </a:r>
            <a:r>
              <a:rPr lang="el-GR" dirty="0" smtClean="0">
                <a:solidFill>
                  <a:srgbClr val="FF0000"/>
                </a:solidFill>
              </a:rPr>
              <a:t>45</a:t>
            </a:r>
            <a:r>
              <a:rPr lang="el-GR" dirty="0" smtClean="0"/>
              <a:t>+91+9=</a:t>
            </a:r>
            <a:endParaRPr lang="el-GR" dirty="0"/>
          </a:p>
        </p:txBody>
      </p:sp>
      <p:sp>
        <p:nvSpPr>
          <p:cNvPr id="4" name="Καμπύλο βέλος προς τα κάτω 3"/>
          <p:cNvSpPr/>
          <p:nvPr/>
        </p:nvSpPr>
        <p:spPr>
          <a:xfrm>
            <a:off x="2267744" y="1412776"/>
            <a:ext cx="648072" cy="7200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5" name="Καμπύλο βέλος προς τα επάνω 4"/>
          <p:cNvSpPr/>
          <p:nvPr/>
        </p:nvSpPr>
        <p:spPr>
          <a:xfrm>
            <a:off x="1763688" y="1772816"/>
            <a:ext cx="1728192" cy="14401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extLst>
      <p:ext uri="{BB962C8B-B14F-4D97-AF65-F5344CB8AC3E}">
        <p14:creationId xmlns:p14="http://schemas.microsoft.com/office/powerpoint/2010/main" val="283903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1043492" y="1340768"/>
            <a:ext cx="6777317" cy="4491861"/>
          </a:xfrm>
        </p:spPr>
        <p:txBody>
          <a:bodyPr>
            <a:normAutofit lnSpcReduction="10000"/>
          </a:bodyPr>
          <a:lstStyle/>
          <a:p>
            <a:r>
              <a:rPr lang="el-GR" dirty="0"/>
              <a:t>Λύνω όπως στο παράδειγμα.</a:t>
            </a:r>
          </a:p>
          <a:p>
            <a:r>
              <a:rPr lang="el-GR" dirty="0" smtClean="0"/>
              <a:t>350-8=300+(</a:t>
            </a:r>
            <a:r>
              <a:rPr lang="el-GR" b="1" dirty="0" smtClean="0">
                <a:solidFill>
                  <a:srgbClr val="FF0000"/>
                </a:solidFill>
              </a:rPr>
              <a:t>50-8)</a:t>
            </a:r>
            <a:r>
              <a:rPr lang="el-GR" dirty="0" smtClean="0"/>
              <a:t>=</a:t>
            </a:r>
            <a:r>
              <a:rPr lang="el-GR" dirty="0"/>
              <a:t>300+42=342</a:t>
            </a:r>
          </a:p>
          <a:p>
            <a:r>
              <a:rPr lang="el-GR" dirty="0"/>
              <a:t>680-9= </a:t>
            </a:r>
            <a:endParaRPr lang="el-GR" dirty="0" smtClean="0"/>
          </a:p>
          <a:p>
            <a:r>
              <a:rPr lang="el-GR" dirty="0" smtClean="0"/>
              <a:t>830-4</a:t>
            </a:r>
            <a:r>
              <a:rPr lang="el-GR" dirty="0"/>
              <a:t>= </a:t>
            </a:r>
            <a:endParaRPr lang="el-GR" dirty="0" smtClean="0"/>
          </a:p>
          <a:p>
            <a:r>
              <a:rPr lang="el-GR" dirty="0" smtClean="0"/>
              <a:t>650-15</a:t>
            </a:r>
            <a:r>
              <a:rPr lang="el-GR" dirty="0"/>
              <a:t>= </a:t>
            </a:r>
            <a:endParaRPr lang="el-GR" dirty="0" smtClean="0"/>
          </a:p>
          <a:p>
            <a:r>
              <a:rPr lang="el-GR" dirty="0" smtClean="0"/>
              <a:t>430-13</a:t>
            </a:r>
            <a:r>
              <a:rPr lang="el-GR" dirty="0"/>
              <a:t>= </a:t>
            </a:r>
          </a:p>
          <a:p>
            <a:r>
              <a:rPr lang="el-GR" dirty="0"/>
              <a:t>890-25= </a:t>
            </a:r>
            <a:endParaRPr lang="el-GR" dirty="0" smtClean="0"/>
          </a:p>
          <a:p>
            <a:r>
              <a:rPr lang="el-GR" dirty="0" smtClean="0"/>
              <a:t>730-12=</a:t>
            </a:r>
          </a:p>
          <a:p>
            <a:r>
              <a:rPr lang="el-GR" dirty="0" smtClean="0"/>
              <a:t>550-25=</a:t>
            </a:r>
          </a:p>
          <a:p>
            <a:r>
              <a:rPr lang="el-GR" dirty="0" smtClean="0"/>
              <a:t>940-26=</a:t>
            </a:r>
            <a:endParaRPr lang="el-GR" dirty="0"/>
          </a:p>
          <a:p>
            <a:endParaRPr lang="el-GR" dirty="0"/>
          </a:p>
        </p:txBody>
      </p:sp>
    </p:spTree>
    <p:extLst>
      <p:ext uri="{BB962C8B-B14F-4D97-AF65-F5344CB8AC3E}">
        <p14:creationId xmlns:p14="http://schemas.microsoft.com/office/powerpoint/2010/main" val="2585032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548680"/>
            <a:ext cx="8064896" cy="1143000"/>
          </a:xfrm>
        </p:spPr>
        <p:style>
          <a:lnRef idx="1">
            <a:schemeClr val="accent6"/>
          </a:lnRef>
          <a:fillRef idx="2">
            <a:schemeClr val="accent6"/>
          </a:fillRef>
          <a:effectRef idx="1">
            <a:schemeClr val="accent6"/>
          </a:effectRef>
          <a:fontRef idx="minor">
            <a:schemeClr val="dk1"/>
          </a:fontRef>
        </p:style>
        <p:txBody>
          <a:bodyPr>
            <a:normAutofit/>
          </a:bodyPr>
          <a:lstStyle/>
          <a:p>
            <a:r>
              <a:rPr lang="el-GR" sz="2000" dirty="0" smtClean="0"/>
              <a:t>Και τώρα πασχαλινές κατασκευές!!! Πατήστε στους παρακάτω συνδέσμους για να δείτε </a:t>
            </a:r>
            <a:r>
              <a:rPr lang="el-GR" sz="2000" dirty="0" smtClean="0"/>
              <a:t>πώς, </a:t>
            </a:r>
            <a:r>
              <a:rPr lang="el-GR" sz="2000" dirty="0" smtClean="0"/>
              <a:t>με απλά υλικά που ίσως έχετε σπίτι, να φτιάξετε πασχαλινές κάρτες…</a:t>
            </a:r>
            <a:endParaRPr lang="el-GR" sz="2000" dirty="0"/>
          </a:p>
        </p:txBody>
      </p:sp>
      <p:sp>
        <p:nvSpPr>
          <p:cNvPr id="3" name="Θέση περιεχομένου 2"/>
          <p:cNvSpPr>
            <a:spLocks noGrp="1"/>
          </p:cNvSpPr>
          <p:nvPr>
            <p:ph sz="quarter" idx="1"/>
          </p:nvPr>
        </p:nvSpPr>
        <p:spPr/>
        <p:txBody>
          <a:bodyPr/>
          <a:lstStyle/>
          <a:p>
            <a:r>
              <a:rPr lang="el-GR" dirty="0" smtClean="0">
                <a:hlinkClick r:id="rId2"/>
              </a:rPr>
              <a:t>Σε πλήρη προβολή. </a:t>
            </a:r>
            <a:r>
              <a:rPr lang="en-US" dirty="0" smtClean="0">
                <a:hlinkClick r:id="rId2"/>
              </a:rPr>
              <a:t>https</a:t>
            </a:r>
            <a:r>
              <a:rPr lang="en-US" dirty="0">
                <a:hlinkClick r:id="rId2"/>
              </a:rPr>
              <a:t>://</a:t>
            </a:r>
            <a:r>
              <a:rPr lang="en-US" dirty="0" smtClean="0">
                <a:hlinkClick r:id="rId2"/>
              </a:rPr>
              <a:t>www.youtube.com/watch?v=xN4he0-DyEo</a:t>
            </a:r>
            <a:endParaRPr lang="el-GR" dirty="0" smtClean="0"/>
          </a:p>
          <a:p>
            <a:endParaRPr lang="el-GR" dirty="0" smtClean="0"/>
          </a:p>
          <a:p>
            <a:r>
              <a:rPr lang="el-GR" dirty="0" smtClean="0">
                <a:hlinkClick r:id="rId3"/>
              </a:rPr>
              <a:t>Σε πλήρη προβολή.</a:t>
            </a:r>
            <a:r>
              <a:rPr lang="en-US" dirty="0" smtClean="0">
                <a:hlinkClick r:id="rId3"/>
              </a:rPr>
              <a:t>https</a:t>
            </a:r>
            <a:r>
              <a:rPr lang="en-US" dirty="0">
                <a:hlinkClick r:id="rId3"/>
              </a:rPr>
              <a:t>://www.youtube.com/watch?v=lKbrGK6ewTc</a:t>
            </a:r>
            <a:endParaRPr lang="el-GR" dirty="0"/>
          </a:p>
        </p:txBody>
      </p:sp>
    </p:spTree>
    <p:extLst>
      <p:ext uri="{BB962C8B-B14F-4D97-AF65-F5344CB8AC3E}">
        <p14:creationId xmlns:p14="http://schemas.microsoft.com/office/powerpoint/2010/main" val="145511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971600" y="332656"/>
            <a:ext cx="4320480" cy="6048672"/>
          </a:xfrm>
        </p:spPr>
      </p:pic>
      <p:sp>
        <p:nvSpPr>
          <p:cNvPr id="5" name="Ελλειψοειδής επεξήγηση 4"/>
          <p:cNvSpPr/>
          <p:nvPr/>
        </p:nvSpPr>
        <p:spPr>
          <a:xfrm>
            <a:off x="6156176" y="1628800"/>
            <a:ext cx="2448272" cy="2088232"/>
          </a:xfrm>
          <a:prstGeom prst="wedgeEllipseCallout">
            <a:avLst>
              <a:gd name="adj1" fmla="val -63037"/>
              <a:gd name="adj2" fmla="val 449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err="1" smtClean="0"/>
              <a:t>Μμμμ</a:t>
            </a:r>
            <a:r>
              <a:rPr lang="el-GR" dirty="0" smtClean="0"/>
              <a:t>…. Ώρα για  </a:t>
            </a:r>
            <a:r>
              <a:rPr lang="el-GR" dirty="0" smtClean="0"/>
              <a:t>ζωγραφική!</a:t>
            </a:r>
            <a:endParaRPr lang="el-GR" dirty="0"/>
          </a:p>
        </p:txBody>
      </p:sp>
    </p:spTree>
    <p:extLst>
      <p:ext uri="{BB962C8B-B14F-4D97-AF65-F5344CB8AC3E}">
        <p14:creationId xmlns:p14="http://schemas.microsoft.com/office/powerpoint/2010/main" val="388842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865060" y="2852936"/>
            <a:ext cx="4671060" cy="3436620"/>
          </a:xfrm>
        </p:spPr>
      </p:pic>
      <p:sp>
        <p:nvSpPr>
          <p:cNvPr id="5" name="Ελλειψοειδής επεξήγηση 4"/>
          <p:cNvSpPr/>
          <p:nvPr/>
        </p:nvSpPr>
        <p:spPr>
          <a:xfrm>
            <a:off x="971600" y="836712"/>
            <a:ext cx="5832648" cy="1584176"/>
          </a:xfrm>
          <a:prstGeom prst="wedgeEllipseCallout">
            <a:avLst>
              <a:gd name="adj1" fmla="val 48461"/>
              <a:gd name="adj2" fmla="val 1162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Εδώ τελείωσε το σημερινό μας μάθημα…</a:t>
            </a:r>
          </a:p>
          <a:p>
            <a:pPr algn="ctr"/>
            <a:r>
              <a:rPr lang="el-GR" dirty="0" smtClean="0"/>
              <a:t>Να προσέχετε!</a:t>
            </a:r>
          </a:p>
          <a:p>
            <a:pPr algn="ctr"/>
            <a:r>
              <a:rPr lang="el-GR" dirty="0" smtClean="0"/>
              <a:t>Θα τα πούμε την Παρασκευή…</a:t>
            </a:r>
            <a:endParaRPr lang="el-GR" dirty="0"/>
          </a:p>
        </p:txBody>
      </p:sp>
    </p:spTree>
    <p:extLst>
      <p:ext uri="{BB962C8B-B14F-4D97-AF65-F5344CB8AC3E}">
        <p14:creationId xmlns:p14="http://schemas.microsoft.com/office/powerpoint/2010/main" val="316401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709422" y="2749297"/>
            <a:ext cx="4671060" cy="3436620"/>
          </a:xfrm>
        </p:spPr>
      </p:pic>
      <p:sp>
        <p:nvSpPr>
          <p:cNvPr id="5" name="Ελλειψοειδής επεξήγηση 4"/>
          <p:cNvSpPr/>
          <p:nvPr/>
        </p:nvSpPr>
        <p:spPr>
          <a:xfrm>
            <a:off x="467544" y="836712"/>
            <a:ext cx="3816424" cy="1224136"/>
          </a:xfrm>
          <a:prstGeom prst="wedgeEllipseCallout">
            <a:avLst>
              <a:gd name="adj1" fmla="val 47477"/>
              <a:gd name="adj2" fmla="val 142924"/>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l-GR" dirty="0" smtClean="0"/>
              <a:t>Καλημέρα, παιδάκια </a:t>
            </a:r>
            <a:r>
              <a:rPr lang="el-GR" dirty="0" smtClean="0"/>
              <a:t>!</a:t>
            </a:r>
          </a:p>
          <a:p>
            <a:pPr algn="ctr"/>
            <a:r>
              <a:rPr lang="el-GR" dirty="0" smtClean="0"/>
              <a:t>Ελπίζω να είστε όλοι καλά και να σας δω σύντομα!</a:t>
            </a:r>
            <a:endParaRPr lang="el-GR" dirty="0"/>
          </a:p>
        </p:txBody>
      </p:sp>
      <p:pic>
        <p:nvPicPr>
          <p:cNvPr id="2050" name="Picture 2" descr="C:\Users\30694\Pictures\λαγουδακι.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3356992"/>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30694\Pictures\αυγα πασχαλινα.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4338067"/>
            <a:ext cx="2466975" cy="18478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0272" y="567531"/>
            <a:ext cx="1314450" cy="111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514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Επεξήγηση με παραλληλόγραμμο 3"/>
          <p:cNvSpPr/>
          <p:nvPr/>
        </p:nvSpPr>
        <p:spPr>
          <a:xfrm>
            <a:off x="467544" y="1052736"/>
            <a:ext cx="8208912" cy="5544616"/>
          </a:xfrm>
          <a:prstGeom prst="wedgeRectCallout">
            <a:avLst>
              <a:gd name="adj1" fmla="val -21656"/>
              <a:gd name="adj2" fmla="val 50296"/>
            </a:avLst>
          </a:prstGeom>
        </p:spPr>
        <p:style>
          <a:lnRef idx="2">
            <a:schemeClr val="accent3"/>
          </a:lnRef>
          <a:fillRef idx="1">
            <a:schemeClr val="lt1"/>
          </a:fillRef>
          <a:effectRef idx="0">
            <a:schemeClr val="accent3"/>
          </a:effectRef>
          <a:fontRef idx="minor">
            <a:schemeClr val="dk1"/>
          </a:fontRef>
        </p:style>
        <p:txBody>
          <a:bodyPr rtlCol="0" anchor="ctr"/>
          <a:lstStyle/>
          <a:p>
            <a:pPr marL="68580" indent="0" algn="just">
              <a:spcAft>
                <a:spcPts val="0"/>
              </a:spcAft>
              <a:buNone/>
            </a:pPr>
            <a:endParaRPr lang="en-GB" sz="1700" dirty="0" smtClean="0">
              <a:latin typeface="Calibri" pitchFamily="34" charset="0"/>
              <a:cs typeface="Calibri" pitchFamily="34" charset="0"/>
            </a:endParaRPr>
          </a:p>
          <a:p>
            <a:pPr marL="68580" indent="0" algn="just">
              <a:spcAft>
                <a:spcPts val="0"/>
              </a:spcAft>
              <a:buNone/>
            </a:pPr>
            <a:r>
              <a:rPr lang="el-GR" sz="1700" dirty="0" smtClean="0">
                <a:latin typeface="Calibri" pitchFamily="34" charset="0"/>
                <a:cs typeface="Calibri" pitchFamily="34" charset="0"/>
              </a:rPr>
              <a:t>Τα </a:t>
            </a:r>
            <a:r>
              <a:rPr lang="el-GR" sz="1700" dirty="0">
                <a:latin typeface="Calibri" pitchFamily="34" charset="0"/>
                <a:cs typeface="Calibri" pitchFamily="34" charset="0"/>
              </a:rPr>
              <a:t>παλιά χρόνια οι </a:t>
            </a:r>
            <a:r>
              <a:rPr lang="el-GR" sz="1700" dirty="0" err="1">
                <a:latin typeface="Calibri" pitchFamily="34" charset="0"/>
                <a:cs typeface="Calibri" pitchFamily="34" charset="0"/>
              </a:rPr>
              <a:t>λαγουδοοικογένειες</a:t>
            </a:r>
            <a:r>
              <a:rPr lang="el-GR" sz="1700" dirty="0">
                <a:latin typeface="Calibri" pitchFamily="34" charset="0"/>
                <a:cs typeface="Calibri" pitchFamily="34" charset="0"/>
              </a:rPr>
              <a:t> έβαφαν τα </a:t>
            </a:r>
            <a:r>
              <a:rPr lang="el-GR" sz="1700" u="sng" dirty="0">
                <a:latin typeface="Calibri" pitchFamily="34" charset="0"/>
                <a:cs typeface="Calibri" pitchFamily="34" charset="0"/>
              </a:rPr>
              <a:t>πασχαλινά αβγά</a:t>
            </a:r>
            <a:r>
              <a:rPr lang="el-GR" sz="1700" dirty="0">
                <a:latin typeface="Calibri" pitchFamily="34" charset="0"/>
                <a:cs typeface="Calibri" pitchFamily="34" charset="0"/>
              </a:rPr>
              <a:t> και τα χάριζαν στα φτωχά και </a:t>
            </a:r>
            <a:r>
              <a:rPr lang="el-GR" sz="1700" u="sng" dirty="0">
                <a:latin typeface="Calibri" pitchFamily="34" charset="0"/>
                <a:cs typeface="Calibri" pitchFamily="34" charset="0"/>
              </a:rPr>
              <a:t>ορφανά παιδάκια</a:t>
            </a:r>
            <a:r>
              <a:rPr lang="el-GR" sz="1700" dirty="0">
                <a:latin typeface="Calibri" pitchFamily="34" charset="0"/>
                <a:cs typeface="Calibri" pitchFamily="34" charset="0"/>
              </a:rPr>
              <a:t>. </a:t>
            </a:r>
          </a:p>
          <a:p>
            <a:pPr marL="68580" indent="0" algn="just">
              <a:spcAft>
                <a:spcPts val="0"/>
              </a:spcAft>
              <a:buNone/>
            </a:pPr>
            <a:r>
              <a:rPr lang="el-GR" sz="1700" dirty="0">
                <a:latin typeface="Calibri" pitchFamily="34" charset="0"/>
                <a:cs typeface="Calibri" pitchFamily="34" charset="0"/>
              </a:rPr>
              <a:t>Η </a:t>
            </a:r>
            <a:r>
              <a:rPr lang="el-GR" sz="1700" dirty="0" err="1">
                <a:latin typeface="Calibri" pitchFamily="34" charset="0"/>
                <a:cs typeface="Calibri" pitchFamily="34" charset="0"/>
              </a:rPr>
              <a:t>λαγουδοοικογένεια</a:t>
            </a:r>
            <a:r>
              <a:rPr lang="el-GR" sz="1700" dirty="0">
                <a:latin typeface="Calibri" pitchFamily="34" charset="0"/>
                <a:cs typeface="Calibri" pitchFamily="34" charset="0"/>
              </a:rPr>
              <a:t> του </a:t>
            </a:r>
            <a:r>
              <a:rPr lang="el-GR" sz="1700" dirty="0" err="1">
                <a:latin typeface="Calibri" pitchFamily="34" charset="0"/>
                <a:cs typeface="Calibri" pitchFamily="34" charset="0"/>
              </a:rPr>
              <a:t>Καφετούλη</a:t>
            </a:r>
            <a:r>
              <a:rPr lang="el-GR" sz="1700" dirty="0">
                <a:latin typeface="Calibri" pitchFamily="34" charset="0"/>
                <a:cs typeface="Calibri" pitchFamily="34" charset="0"/>
              </a:rPr>
              <a:t> άρχισε μία εβδομάδα πριν το Πάσχα να ετοιμάζει τα καλαθάκια με τα </a:t>
            </a:r>
            <a:r>
              <a:rPr lang="el-GR" sz="1700" u="sng" dirty="0">
                <a:latin typeface="Calibri" pitchFamily="34" charset="0"/>
                <a:cs typeface="Calibri" pitchFamily="34" charset="0"/>
              </a:rPr>
              <a:t>πασχαλινά αβγά</a:t>
            </a:r>
            <a:r>
              <a:rPr lang="el-GR" sz="1700" dirty="0">
                <a:latin typeface="Calibri" pitchFamily="34" charset="0"/>
                <a:cs typeface="Calibri" pitchFamily="34" charset="0"/>
              </a:rPr>
              <a:t>. Ανακάτευαν το χρώμα μέσα στους κουβάδες και μετά ζωγράφιζαν τ’ αβγά. Οι αποθήκες άρχιζαν σιγά σιγά ν’ αδειάζουν και τ’ αβγά να λιγοστεύουν. Αντίθετα τα καλαθάκια των παιδιών γέμιζαν με χρωματιστά αβγουλάκια και τα </a:t>
            </a:r>
            <a:r>
              <a:rPr lang="el-GR" sz="1700" u="sng" dirty="0">
                <a:latin typeface="Calibri" pitchFamily="34" charset="0"/>
                <a:cs typeface="Calibri" pitchFamily="34" charset="0"/>
              </a:rPr>
              <a:t>μικρά λαγουδάκια</a:t>
            </a:r>
            <a:r>
              <a:rPr lang="el-GR" sz="1700" dirty="0">
                <a:latin typeface="Calibri" pitchFamily="34" charset="0"/>
                <a:cs typeface="Calibri" pitchFamily="34" charset="0"/>
              </a:rPr>
              <a:t> έβαζαν όλη τους την τέχνη για να προσφέρουν στα </a:t>
            </a:r>
            <a:r>
              <a:rPr lang="el-GR" sz="1700" u="sng" dirty="0">
                <a:latin typeface="Calibri" pitchFamily="34" charset="0"/>
                <a:cs typeface="Calibri" pitchFamily="34" charset="0"/>
              </a:rPr>
              <a:t>μικρά παιδιά </a:t>
            </a:r>
            <a:r>
              <a:rPr lang="el-GR" sz="1700" dirty="0">
                <a:latin typeface="Calibri" pitchFamily="34" charset="0"/>
                <a:cs typeface="Calibri" pitchFamily="34" charset="0"/>
              </a:rPr>
              <a:t>χαρά τις ημέρες του Πάσχα.</a:t>
            </a:r>
          </a:p>
          <a:p>
            <a:pPr marL="68580" algn="just"/>
            <a:r>
              <a:rPr lang="el-GR" sz="1700" dirty="0">
                <a:latin typeface="Calibri" pitchFamily="34" charset="0"/>
                <a:cs typeface="Calibri" pitchFamily="34" charset="0"/>
              </a:rPr>
              <a:t> Έφτασε το </a:t>
            </a:r>
            <a:r>
              <a:rPr lang="el-GR" sz="1700" u="sng" dirty="0">
                <a:latin typeface="Calibri" pitchFamily="34" charset="0"/>
                <a:cs typeface="Calibri" pitchFamily="34" charset="0"/>
              </a:rPr>
              <a:t>Μεγάλο Σάββατο </a:t>
            </a:r>
            <a:r>
              <a:rPr lang="el-GR" sz="1700" dirty="0">
                <a:latin typeface="Calibri" pitchFamily="34" charset="0"/>
                <a:cs typeface="Calibri" pitchFamily="34" charset="0"/>
              </a:rPr>
              <a:t>και τα λαγουδάκια βγήκαν αργά το βράδυ να μοιράσουν τα αβγά στα σπίτια. Το </a:t>
            </a:r>
            <a:r>
              <a:rPr lang="el-GR" sz="1700" u="sng" dirty="0">
                <a:latin typeface="Calibri" pitchFamily="34" charset="0"/>
                <a:cs typeface="Calibri" pitchFamily="34" charset="0"/>
              </a:rPr>
              <a:t>μικρό λαγουδάκι</a:t>
            </a:r>
            <a:r>
              <a:rPr lang="el-GR" sz="1700" dirty="0">
                <a:latin typeface="Calibri" pitchFamily="34" charset="0"/>
                <a:cs typeface="Calibri" pitchFamily="34" charset="0"/>
              </a:rPr>
              <a:t> της οικογένειας, ο </a:t>
            </a:r>
            <a:r>
              <a:rPr lang="el-GR" sz="1700" dirty="0" err="1">
                <a:latin typeface="Calibri" pitchFamily="34" charset="0"/>
                <a:cs typeface="Calibri" pitchFamily="34" charset="0"/>
              </a:rPr>
              <a:t>Καφετούλης</a:t>
            </a:r>
            <a:r>
              <a:rPr lang="el-GR" sz="1700" dirty="0">
                <a:latin typeface="Calibri" pitchFamily="34" charset="0"/>
                <a:cs typeface="Calibri" pitchFamily="34" charset="0"/>
              </a:rPr>
              <a:t>, που πήγαινε κι αυτός πρώτη φορά στο μοίρασμα των αβγών, πηδούσε ψηλά και έσπασε τ’ αβγά  που είχε στο καλάθι του. Τον έπιασαν τα κλάματα και λυπήθηκε πολύ γιατί σκέφτηκε πως κάποιο </a:t>
            </a:r>
            <a:r>
              <a:rPr lang="el-GR" sz="1700" u="sng" dirty="0">
                <a:latin typeface="Calibri" pitchFamily="34" charset="0"/>
                <a:cs typeface="Calibri" pitchFamily="34" charset="0"/>
              </a:rPr>
              <a:t>φτωχό παιδάκι</a:t>
            </a:r>
            <a:r>
              <a:rPr lang="el-GR" sz="1700" dirty="0">
                <a:latin typeface="Calibri" pitchFamily="34" charset="0"/>
                <a:cs typeface="Calibri" pitchFamily="34" charset="0"/>
              </a:rPr>
              <a:t> θα έμενε χωρίς καλαθάκι και χωρίς </a:t>
            </a:r>
            <a:r>
              <a:rPr lang="el-GR" sz="1700" u="sng" dirty="0">
                <a:latin typeface="Calibri" pitchFamily="34" charset="0"/>
                <a:cs typeface="Calibri" pitchFamily="34" charset="0"/>
              </a:rPr>
              <a:t>χρωματιστά αβγά </a:t>
            </a:r>
            <a:r>
              <a:rPr lang="el-GR" sz="1700" dirty="0">
                <a:latin typeface="Calibri" pitchFamily="34" charset="0"/>
                <a:cs typeface="Calibri" pitchFamily="34" charset="0"/>
              </a:rPr>
              <a:t>τις Άγιες μέρες του Πάσχα. Όμως ο</a:t>
            </a:r>
            <a:r>
              <a:rPr lang="el-GR" sz="1700" u="sng" dirty="0">
                <a:latin typeface="Calibri" pitchFamily="34" charset="0"/>
                <a:cs typeface="Calibri" pitchFamily="34" charset="0"/>
              </a:rPr>
              <a:t> καλός </a:t>
            </a:r>
            <a:r>
              <a:rPr lang="el-GR" sz="1700" dirty="0">
                <a:latin typeface="Calibri" pitchFamily="34" charset="0"/>
                <a:cs typeface="Calibri" pitchFamily="34" charset="0"/>
              </a:rPr>
              <a:t>του </a:t>
            </a:r>
            <a:r>
              <a:rPr lang="el-GR" sz="1700" u="sng" dirty="0">
                <a:latin typeface="Calibri" pitchFamily="34" charset="0"/>
                <a:cs typeface="Calibri" pitchFamily="34" charset="0"/>
              </a:rPr>
              <a:t>πατερούλης</a:t>
            </a:r>
            <a:r>
              <a:rPr lang="el-GR" sz="1700" dirty="0">
                <a:latin typeface="Calibri" pitchFamily="34" charset="0"/>
                <a:cs typeface="Calibri" pitchFamily="34" charset="0"/>
              </a:rPr>
              <a:t>, ο </a:t>
            </a:r>
            <a:r>
              <a:rPr lang="el-GR" sz="1700" u="sng" dirty="0">
                <a:latin typeface="Calibri" pitchFamily="34" charset="0"/>
                <a:cs typeface="Calibri" pitchFamily="34" charset="0"/>
              </a:rPr>
              <a:t>ευγενικός </a:t>
            </a:r>
            <a:r>
              <a:rPr lang="el-GR" sz="1700" dirty="0">
                <a:latin typeface="Calibri" pitchFamily="34" charset="0"/>
                <a:cs typeface="Calibri" pitchFamily="34" charset="0"/>
              </a:rPr>
              <a:t>κύριος </a:t>
            </a:r>
            <a:r>
              <a:rPr lang="el-GR" sz="1700" u="sng" dirty="0">
                <a:latin typeface="Calibri" pitchFamily="34" charset="0"/>
                <a:cs typeface="Calibri" pitchFamily="34" charset="0"/>
              </a:rPr>
              <a:t>κούνελος</a:t>
            </a:r>
            <a:r>
              <a:rPr lang="el-GR" sz="1700" dirty="0">
                <a:latin typeface="Calibri" pitchFamily="34" charset="0"/>
                <a:cs typeface="Calibri" pitchFamily="34" charset="0"/>
              </a:rPr>
              <a:t> του ετοίμασε ένα άλλο καλάθι και τον έβγαλε από τη </a:t>
            </a:r>
            <a:r>
              <a:rPr lang="el-GR" sz="1700" u="sng" dirty="0">
                <a:latin typeface="Calibri" pitchFamily="34" charset="0"/>
                <a:cs typeface="Calibri" pitchFamily="34" charset="0"/>
              </a:rPr>
              <a:t>δύσκολη θέση</a:t>
            </a:r>
            <a:r>
              <a:rPr lang="el-GR" sz="1700" dirty="0">
                <a:latin typeface="Calibri" pitchFamily="34" charset="0"/>
                <a:cs typeface="Calibri" pitchFamily="34" charset="0"/>
              </a:rPr>
              <a:t>. Έτσι ο </a:t>
            </a:r>
            <a:r>
              <a:rPr lang="el-GR" sz="1700" dirty="0" err="1">
                <a:latin typeface="Calibri" pitchFamily="34" charset="0"/>
                <a:cs typeface="Calibri" pitchFamily="34" charset="0"/>
              </a:rPr>
              <a:t>Καφετούλης</a:t>
            </a:r>
            <a:r>
              <a:rPr lang="el-GR" sz="1700" dirty="0">
                <a:latin typeface="Calibri" pitchFamily="34" charset="0"/>
                <a:cs typeface="Calibri" pitchFamily="34" charset="0"/>
              </a:rPr>
              <a:t> χάρισε το καλάθι του σ’ ένα </a:t>
            </a:r>
            <a:r>
              <a:rPr lang="el-GR" sz="1700" u="sng" dirty="0">
                <a:latin typeface="Calibri" pitchFamily="34" charset="0"/>
                <a:cs typeface="Calibri" pitchFamily="34" charset="0"/>
              </a:rPr>
              <a:t>ορφανό παιδάκι </a:t>
            </a:r>
            <a:r>
              <a:rPr lang="el-GR" sz="1700" dirty="0">
                <a:latin typeface="Calibri" pitchFamily="34" charset="0"/>
                <a:cs typeface="Calibri" pitchFamily="34" charset="0"/>
              </a:rPr>
              <a:t>και ήταν ευτυχισμένος. Το πρωί της Κυριακής του Πάσχα τα παιδιά ξύπνησαν και ένιωσαν </a:t>
            </a:r>
            <a:r>
              <a:rPr lang="el-GR" sz="1700" u="sng" dirty="0">
                <a:latin typeface="Calibri" pitchFamily="34" charset="0"/>
                <a:cs typeface="Calibri" pitchFamily="34" charset="0"/>
              </a:rPr>
              <a:t>μεγάλη χαρά</a:t>
            </a:r>
            <a:r>
              <a:rPr lang="el-GR" sz="1700" dirty="0">
                <a:latin typeface="Calibri" pitchFamily="34" charset="0"/>
                <a:cs typeface="Calibri" pitchFamily="34" charset="0"/>
              </a:rPr>
              <a:t> όταν βρήκαν έξω από την πόρτα τους τα πασχαλινά αβγά. Πέρασαν ένα </a:t>
            </a:r>
            <a:r>
              <a:rPr lang="el-GR" sz="1700" u="sng" dirty="0">
                <a:latin typeface="Calibri" pitchFamily="34" charset="0"/>
                <a:cs typeface="Calibri" pitchFamily="34" charset="0"/>
              </a:rPr>
              <a:t>υπέροχο Πάσχα</a:t>
            </a:r>
            <a:r>
              <a:rPr lang="el-GR" sz="1700" dirty="0">
                <a:latin typeface="Calibri" pitchFamily="34" charset="0"/>
                <a:cs typeface="Calibri" pitchFamily="34" charset="0"/>
              </a:rPr>
              <a:t>, ευτυχισμένα και χαρούμενα. </a:t>
            </a:r>
            <a:endParaRPr lang="el-GR" sz="1700" dirty="0" smtClean="0">
              <a:latin typeface="Calibri" pitchFamily="34" charset="0"/>
              <a:cs typeface="Calibri" pitchFamily="34" charset="0"/>
            </a:endParaRPr>
          </a:p>
          <a:p>
            <a:pPr marL="68580" algn="just"/>
            <a:endParaRPr lang="el-GR" dirty="0" smtClean="0">
              <a:latin typeface="Calibri" pitchFamily="34" charset="0"/>
              <a:cs typeface="Calibri" pitchFamily="34" charset="0"/>
            </a:endParaRPr>
          </a:p>
          <a:p>
            <a:pPr marL="68580" algn="r"/>
            <a:r>
              <a:rPr lang="el-GR" sz="1200" dirty="0" err="1" smtClean="0"/>
              <a:t>Αλυσανδράτου</a:t>
            </a:r>
            <a:r>
              <a:rPr lang="el-GR" sz="1200" dirty="0" smtClean="0"/>
              <a:t> </a:t>
            </a:r>
            <a:r>
              <a:rPr lang="el-GR" sz="1200" dirty="0"/>
              <a:t>Ανθή</a:t>
            </a:r>
          </a:p>
          <a:p>
            <a:pPr marL="68580" indent="0" algn="just">
              <a:spcAft>
                <a:spcPts val="0"/>
              </a:spcAft>
              <a:buNone/>
            </a:pPr>
            <a:endParaRPr lang="el-GR" b="1" dirty="0">
              <a:latin typeface="Calibri" pitchFamily="34" charset="0"/>
              <a:cs typeface="Calibri" pitchFamily="34" charset="0"/>
            </a:endParaRPr>
          </a:p>
        </p:txBody>
      </p:sp>
      <p:sp>
        <p:nvSpPr>
          <p:cNvPr id="5" name="Ορθογώνιο 4"/>
          <p:cNvSpPr/>
          <p:nvPr/>
        </p:nvSpPr>
        <p:spPr>
          <a:xfrm>
            <a:off x="606984" y="567000"/>
            <a:ext cx="4660250" cy="40011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l-GR" sz="2000" b="1" dirty="0" smtClean="0">
                <a:ln/>
                <a:solidFill>
                  <a:schemeClr val="accent3"/>
                </a:solidFill>
              </a:rPr>
              <a:t>Τα λαγουδάκια και τα κόκκινα αυγά!</a:t>
            </a:r>
            <a:endParaRPr lang="el-GR" sz="2000" b="1" cap="none" spc="0" dirty="0">
              <a:ln/>
              <a:solidFill>
                <a:schemeClr val="accent3"/>
              </a:solidFill>
              <a:effectLst/>
            </a:endParaRPr>
          </a:p>
        </p:txBody>
      </p:sp>
    </p:spTree>
    <p:extLst>
      <p:ext uri="{BB962C8B-B14F-4D97-AF65-F5344CB8AC3E}">
        <p14:creationId xmlns:p14="http://schemas.microsoft.com/office/powerpoint/2010/main" val="1157574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95607" y="548680"/>
            <a:ext cx="7024744" cy="757888"/>
          </a:xfrm>
        </p:spPr>
        <p:style>
          <a:lnRef idx="1">
            <a:schemeClr val="accent6"/>
          </a:lnRef>
          <a:fillRef idx="2">
            <a:schemeClr val="accent6"/>
          </a:fillRef>
          <a:effectRef idx="1">
            <a:schemeClr val="accent6"/>
          </a:effectRef>
          <a:fontRef idx="minor">
            <a:schemeClr val="dk1"/>
          </a:fontRef>
        </p:style>
        <p:txBody>
          <a:bodyPr>
            <a:normAutofit/>
          </a:bodyPr>
          <a:lstStyle/>
          <a:p>
            <a:r>
              <a:rPr lang="el-GR" sz="2000" dirty="0" smtClean="0"/>
              <a:t>Διαβάστε πολύ καλά το παρακάτω πασχαλινό κείμενο και απαντήστε στο τετράδιό σας.</a:t>
            </a:r>
            <a:endParaRPr lang="el-GR" sz="2000" dirty="0"/>
          </a:p>
        </p:txBody>
      </p:sp>
      <p:sp>
        <p:nvSpPr>
          <p:cNvPr id="3" name="Θέση περιεχομένου 2"/>
          <p:cNvSpPr>
            <a:spLocks noGrp="1"/>
          </p:cNvSpPr>
          <p:nvPr>
            <p:ph sz="quarter" idx="1"/>
          </p:nvPr>
        </p:nvSpPr>
        <p:spPr>
          <a:xfrm>
            <a:off x="539552" y="1340768"/>
            <a:ext cx="8136904" cy="4968553"/>
          </a:xfrm>
        </p:spPr>
        <p:txBody>
          <a:bodyPr>
            <a:normAutofit/>
          </a:bodyPr>
          <a:lstStyle/>
          <a:p>
            <a:r>
              <a:rPr lang="el-GR" sz="2000" dirty="0" smtClean="0">
                <a:latin typeface="Calibri" pitchFamily="34" charset="0"/>
                <a:cs typeface="Calibri" pitchFamily="34" charset="0"/>
              </a:rPr>
              <a:t>Τι έκαναν οι </a:t>
            </a:r>
            <a:r>
              <a:rPr lang="el-GR" sz="2000" dirty="0" err="1" smtClean="0">
                <a:latin typeface="Calibri" pitchFamily="34" charset="0"/>
                <a:cs typeface="Calibri" pitchFamily="34" charset="0"/>
              </a:rPr>
              <a:t>λαγουδοοικογένειες</a:t>
            </a:r>
            <a:r>
              <a:rPr lang="el-GR" sz="2000" dirty="0" smtClean="0">
                <a:latin typeface="Calibri" pitchFamily="34" charset="0"/>
                <a:cs typeface="Calibri" pitchFamily="34" charset="0"/>
              </a:rPr>
              <a:t> κάθε Πάσχα;</a:t>
            </a:r>
          </a:p>
          <a:p>
            <a:r>
              <a:rPr lang="el-GR" sz="2000" dirty="0" smtClean="0">
                <a:latin typeface="Calibri" pitchFamily="34" charset="0"/>
                <a:cs typeface="Calibri" pitchFamily="34" charset="0"/>
              </a:rPr>
              <a:t>Περιγράψτε τις ετοιμασίες που έκανε η οικογένεια του </a:t>
            </a:r>
            <a:r>
              <a:rPr lang="el-GR" sz="2000" dirty="0" err="1">
                <a:latin typeface="Calibri" pitchFamily="34" charset="0"/>
                <a:cs typeface="Calibri" pitchFamily="34" charset="0"/>
              </a:rPr>
              <a:t>Κ</a:t>
            </a:r>
            <a:r>
              <a:rPr lang="el-GR" sz="2000" dirty="0" err="1" smtClean="0">
                <a:latin typeface="Calibri" pitchFamily="34" charset="0"/>
                <a:cs typeface="Calibri" pitchFamily="34" charset="0"/>
              </a:rPr>
              <a:t>αφετούλη</a:t>
            </a:r>
            <a:r>
              <a:rPr lang="el-GR" sz="2000" dirty="0" smtClean="0">
                <a:latin typeface="Calibri" pitchFamily="34" charset="0"/>
                <a:cs typeface="Calibri" pitchFamily="34" charset="0"/>
              </a:rPr>
              <a:t> μια εβδομάδα πριν το Πάσχα.</a:t>
            </a:r>
          </a:p>
          <a:p>
            <a:r>
              <a:rPr lang="el-GR" sz="2000" dirty="0" smtClean="0">
                <a:latin typeface="Calibri" pitchFamily="34" charset="0"/>
                <a:cs typeface="Calibri" pitchFamily="34" charset="0"/>
              </a:rPr>
              <a:t>Τι έπαθε ο </a:t>
            </a:r>
            <a:r>
              <a:rPr lang="el-GR" sz="2000" dirty="0" err="1" smtClean="0">
                <a:latin typeface="Calibri" pitchFamily="34" charset="0"/>
                <a:cs typeface="Calibri" pitchFamily="34" charset="0"/>
              </a:rPr>
              <a:t>Καφετούλης</a:t>
            </a:r>
            <a:r>
              <a:rPr lang="el-GR" sz="2000" dirty="0" smtClean="0">
                <a:latin typeface="Calibri" pitchFamily="34" charset="0"/>
                <a:cs typeface="Calibri" pitchFamily="34" charset="0"/>
              </a:rPr>
              <a:t> και γιατί στενοχωρήθηκε τόσο πολύ;</a:t>
            </a:r>
          </a:p>
          <a:p>
            <a:r>
              <a:rPr lang="el-GR" sz="2000" dirty="0" smtClean="0">
                <a:latin typeface="Calibri" pitchFamily="34" charset="0"/>
                <a:cs typeface="Calibri" pitchFamily="34" charset="0"/>
              </a:rPr>
              <a:t>Τι έγινε τελικά; Ποιος τον βοήθησε και πώς;</a:t>
            </a:r>
          </a:p>
          <a:p>
            <a:r>
              <a:rPr lang="el-GR" sz="2000" dirty="0" smtClean="0">
                <a:latin typeface="Calibri" pitchFamily="34" charset="0"/>
                <a:cs typeface="Calibri" pitchFamily="34" charset="0"/>
              </a:rPr>
              <a:t>Διαβάζοντας το κείμενο, μπορείς να γράψεις </a:t>
            </a:r>
            <a:r>
              <a:rPr lang="el-GR" sz="2000" dirty="0">
                <a:latin typeface="Calibri" pitchFamily="34" charset="0"/>
                <a:cs typeface="Calibri" pitchFamily="34" charset="0"/>
              </a:rPr>
              <a:t>όλα </a:t>
            </a:r>
            <a:r>
              <a:rPr lang="el-GR" sz="2000" dirty="0" smtClean="0">
                <a:latin typeface="Calibri" pitchFamily="34" charset="0"/>
                <a:cs typeface="Calibri" pitchFamily="34" charset="0"/>
              </a:rPr>
              <a:t>τα συναισθήματα που ένιωσε ο </a:t>
            </a:r>
            <a:r>
              <a:rPr lang="el-GR" sz="2000" dirty="0" err="1" smtClean="0">
                <a:latin typeface="Calibri" pitchFamily="34" charset="0"/>
                <a:cs typeface="Calibri" pitchFamily="34" charset="0"/>
              </a:rPr>
              <a:t>Καφετούλης</a:t>
            </a:r>
            <a:r>
              <a:rPr lang="el-GR" sz="2000" dirty="0" smtClean="0">
                <a:latin typeface="Calibri" pitchFamily="34" charset="0"/>
                <a:cs typeface="Calibri" pitchFamily="34" charset="0"/>
              </a:rPr>
              <a:t>, από την αρχή της ιστορίας μέχρι το τέλος;</a:t>
            </a:r>
          </a:p>
          <a:p>
            <a:r>
              <a:rPr lang="el-GR" sz="2000" dirty="0" smtClean="0">
                <a:latin typeface="Calibri" pitchFamily="34" charset="0"/>
                <a:cs typeface="Calibri" pitchFamily="34" charset="0"/>
              </a:rPr>
              <a:t>Βρες μέσα στο κείμενο και γράψε </a:t>
            </a:r>
            <a:r>
              <a:rPr lang="el-GR" sz="2000" dirty="0" smtClean="0">
                <a:latin typeface="Calibri" pitchFamily="34" charset="0"/>
                <a:cs typeface="Calibri" pitchFamily="34" charset="0"/>
              </a:rPr>
              <a:t>τέσσερα </a:t>
            </a:r>
            <a:r>
              <a:rPr lang="el-GR" sz="2000" b="1" dirty="0" smtClean="0">
                <a:solidFill>
                  <a:srgbClr val="FF0000"/>
                </a:solidFill>
                <a:latin typeface="Calibri" pitchFamily="34" charset="0"/>
                <a:cs typeface="Calibri" pitchFamily="34" charset="0"/>
              </a:rPr>
              <a:t>ουσιαστικά κύρια </a:t>
            </a:r>
            <a:r>
              <a:rPr lang="el-GR" sz="2000" dirty="0" smtClean="0">
                <a:latin typeface="Calibri" pitchFamily="34" charset="0"/>
                <a:cs typeface="Calibri" pitchFamily="34" charset="0"/>
              </a:rPr>
              <a:t>(που γράφονται με κεφαλαίο) και τέσσερα </a:t>
            </a:r>
            <a:r>
              <a:rPr lang="el-GR" sz="2000" b="1" dirty="0" smtClean="0">
                <a:solidFill>
                  <a:srgbClr val="FF0000"/>
                </a:solidFill>
                <a:latin typeface="Calibri" pitchFamily="34" charset="0"/>
                <a:cs typeface="Calibri" pitchFamily="34" charset="0"/>
              </a:rPr>
              <a:t>κοινά</a:t>
            </a:r>
            <a:r>
              <a:rPr lang="el-GR" sz="2000" b="1" dirty="0" smtClean="0">
                <a:solidFill>
                  <a:srgbClr val="FF0000"/>
                </a:solidFill>
                <a:latin typeface="Calibri" pitchFamily="34" charset="0"/>
                <a:cs typeface="Calibri" pitchFamily="34" charset="0"/>
              </a:rPr>
              <a:t>.</a:t>
            </a:r>
            <a:r>
              <a:rPr lang="el-GR" sz="2000" dirty="0" smtClean="0">
                <a:solidFill>
                  <a:srgbClr val="FF0000"/>
                </a:solidFill>
                <a:latin typeface="Calibri" pitchFamily="34" charset="0"/>
                <a:cs typeface="Calibri" pitchFamily="34" charset="0"/>
              </a:rPr>
              <a:t>, </a:t>
            </a:r>
            <a:endParaRPr lang="el-GR" sz="2000" b="1" dirty="0" smtClean="0">
              <a:solidFill>
                <a:srgbClr val="FF0000"/>
              </a:solidFill>
              <a:latin typeface="Calibri" pitchFamily="34" charset="0"/>
              <a:cs typeface="Calibri" pitchFamily="34" charset="0"/>
            </a:endParaRPr>
          </a:p>
          <a:p>
            <a:r>
              <a:rPr lang="el-GR" sz="2000" dirty="0">
                <a:latin typeface="Calibri" pitchFamily="34" charset="0"/>
                <a:cs typeface="Calibri" pitchFamily="34" charset="0"/>
              </a:rPr>
              <a:t>Να κλίνεις το </a:t>
            </a:r>
            <a:r>
              <a:rPr lang="el-GR" sz="2000" dirty="0">
                <a:solidFill>
                  <a:srgbClr val="FF0000"/>
                </a:solidFill>
                <a:latin typeface="Calibri" pitchFamily="34" charset="0"/>
                <a:cs typeface="Calibri" pitchFamily="34" charset="0"/>
              </a:rPr>
              <a:t>ουσιαστικό </a:t>
            </a:r>
            <a:r>
              <a:rPr lang="el-GR" sz="2000" u="sng" dirty="0">
                <a:solidFill>
                  <a:srgbClr val="FF0000"/>
                </a:solidFill>
                <a:latin typeface="Calibri" pitchFamily="34" charset="0"/>
                <a:cs typeface="Calibri" pitchFamily="34" charset="0"/>
              </a:rPr>
              <a:t>η λαμπάδα </a:t>
            </a:r>
            <a:r>
              <a:rPr lang="el-GR" sz="2000" dirty="0">
                <a:latin typeface="Calibri" pitchFamily="34" charset="0"/>
                <a:cs typeface="Calibri" pitchFamily="34" charset="0"/>
              </a:rPr>
              <a:t>και το </a:t>
            </a:r>
            <a:r>
              <a:rPr lang="el-GR" sz="2000" dirty="0">
                <a:solidFill>
                  <a:srgbClr val="FF0000"/>
                </a:solidFill>
                <a:latin typeface="Calibri" pitchFamily="34" charset="0"/>
                <a:cs typeface="Calibri" pitchFamily="34" charset="0"/>
              </a:rPr>
              <a:t>ρήμα </a:t>
            </a:r>
            <a:r>
              <a:rPr lang="el-GR" sz="2000" u="sng" dirty="0">
                <a:solidFill>
                  <a:srgbClr val="FF0000"/>
                </a:solidFill>
                <a:latin typeface="Calibri" pitchFamily="34" charset="0"/>
                <a:cs typeface="Calibri" pitchFamily="34" charset="0"/>
              </a:rPr>
              <a:t>ανάβω</a:t>
            </a:r>
          </a:p>
          <a:p>
            <a:endParaRPr lang="el-GR" dirty="0">
              <a:latin typeface="Calibri" pitchFamily="34" charset="0"/>
              <a:cs typeface="Calibri" pitchFamily="34" charset="0"/>
            </a:endParaRPr>
          </a:p>
          <a:p>
            <a:endParaRPr lang="el-GR" dirty="0" smtClean="0">
              <a:latin typeface="Calibri" pitchFamily="34" charset="0"/>
              <a:cs typeface="Calibri" pitchFamily="34" charset="0"/>
            </a:endParaRPr>
          </a:p>
          <a:p>
            <a:endParaRPr lang="el-GR" dirty="0" smtClean="0">
              <a:latin typeface="Calibri" pitchFamily="34" charset="0"/>
              <a:cs typeface="Calibri" pitchFamily="34" charset="0"/>
            </a:endParaRPr>
          </a:p>
          <a:p>
            <a:pPr marL="68580" indent="0" algn="just">
              <a:spcAft>
                <a:spcPts val="0"/>
              </a:spcAft>
              <a:buNone/>
            </a:pPr>
            <a:endParaRPr lang="el-GR" sz="3400" b="1" dirty="0" smtClean="0">
              <a:latin typeface="Calibri" pitchFamily="34" charset="0"/>
              <a:cs typeface="Calibri" pitchFamily="34" charset="0"/>
            </a:endParaRPr>
          </a:p>
          <a:p>
            <a:pPr marL="68580" indent="0">
              <a:buNone/>
            </a:pPr>
            <a:endParaRPr lang="el-GR" sz="3400" dirty="0" smtClean="0"/>
          </a:p>
          <a:p>
            <a:endParaRPr lang="el-GR" sz="3400" dirty="0"/>
          </a:p>
          <a:p>
            <a:endParaRPr lang="el-GR" dirty="0"/>
          </a:p>
          <a:p>
            <a:endParaRPr lang="el-GR" dirty="0"/>
          </a:p>
          <a:p>
            <a:endParaRPr lang="el-GR" dirty="0"/>
          </a:p>
          <a:p>
            <a:endParaRPr lang="el-GR" dirty="0"/>
          </a:p>
          <a:p>
            <a:endParaRPr lang="el-GR" dirty="0"/>
          </a:p>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130" y="4941168"/>
            <a:ext cx="1543050" cy="13430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Επεξήγηση με παραλληλόγραμμο 3"/>
          <p:cNvSpPr/>
          <p:nvPr/>
        </p:nvSpPr>
        <p:spPr>
          <a:xfrm>
            <a:off x="611560" y="4941168"/>
            <a:ext cx="5184576" cy="1152128"/>
          </a:xfrm>
          <a:prstGeom prst="wedgeRectCallout">
            <a:avLst>
              <a:gd name="adj1" fmla="val 74813"/>
              <a:gd name="adj2" fmla="val -11455"/>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dirty="0" err="1" smtClean="0"/>
              <a:t>Θυμίσου</a:t>
            </a:r>
            <a:r>
              <a:rPr lang="el-GR" dirty="0" smtClean="0"/>
              <a:t>: Τα ουσιαστικά έχουν πτώσεις</a:t>
            </a:r>
          </a:p>
          <a:p>
            <a:pPr algn="ctr"/>
            <a:r>
              <a:rPr lang="el-GR" dirty="0" smtClean="0"/>
              <a:t>( </a:t>
            </a:r>
            <a:r>
              <a:rPr lang="el-GR" b="1" dirty="0" smtClean="0"/>
              <a:t>ονομαστική-η λαμπάδα, </a:t>
            </a:r>
            <a:endParaRPr lang="el-GR" b="1" dirty="0" smtClean="0"/>
          </a:p>
          <a:p>
            <a:pPr algn="ctr"/>
            <a:r>
              <a:rPr lang="el-GR" b="1" dirty="0" smtClean="0"/>
              <a:t>γενική </a:t>
            </a:r>
            <a:r>
              <a:rPr lang="el-GR" b="1" dirty="0" smtClean="0"/>
              <a:t>–της λαμπάδας κλπ..), </a:t>
            </a:r>
            <a:r>
              <a:rPr lang="el-GR" dirty="0" smtClean="0"/>
              <a:t>τα ρήματα έχουν </a:t>
            </a:r>
            <a:r>
              <a:rPr lang="el-GR" dirty="0" err="1" smtClean="0"/>
              <a:t>πρόσωπα(</a:t>
            </a:r>
            <a:r>
              <a:rPr lang="el-GR" b="1" dirty="0" err="1" smtClean="0"/>
              <a:t>εγώ</a:t>
            </a:r>
            <a:r>
              <a:rPr lang="el-GR" b="1" dirty="0" smtClean="0"/>
              <a:t> ανάβω κλπ…)</a:t>
            </a:r>
            <a:endParaRPr lang="el-GR" b="1" dirty="0"/>
          </a:p>
        </p:txBody>
      </p:sp>
    </p:spTree>
    <p:extLst>
      <p:ext uri="{BB962C8B-B14F-4D97-AF65-F5344CB8AC3E}">
        <p14:creationId xmlns:p14="http://schemas.microsoft.com/office/powerpoint/2010/main" val="316710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722856"/>
            <a:ext cx="7992888" cy="68992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l-GR" sz="2000" dirty="0" smtClean="0">
                <a:latin typeface="Calibri" pitchFamily="34" charset="0"/>
                <a:cs typeface="Calibri" pitchFamily="34" charset="0"/>
              </a:rPr>
              <a:t>Στο κείμενό μας, βλέπετε ζευγαράκια λέξεων υπογραμμισμένα. Γράψτε ποια είναι τα επίθετα και ποια τα ουσιαστικά.</a:t>
            </a:r>
            <a:endParaRPr lang="el-GR" sz="2000" dirty="0">
              <a:latin typeface="Calibri" pitchFamily="34" charset="0"/>
              <a:cs typeface="Calibri" pitchFamily="34" charset="0"/>
            </a:endParaRPr>
          </a:p>
        </p:txBody>
      </p:sp>
      <p:sp>
        <p:nvSpPr>
          <p:cNvPr id="6" name="Επεξήγηση με παραλληλόγραμμο 5"/>
          <p:cNvSpPr/>
          <p:nvPr/>
        </p:nvSpPr>
        <p:spPr>
          <a:xfrm>
            <a:off x="755576" y="1556792"/>
            <a:ext cx="3528392" cy="4824536"/>
          </a:xfrm>
          <a:prstGeom prst="wedgeRectCallout">
            <a:avLst>
              <a:gd name="adj1" fmla="val -21870"/>
              <a:gd name="adj2" fmla="val 4937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t>Επίθετα …………………………………………………………………………………………………………………………………………………………………………………………………………………………………………………………………………………………………………………………………………………………………………………………………………………………………………………………………………………………………………………………………………………………………………….</a:t>
            </a:r>
            <a:endParaRPr lang="el-GR" dirty="0"/>
          </a:p>
        </p:txBody>
      </p:sp>
      <p:sp>
        <p:nvSpPr>
          <p:cNvPr id="7" name="Επεξήγηση με παραλληλόγραμμο 6"/>
          <p:cNvSpPr/>
          <p:nvPr/>
        </p:nvSpPr>
        <p:spPr>
          <a:xfrm>
            <a:off x="4436368" y="1537768"/>
            <a:ext cx="3528392" cy="4824536"/>
          </a:xfrm>
          <a:prstGeom prst="wedgeRectCallout">
            <a:avLst>
              <a:gd name="adj1" fmla="val -21870"/>
              <a:gd name="adj2" fmla="val 4937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t>Ουσιαστικά …………………………………………………………………………………………………………………………………………………………………………………………………………………………………………………………………………………………………………………………………………………………………………………………………………………………………………………………………………………………………………………………………………………………………………….</a:t>
            </a:r>
            <a:endParaRPr lang="el-GR" dirty="0"/>
          </a:p>
        </p:txBody>
      </p:sp>
    </p:spTree>
    <p:extLst>
      <p:ext uri="{BB962C8B-B14F-4D97-AF65-F5344CB8AC3E}">
        <p14:creationId xmlns:p14="http://schemas.microsoft.com/office/powerpoint/2010/main" val="3333711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1027664"/>
            <a:ext cx="7024744" cy="601136"/>
          </a:xfrm>
        </p:spPr>
        <p:style>
          <a:lnRef idx="1">
            <a:schemeClr val="accent6"/>
          </a:lnRef>
          <a:fillRef idx="2">
            <a:schemeClr val="accent6"/>
          </a:fillRef>
          <a:effectRef idx="1">
            <a:schemeClr val="accent6"/>
          </a:effectRef>
          <a:fontRef idx="minor">
            <a:schemeClr val="dk1"/>
          </a:fontRef>
        </p:style>
        <p:txBody>
          <a:bodyPr>
            <a:normAutofit/>
          </a:bodyPr>
          <a:lstStyle/>
          <a:p>
            <a:r>
              <a:rPr lang="el-GR" sz="2000" dirty="0" smtClean="0">
                <a:latin typeface="Calibri" pitchFamily="34" charset="0"/>
                <a:cs typeface="Calibri" pitchFamily="34" charset="0"/>
              </a:rPr>
              <a:t>Βρείτε μέσα από το κείμενο ποιες λεξούλες λείπουν.</a:t>
            </a:r>
            <a:endParaRPr lang="el-GR" sz="2000" dirty="0">
              <a:latin typeface="Calibri" pitchFamily="34" charset="0"/>
              <a:cs typeface="Calibri" pitchFamily="34" charset="0"/>
            </a:endParaRPr>
          </a:p>
        </p:txBody>
      </p:sp>
      <p:sp>
        <p:nvSpPr>
          <p:cNvPr id="3" name="Θέση περιεχομένου 2"/>
          <p:cNvSpPr>
            <a:spLocks noGrp="1"/>
          </p:cNvSpPr>
          <p:nvPr>
            <p:ph sz="quarter" idx="1"/>
          </p:nvPr>
        </p:nvSpPr>
        <p:spPr>
          <a:xfrm>
            <a:off x="1043608" y="2060848"/>
            <a:ext cx="6777317" cy="3508977"/>
          </a:xfrm>
        </p:spPr>
        <p:txBody>
          <a:bodyPr>
            <a:normAutofit fontScale="62500" lnSpcReduction="20000"/>
          </a:bodyPr>
          <a:lstStyle/>
          <a:p>
            <a:r>
              <a:rPr lang="el-GR" dirty="0"/>
              <a:t>1)Τα παλιά χρόνια οι………………………. </a:t>
            </a:r>
            <a:r>
              <a:rPr lang="el-GR" dirty="0" smtClean="0"/>
              <a:t>………έβαφαν </a:t>
            </a:r>
            <a:r>
              <a:rPr lang="el-GR" dirty="0"/>
              <a:t>τα πασχαλινά αβγά και τα </a:t>
            </a:r>
            <a:r>
              <a:rPr lang="el-GR" dirty="0" smtClean="0"/>
              <a:t>χάριζαν </a:t>
            </a:r>
            <a:r>
              <a:rPr lang="el-GR" dirty="0"/>
              <a:t>στα φτωχά και ορφανά παιδάκια. </a:t>
            </a:r>
          </a:p>
          <a:p>
            <a:endParaRPr lang="el-GR" dirty="0"/>
          </a:p>
          <a:p>
            <a:r>
              <a:rPr lang="el-GR" dirty="0"/>
              <a:t>2) </a:t>
            </a:r>
            <a:r>
              <a:rPr lang="el-GR" dirty="0" smtClean="0"/>
              <a:t>Ανακάτευαν </a:t>
            </a:r>
            <a:r>
              <a:rPr lang="el-GR" dirty="0"/>
              <a:t>το χρώμα μέσα </a:t>
            </a:r>
            <a:r>
              <a:rPr lang="el-GR" dirty="0" err="1"/>
              <a:t>στους</a:t>
            </a:r>
            <a:r>
              <a:rPr lang="el-GR" dirty="0" err="1" smtClean="0"/>
              <a:t>………………………και</a:t>
            </a:r>
            <a:r>
              <a:rPr lang="el-GR" dirty="0" smtClean="0"/>
              <a:t> </a:t>
            </a:r>
            <a:r>
              <a:rPr lang="el-GR" dirty="0"/>
              <a:t>μετά ζωγράφιζαν τ’ αβγά.</a:t>
            </a:r>
          </a:p>
          <a:p>
            <a:pPr marL="68580" indent="0">
              <a:buNone/>
            </a:pPr>
            <a:r>
              <a:rPr lang="el-GR" dirty="0"/>
              <a:t> </a:t>
            </a:r>
          </a:p>
          <a:p>
            <a:r>
              <a:rPr lang="el-GR" dirty="0"/>
              <a:t>3) Έφτασε το Μεγάλο………………….. </a:t>
            </a:r>
            <a:r>
              <a:rPr lang="el-GR" dirty="0" smtClean="0"/>
              <a:t>…..και </a:t>
            </a:r>
            <a:r>
              <a:rPr lang="el-GR" dirty="0"/>
              <a:t>τα λαγουδάκια βγήκαν αργά το βράδυ να μοιράσουν τα αβγά στα σπίτια.</a:t>
            </a:r>
          </a:p>
          <a:p>
            <a:endParaRPr lang="el-GR" dirty="0"/>
          </a:p>
          <a:p>
            <a:r>
              <a:rPr lang="el-GR" dirty="0"/>
              <a:t>4) Τον έπιασαν τα κλάματα και λυπήθηκε πολύ γιατί σκέφτηκε πως κάποιο </a:t>
            </a:r>
            <a:r>
              <a:rPr lang="el-GR" dirty="0" smtClean="0"/>
              <a:t>…………………..  …………………… </a:t>
            </a:r>
            <a:r>
              <a:rPr lang="el-GR" dirty="0"/>
              <a:t>θα έμενε χωρίς καλαθάκι και χωρίς χρωματιστά αβγά τις Άγιες μέρες του Πάσχα.</a:t>
            </a:r>
          </a:p>
          <a:p>
            <a:endParaRPr lang="el-GR" dirty="0"/>
          </a:p>
          <a:p>
            <a:endParaRPr lang="el-GR" dirty="0"/>
          </a:p>
        </p:txBody>
      </p:sp>
    </p:spTree>
    <p:extLst>
      <p:ext uri="{BB962C8B-B14F-4D97-AF65-F5344CB8AC3E}">
        <p14:creationId xmlns:p14="http://schemas.microsoft.com/office/powerpoint/2010/main" val="2443248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332656"/>
            <a:ext cx="7809170" cy="961176"/>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l-GR" sz="2000" dirty="0" smtClean="0">
                <a:latin typeface="Calibri" pitchFamily="34" charset="0"/>
                <a:cs typeface="Calibri" pitchFamily="34" charset="0"/>
              </a:rPr>
              <a:t>Κοιτάξτε τις παρακάτω εικόνες και γράψτε στο τετράδιό σας </a:t>
            </a:r>
            <a:r>
              <a:rPr lang="el-GR" sz="2000" dirty="0" smtClean="0">
                <a:latin typeface="Calibri" pitchFamily="34" charset="0"/>
                <a:cs typeface="Calibri" pitchFamily="34" charset="0"/>
              </a:rPr>
              <a:t>τα </a:t>
            </a:r>
            <a:r>
              <a:rPr lang="el-GR" sz="2000" dirty="0" smtClean="0">
                <a:latin typeface="Calibri" pitchFamily="34" charset="0"/>
                <a:cs typeface="Calibri" pitchFamily="34" charset="0"/>
              </a:rPr>
              <a:t>έθιμα που έχουμε για το Πάσχα. Μπορείτε να γράψετε και για άλλα έθιμα που γνωρίζετε…</a:t>
            </a:r>
            <a:endParaRPr lang="el-GR" sz="2000" dirty="0">
              <a:latin typeface="Calibri" pitchFamily="34" charset="0"/>
              <a:cs typeface="Calibri" pitchFamily="34" charset="0"/>
            </a:endParaRPr>
          </a:p>
        </p:txBody>
      </p:sp>
      <p:sp>
        <p:nvSpPr>
          <p:cNvPr id="3" name="Θέση περιεχομένου 2"/>
          <p:cNvSpPr>
            <a:spLocks noGrp="1"/>
          </p:cNvSpPr>
          <p:nvPr>
            <p:ph sz="quarter" idx="1"/>
          </p:nvPr>
        </p:nvSpPr>
        <p:spPr>
          <a:xfrm>
            <a:off x="1115616" y="2780928"/>
            <a:ext cx="6777317" cy="2664296"/>
          </a:xfrm>
        </p:spPr>
        <p:txBody>
          <a:bodyPr>
            <a:normAutofit/>
          </a:bodyPr>
          <a:lstStyle/>
          <a:p>
            <a:endParaRPr lang="el-GR" dirty="0"/>
          </a:p>
          <a:p>
            <a:pPr marL="68580" indent="0">
              <a:buNone/>
            </a:pPr>
            <a:r>
              <a:rPr lang="el-GR" dirty="0"/>
              <a:t> </a:t>
            </a:r>
          </a:p>
        </p:txBody>
      </p:sp>
      <p:pic>
        <p:nvPicPr>
          <p:cNvPr id="1026" name="Picture 2" descr="C:\Users\30694\Pictures\βαψιμο αυγων.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633" y="1493792"/>
            <a:ext cx="1618025" cy="121195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30694\Pictures\τσογκρισμα αυγων.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3100920"/>
            <a:ext cx="1850732" cy="12315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30694\Pictures\στολισμος επιταφιου.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45614" y="1347429"/>
            <a:ext cx="1875116" cy="1404527"/>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30694\Pictures\πασχαλινα κουλουρακια.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40357" y="3068960"/>
            <a:ext cx="1771648" cy="117895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30694\Pictures\ψητο αρνι.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0152" y="4769142"/>
            <a:ext cx="2037665" cy="1355973"/>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30694\Pictures\πασχαλινο τραπεζι.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9139" y="4950881"/>
            <a:ext cx="1954681" cy="121823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30694\Pictures\τσουρεκια.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87424" y="2909714"/>
            <a:ext cx="1368152" cy="1368152"/>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30694\Pictures\λαμπαδες.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94462" y="4725144"/>
            <a:ext cx="2077156" cy="144397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30694\Pictures\λαζαράκια.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6885" y="1480425"/>
            <a:ext cx="1757768" cy="116971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30694\Pictures\μαγειριτσα.jp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17294" y="3068960"/>
            <a:ext cx="1577359" cy="104966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Users\30694\Pictures\κυριακη των βαιων.jp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flipH="1">
            <a:off x="2712400" y="1556792"/>
            <a:ext cx="1723436" cy="1148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722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908720"/>
            <a:ext cx="7024744" cy="64807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l-GR" sz="2000" dirty="0" smtClean="0"/>
              <a:t>Διάβασε τώρα στο παρακάτω κείμενο πώς προήρθε το έθιμο να βάφουμε κόκκινα τα αυγά, σύμφωνα με έναν </a:t>
            </a:r>
            <a:r>
              <a:rPr lang="el-GR" sz="2000" dirty="0" smtClean="0"/>
              <a:t>μύθο.</a:t>
            </a:r>
            <a:endParaRPr lang="el-GR" sz="2000" dirty="0"/>
          </a:p>
        </p:txBody>
      </p:sp>
      <p:sp>
        <p:nvSpPr>
          <p:cNvPr id="3" name="Θέση περιεχομένου 2"/>
          <p:cNvSpPr>
            <a:spLocks noGrp="1"/>
          </p:cNvSpPr>
          <p:nvPr>
            <p:ph sz="quarter" idx="1"/>
          </p:nvPr>
        </p:nvSpPr>
        <p:spPr>
          <a:xfrm>
            <a:off x="611560" y="5373216"/>
            <a:ext cx="7992887" cy="891461"/>
          </a:xfrm>
        </p:spPr>
        <p:txBody>
          <a:bodyPr>
            <a:normAutofit fontScale="77500" lnSpcReduction="20000"/>
          </a:bodyPr>
          <a:lstStyle/>
          <a:p>
            <a:r>
              <a:rPr lang="el-GR" dirty="0" smtClean="0">
                <a:solidFill>
                  <a:srgbClr val="FF0000"/>
                </a:solidFill>
                <a:hlinkClick r:id="rId2"/>
              </a:rPr>
              <a:t>Πατήστε στον σύνδεσμο για να δείτε για το έθιμο του βαψίματος των </a:t>
            </a:r>
            <a:r>
              <a:rPr lang="el-GR" dirty="0" err="1" smtClean="0">
                <a:solidFill>
                  <a:srgbClr val="FF0000"/>
                </a:solidFill>
                <a:hlinkClick r:id="rId2"/>
              </a:rPr>
              <a:t>αυγών</a:t>
            </a:r>
            <a:r>
              <a:rPr lang="el-GR" dirty="0" err="1" smtClean="0">
                <a:solidFill>
                  <a:srgbClr val="FF0000"/>
                </a:solidFill>
                <a:latin typeface="Calibri"/>
                <a:cs typeface="Calibri"/>
                <a:hlinkClick r:id="rId2"/>
              </a:rPr>
              <a:t>→</a:t>
            </a:r>
            <a:r>
              <a:rPr lang="el-GR" dirty="0" smtClean="0">
                <a:solidFill>
                  <a:srgbClr val="FF0000"/>
                </a:solidFill>
                <a:latin typeface="Calibri"/>
                <a:cs typeface="Calibri"/>
                <a:hlinkClick r:id="rId2"/>
              </a:rPr>
              <a:t>    </a:t>
            </a:r>
            <a:r>
              <a:rPr lang="en-US" dirty="0" smtClean="0">
                <a:solidFill>
                  <a:srgbClr val="FF0000"/>
                </a:solidFill>
                <a:hlinkClick r:id="rId2"/>
              </a:rPr>
              <a:t>https</a:t>
            </a:r>
            <a:r>
              <a:rPr lang="en-US" dirty="0">
                <a:solidFill>
                  <a:srgbClr val="FF0000"/>
                </a:solidFill>
                <a:hlinkClick r:id="rId2"/>
              </a:rPr>
              <a:t>://www.youtube.com/watch?v=jVCOU4o-yrQ</a:t>
            </a:r>
            <a:endParaRPr lang="el-GR" dirty="0">
              <a:solidFill>
                <a:srgbClr val="FF0000"/>
              </a:solidFill>
            </a:endParaRPr>
          </a:p>
        </p:txBody>
      </p:sp>
      <p:sp>
        <p:nvSpPr>
          <p:cNvPr id="4" name="Επεξήγηση με στρογγυλεμένο παραλληλόγραμμο 3"/>
          <p:cNvSpPr/>
          <p:nvPr/>
        </p:nvSpPr>
        <p:spPr>
          <a:xfrm>
            <a:off x="539552" y="1620824"/>
            <a:ext cx="8064896" cy="3392352"/>
          </a:xfrm>
          <a:prstGeom prst="wedgeRoundRectCallout">
            <a:avLst>
              <a:gd name="adj1" fmla="val -20702"/>
              <a:gd name="adj2" fmla="val 48506"/>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l-GR" sz="1600" b="1" dirty="0">
                <a:solidFill>
                  <a:srgbClr val="FF0000"/>
                </a:solidFill>
              </a:rPr>
              <a:t>Τα κόκκινα αυγά της Λαμπρής</a:t>
            </a:r>
          </a:p>
          <a:p>
            <a:pPr algn="ctr"/>
            <a:r>
              <a:rPr lang="el-GR" sz="1600" dirty="0"/>
              <a:t>Στα πολύ παλιά χρόνια, τότε που είχε αναστηθεί ο Χριστός μας, ζούσε μια γριούλα. Είχε ένα καλάθι με αυγά και πήγαινε να τα πουλήσει.</a:t>
            </a:r>
          </a:p>
          <a:p>
            <a:pPr algn="ctr"/>
            <a:r>
              <a:rPr lang="el-GR" sz="1600" dirty="0"/>
              <a:t>Στο δρόμο συνάντησε δύο γυναίκες «Χριστός Ανέστη, γιαγιά» της είπαν.</a:t>
            </a:r>
          </a:p>
          <a:p>
            <a:pPr algn="ctr"/>
            <a:r>
              <a:rPr lang="el-GR" sz="1600" dirty="0"/>
              <a:t>«Ψέματα λέτε», είπε η γριούλα. «Ο Χριστός είναι στον τάφο».</a:t>
            </a:r>
          </a:p>
          <a:p>
            <a:pPr algn="ctr"/>
            <a:r>
              <a:rPr lang="el-GR" sz="1600" dirty="0"/>
              <a:t>«Αλήθεια γιαγιά, ο άγγελος το είπε», είπαν οι γυναίκες.</a:t>
            </a:r>
          </a:p>
          <a:p>
            <a:pPr algn="ctr"/>
            <a:r>
              <a:rPr lang="el-GR" sz="1600" dirty="0"/>
              <a:t>«Αν είναι αλήθεια, τότε ας γίνουν κόκκινα τα αυγά μου. Τότε θα πιστέψω», είπε η γριούλα.</a:t>
            </a:r>
          </a:p>
          <a:p>
            <a:pPr algn="ctr"/>
            <a:r>
              <a:rPr lang="el-GR" sz="1600" dirty="0"/>
              <a:t>Δεν πρόφτασε να τελειώσει τα λόγια της και τα αυγά έγιναν κατακόκκινα.</a:t>
            </a:r>
          </a:p>
          <a:p>
            <a:pPr algn="ctr"/>
            <a:r>
              <a:rPr lang="el-GR" sz="1600" dirty="0"/>
              <a:t>«Αληθώς Ανέστη», είπε τότε η γριούλα.</a:t>
            </a:r>
          </a:p>
          <a:p>
            <a:pPr algn="ctr"/>
            <a:r>
              <a:rPr lang="el-GR" sz="1600" dirty="0"/>
              <a:t>Από τότε, τη Λαμπρή βάφουμε κόκκινα αυγά και λέμε ο ένας στον άλλο «Χριστός Ανέστη» και «Αληθώς Ανέστη».</a:t>
            </a:r>
          </a:p>
        </p:txBody>
      </p:sp>
    </p:spTree>
    <p:extLst>
      <p:ext uri="{BB962C8B-B14F-4D97-AF65-F5344CB8AC3E}">
        <p14:creationId xmlns:p14="http://schemas.microsoft.com/office/powerpoint/2010/main" val="228389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Επεξήγηση με παραλληλόγραμμο 3"/>
          <p:cNvSpPr/>
          <p:nvPr/>
        </p:nvSpPr>
        <p:spPr>
          <a:xfrm>
            <a:off x="971600" y="1772816"/>
            <a:ext cx="2016224" cy="4680520"/>
          </a:xfrm>
          <a:prstGeom prst="wedgeRectCallout">
            <a:avLst>
              <a:gd name="adj1" fmla="val -19019"/>
              <a:gd name="adj2" fmla="val 48108"/>
            </a:avLst>
          </a:prstGeom>
        </p:spPr>
        <p:style>
          <a:lnRef idx="1">
            <a:schemeClr val="accent6"/>
          </a:lnRef>
          <a:fillRef idx="2">
            <a:schemeClr val="accent6"/>
          </a:fillRef>
          <a:effectRef idx="1">
            <a:schemeClr val="accent6"/>
          </a:effectRef>
          <a:fontRef idx="minor">
            <a:schemeClr val="dk1"/>
          </a:fontRef>
        </p:style>
        <p:txBody>
          <a:bodyPr rtlCol="0" anchor="ctr"/>
          <a:lstStyle/>
          <a:p>
            <a:r>
              <a:rPr lang="el-GR" dirty="0"/>
              <a:t>3Χ4=…..	</a:t>
            </a:r>
            <a:endParaRPr lang="el-GR" dirty="0" smtClean="0"/>
          </a:p>
          <a:p>
            <a:r>
              <a:rPr lang="el-GR" dirty="0" smtClean="0"/>
              <a:t>4Χ5</a:t>
            </a:r>
            <a:r>
              <a:rPr lang="el-GR" dirty="0"/>
              <a:t>=…..	      3Χ9</a:t>
            </a:r>
            <a:r>
              <a:rPr lang="el-GR" dirty="0" smtClean="0"/>
              <a:t>=……</a:t>
            </a:r>
          </a:p>
          <a:p>
            <a:r>
              <a:rPr lang="el-GR" dirty="0" smtClean="0"/>
              <a:t>8Χ8</a:t>
            </a:r>
            <a:r>
              <a:rPr lang="el-GR" dirty="0"/>
              <a:t>=…..		</a:t>
            </a:r>
            <a:endParaRPr lang="el-GR" dirty="0" smtClean="0"/>
          </a:p>
          <a:p>
            <a:r>
              <a:rPr lang="el-GR" dirty="0" smtClean="0"/>
              <a:t>6Χ7</a:t>
            </a:r>
            <a:r>
              <a:rPr lang="el-GR" dirty="0"/>
              <a:t>=….</a:t>
            </a:r>
          </a:p>
          <a:p>
            <a:r>
              <a:rPr lang="el-GR" dirty="0"/>
              <a:t>7Χ4</a:t>
            </a:r>
            <a:r>
              <a:rPr lang="el-GR" dirty="0" smtClean="0"/>
              <a:t>=……</a:t>
            </a:r>
          </a:p>
          <a:p>
            <a:r>
              <a:rPr lang="el-GR" dirty="0" smtClean="0"/>
              <a:t>8Χ5</a:t>
            </a:r>
            <a:r>
              <a:rPr lang="el-GR" dirty="0"/>
              <a:t>=….	      </a:t>
            </a:r>
            <a:endParaRPr lang="el-GR" dirty="0" smtClean="0"/>
          </a:p>
          <a:p>
            <a:r>
              <a:rPr lang="el-GR" dirty="0" smtClean="0"/>
              <a:t>9Χ6=…….</a:t>
            </a:r>
          </a:p>
          <a:p>
            <a:r>
              <a:rPr lang="el-GR" dirty="0" smtClean="0"/>
              <a:t>8Χ11</a:t>
            </a:r>
            <a:r>
              <a:rPr lang="el-GR" dirty="0"/>
              <a:t>=…..	</a:t>
            </a:r>
            <a:endParaRPr lang="el-GR" dirty="0" smtClean="0"/>
          </a:p>
          <a:p>
            <a:r>
              <a:rPr lang="el-GR" dirty="0" smtClean="0"/>
              <a:t>9Χ9=…..</a:t>
            </a:r>
          </a:p>
          <a:p>
            <a:r>
              <a:rPr lang="el-GR" dirty="0"/>
              <a:t>8Χ9= ….               10Χ5= ...        9Χ4=….</a:t>
            </a:r>
            <a:r>
              <a:rPr lang="el-GR" dirty="0" smtClean="0"/>
              <a:t> </a:t>
            </a:r>
          </a:p>
          <a:p>
            <a:r>
              <a:rPr lang="el-GR" dirty="0"/>
              <a:t>4Χ6=…	</a:t>
            </a:r>
          </a:p>
        </p:txBody>
      </p:sp>
      <p:sp>
        <p:nvSpPr>
          <p:cNvPr id="5" name="Επεξήγηση με παραλληλόγραμμο 4"/>
          <p:cNvSpPr/>
          <p:nvPr/>
        </p:nvSpPr>
        <p:spPr>
          <a:xfrm>
            <a:off x="3779912" y="1700808"/>
            <a:ext cx="2016224" cy="4680520"/>
          </a:xfrm>
          <a:prstGeom prst="wedgeRectCallout">
            <a:avLst>
              <a:gd name="adj1" fmla="val -19019"/>
              <a:gd name="adj2" fmla="val 48108"/>
            </a:avLst>
          </a:prstGeom>
        </p:spPr>
        <p:style>
          <a:lnRef idx="1">
            <a:schemeClr val="accent6"/>
          </a:lnRef>
          <a:fillRef idx="2">
            <a:schemeClr val="accent6"/>
          </a:fillRef>
          <a:effectRef idx="1">
            <a:schemeClr val="accent6"/>
          </a:effectRef>
          <a:fontRef idx="minor">
            <a:schemeClr val="dk1"/>
          </a:fontRef>
        </p:style>
        <p:txBody>
          <a:bodyPr rtlCol="0" anchor="ctr"/>
          <a:lstStyle/>
          <a:p>
            <a:r>
              <a:rPr lang="el-GR" dirty="0"/>
              <a:t>4Χ4=……             12Χ0=…        8Χ3=…           9Χ7=…	               9Χ8=…</a:t>
            </a:r>
          </a:p>
          <a:p>
            <a:r>
              <a:rPr lang="el-GR" dirty="0"/>
              <a:t>8Χ7</a:t>
            </a:r>
            <a:r>
              <a:rPr lang="el-GR" dirty="0" smtClean="0"/>
              <a:t>=……</a:t>
            </a:r>
          </a:p>
          <a:p>
            <a:r>
              <a:rPr lang="el-GR" dirty="0" smtClean="0"/>
              <a:t>7Χ8</a:t>
            </a:r>
            <a:r>
              <a:rPr lang="el-GR" dirty="0"/>
              <a:t>=…..	      5Χ9=…..        4Χ10</a:t>
            </a:r>
            <a:r>
              <a:rPr lang="el-GR" dirty="0" smtClean="0"/>
              <a:t>=…..</a:t>
            </a:r>
          </a:p>
          <a:p>
            <a:r>
              <a:rPr lang="el-GR" dirty="0" smtClean="0"/>
              <a:t>8Χ4=…..</a:t>
            </a:r>
          </a:p>
          <a:p>
            <a:r>
              <a:rPr lang="el-GR" dirty="0"/>
              <a:t>7Χ3=…..               7Χ2=…. 	                5Χ7</a:t>
            </a:r>
            <a:r>
              <a:rPr lang="el-GR" dirty="0" smtClean="0"/>
              <a:t>=…</a:t>
            </a:r>
          </a:p>
          <a:p>
            <a:r>
              <a:rPr lang="el-GR" dirty="0"/>
              <a:t>6Χ9=…</a:t>
            </a:r>
            <a:r>
              <a:rPr lang="el-GR" dirty="0" smtClean="0"/>
              <a:t> </a:t>
            </a:r>
            <a:endParaRPr lang="el-GR" dirty="0"/>
          </a:p>
        </p:txBody>
      </p:sp>
      <p:sp>
        <p:nvSpPr>
          <p:cNvPr id="6" name="Επεξήγηση με παραλληλόγραμμο 5"/>
          <p:cNvSpPr/>
          <p:nvPr/>
        </p:nvSpPr>
        <p:spPr>
          <a:xfrm>
            <a:off x="6372200" y="1772816"/>
            <a:ext cx="2016224" cy="4680520"/>
          </a:xfrm>
          <a:prstGeom prst="wedgeRectCallout">
            <a:avLst>
              <a:gd name="adj1" fmla="val -19019"/>
              <a:gd name="adj2" fmla="val 48108"/>
            </a:avLst>
          </a:prstGeom>
        </p:spPr>
        <p:style>
          <a:lnRef idx="1">
            <a:schemeClr val="accent6"/>
          </a:lnRef>
          <a:fillRef idx="2">
            <a:schemeClr val="accent6"/>
          </a:fillRef>
          <a:effectRef idx="1">
            <a:schemeClr val="accent6"/>
          </a:effectRef>
          <a:fontRef idx="minor">
            <a:schemeClr val="dk1"/>
          </a:fontRef>
        </p:style>
        <p:txBody>
          <a:bodyPr rtlCol="0" anchor="ctr"/>
          <a:lstStyle/>
          <a:p>
            <a:r>
              <a:rPr lang="el-GR" dirty="0"/>
              <a:t>9Χ3</a:t>
            </a:r>
            <a:r>
              <a:rPr lang="el-GR" dirty="0" smtClean="0"/>
              <a:t>=…              </a:t>
            </a:r>
            <a:r>
              <a:rPr lang="el-GR" dirty="0"/>
              <a:t>2Χ9=...         3Χ8=…	  3Χ7=…..	</a:t>
            </a:r>
            <a:endParaRPr lang="el-GR" dirty="0" smtClean="0"/>
          </a:p>
          <a:p>
            <a:r>
              <a:rPr lang="el-GR" dirty="0" smtClean="0"/>
              <a:t>5Χ3</a:t>
            </a:r>
            <a:r>
              <a:rPr lang="el-GR" dirty="0"/>
              <a:t>=….</a:t>
            </a:r>
          </a:p>
          <a:p>
            <a:r>
              <a:rPr lang="el-GR" dirty="0"/>
              <a:t>5Χ4=…                 5Χ6=…         7Χ6=…..	</a:t>
            </a:r>
            <a:endParaRPr lang="el-GR" dirty="0" smtClean="0"/>
          </a:p>
          <a:p>
            <a:r>
              <a:rPr lang="el-GR" dirty="0" smtClean="0"/>
              <a:t>3Χ12</a:t>
            </a:r>
            <a:r>
              <a:rPr lang="el-GR" dirty="0"/>
              <a:t>=….              6Χ8</a:t>
            </a:r>
            <a:r>
              <a:rPr lang="el-GR" dirty="0" smtClean="0"/>
              <a:t>=….</a:t>
            </a:r>
          </a:p>
          <a:p>
            <a:r>
              <a:rPr lang="el-GR" dirty="0"/>
              <a:t>9Χ2</a:t>
            </a:r>
            <a:r>
              <a:rPr lang="el-GR" dirty="0" smtClean="0"/>
              <a:t>=….</a:t>
            </a:r>
          </a:p>
          <a:p>
            <a:r>
              <a:rPr lang="el-GR" dirty="0"/>
              <a:t>5Χ8= …          4Χ9=…                6Χ11=…..</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9506" y="188640"/>
            <a:ext cx="1219910" cy="1233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Επεξήγηση με στρογγυλεμένο παραλληλόγραμμο 7"/>
          <p:cNvSpPr/>
          <p:nvPr/>
        </p:nvSpPr>
        <p:spPr>
          <a:xfrm>
            <a:off x="1259632" y="337137"/>
            <a:ext cx="3456384" cy="936104"/>
          </a:xfrm>
          <a:prstGeom prst="wedgeRoundRectCallout">
            <a:avLst>
              <a:gd name="adj1" fmla="val 91074"/>
              <a:gd name="adj2" fmla="val -587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l-GR" dirty="0" smtClean="0"/>
              <a:t>Και τώρα Μαθηματικά! Μην ξεχάσουμε την προπαίδεια!!!</a:t>
            </a:r>
            <a:endParaRPr lang="el-GR" dirty="0"/>
          </a:p>
        </p:txBody>
      </p:sp>
    </p:spTree>
    <p:extLst>
      <p:ext uri="{BB962C8B-B14F-4D97-AF65-F5344CB8AC3E}">
        <p14:creationId xmlns:p14="http://schemas.microsoft.com/office/powerpoint/2010/main" val="15270310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512</TotalTime>
  <Words>874</Words>
  <Application>Microsoft Office PowerPoint</Application>
  <PresentationFormat>Προβολή στην οθόνη (4:3)</PresentationFormat>
  <Paragraphs>124</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Δικαιοσύνη</vt:lpstr>
      <vt:lpstr>Εξ αποστάσεως διδασκαλία!!!</vt:lpstr>
      <vt:lpstr>Παρουσίαση του PowerPoint</vt:lpstr>
      <vt:lpstr>Παρουσίαση του PowerPoint</vt:lpstr>
      <vt:lpstr>Διαβάστε πολύ καλά το παρακάτω πασχαλινό κείμενο και απαντήστε στο τετράδιό σας.</vt:lpstr>
      <vt:lpstr>Στο κείμενό μας, βλέπετε ζευγαράκια λέξεων υπογραμμισμένα. Γράψτε ποια είναι τα επίθετα και ποια τα ουσιαστικά.</vt:lpstr>
      <vt:lpstr>Βρείτε μέσα από το κείμενο ποιες λεξούλες λείπουν.</vt:lpstr>
      <vt:lpstr>Κοιτάξτε τις παρακάτω εικόνες και γράψτε στο τετράδιό σας τα έθιμα που έχουμε για το Πάσχα. Μπορείτε να γράψετε και για άλλα έθιμα που γνωρίζετε…</vt:lpstr>
      <vt:lpstr>Διάβασε τώρα στο παρακάτω κείμενο πώς προήρθε το έθιμο να βάφουμε κόκκινα τα αυγά, σύμφωνα με έναν μύθο.</vt:lpstr>
      <vt:lpstr>Παρουσίαση του PowerPoint</vt:lpstr>
      <vt:lpstr>Συνεχίζω όπως στο παράδειγμα…</vt:lpstr>
      <vt:lpstr>Παρουσίαση του PowerPoint</vt:lpstr>
      <vt:lpstr>Παρουσίαση του PowerPoint</vt:lpstr>
      <vt:lpstr>Και τώρα πασχαλινές κατασκευές!!! Πατήστε στους παρακάτω συνδέσμους για να δείτε πώς, με απλά υλικά που ίσως έχετε σπίτι, να φτιάξετε πασχαλινές κάρτες…</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 αποστάσεως διδασκαλία!!!</dc:title>
  <dc:creator>30694</dc:creator>
  <cp:lastModifiedBy>30694</cp:lastModifiedBy>
  <cp:revision>32</cp:revision>
  <dcterms:created xsi:type="dcterms:W3CDTF">2020-04-05T13:08:06Z</dcterms:created>
  <dcterms:modified xsi:type="dcterms:W3CDTF">2020-04-08T04:22:14Z</dcterms:modified>
</cp:coreProperties>
</file>