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63" r:id="rId8"/>
    <p:sldId id="264" r:id="rId9"/>
    <p:sldId id="262" r:id="rId10"/>
    <p:sldId id="272" r:id="rId11"/>
    <p:sldId id="273"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04EBDA6-4B83-4450-8E31-27602B49185B}" type="datetimeFigureOut">
              <a:rPr lang="el-GR" smtClean="0"/>
              <a:t>3/4/2020</a:t>
            </a:fld>
            <a:endParaRPr lang="el-GR"/>
          </a:p>
        </p:txBody>
      </p:sp>
      <p:sp>
        <p:nvSpPr>
          <p:cNvPr id="5" name="Footer Placeholder 4"/>
          <p:cNvSpPr>
            <a:spLocks noGrp="1"/>
          </p:cNvSpPr>
          <p:nvPr>
            <p:ph type="ftr" sz="quarter" idx="11"/>
          </p:nvPr>
        </p:nvSpPr>
        <p:spPr/>
        <p:txBody>
          <a:bodyPr/>
          <a:lstStyle/>
          <a:p>
            <a:endParaRPr lang="el-G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61C7209-1901-4736-836F-7FC4AC704957}" type="slidenum">
              <a:rPr lang="el-GR" smtClean="0"/>
              <a:t>‹#›</a:t>
            </a:fld>
            <a:endParaRPr lang="el-G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l-GR" smtClean="0"/>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04EBDA6-4B83-4450-8E31-27602B49185B}" type="datetimeFigureOut">
              <a:rPr lang="el-GR" smtClean="0"/>
              <a:t>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1C7209-1901-4736-836F-7FC4AC70495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04EBDA6-4B83-4450-8E31-27602B49185B}" type="datetimeFigureOut">
              <a:rPr lang="el-GR" smtClean="0"/>
              <a:t>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1C7209-1901-4736-836F-7FC4AC70495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04EBDA6-4B83-4450-8E31-27602B49185B}" type="datetimeFigureOut">
              <a:rPr lang="el-GR" smtClean="0"/>
              <a:t>3/4/2020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1C7209-1901-4736-836F-7FC4AC70495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04EBDA6-4B83-4450-8E31-27602B49185B}" type="datetimeFigureOut">
              <a:rPr lang="el-GR" smtClean="0"/>
              <a:t>3/4/2020</a:t>
            </a:fld>
            <a:endParaRPr lang="el-G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1C7209-1901-4736-836F-7FC4AC704957}" type="slidenum">
              <a:rPr lang="el-GR" smtClean="0"/>
              <a:t>‹#›</a:t>
            </a:fld>
            <a:endParaRPr lang="el-G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l-GR" smtClean="0"/>
              <a:t>Στυλ κύριου τίτλου</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l-GR" smtClean="0"/>
              <a:t>Στυλ κύριου τίτλου</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04EBDA6-4B83-4450-8E31-27602B49185B}" type="datetimeFigureOut">
              <a:rPr lang="el-GR" smtClean="0"/>
              <a:t>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1C7209-1901-4736-836F-7FC4AC704957}"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04EBDA6-4B83-4450-8E31-27602B49185B}" type="datetimeFigureOut">
              <a:rPr lang="el-GR" smtClean="0"/>
              <a:t>3/4/2020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61C7209-1901-4736-836F-7FC4AC70495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04EBDA6-4B83-4450-8E31-27602B49185B}" type="datetimeFigureOut">
              <a:rPr lang="el-GR" smtClean="0"/>
              <a:t>3/4/2020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61C7209-1901-4736-836F-7FC4AC70495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04EBDA6-4B83-4450-8E31-27602B49185B}" type="datetimeFigureOut">
              <a:rPr lang="el-GR" smtClean="0"/>
              <a:t>3/4/2020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61C7209-1901-4736-836F-7FC4AC70495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04EBDA6-4B83-4450-8E31-27602B49185B}" type="datetimeFigureOut">
              <a:rPr lang="el-GR" smtClean="0"/>
              <a:t>3/4/2020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1C7209-1901-4736-836F-7FC4AC704957}" type="slidenum">
              <a:rPr lang="el-GR" smtClean="0"/>
              <a:t>‹#›</a:t>
            </a:fld>
            <a:endParaRPr lang="el-G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l-GR" smtClean="0"/>
              <a:t>Στυλ κύριου τίτλου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5" name="Date Placeholder 4"/>
          <p:cNvSpPr>
            <a:spLocks noGrp="1"/>
          </p:cNvSpPr>
          <p:nvPr>
            <p:ph type="dt" sz="half" idx="10"/>
          </p:nvPr>
        </p:nvSpPr>
        <p:spPr/>
        <p:txBody>
          <a:bodyPr/>
          <a:lstStyle/>
          <a:p>
            <a:fld id="{F04EBDA6-4B83-4450-8E31-27602B49185B}" type="datetimeFigureOut">
              <a:rPr lang="el-GR" smtClean="0"/>
              <a:t>3/4/2020</a:t>
            </a:fld>
            <a:endParaRPr lang="el-GR"/>
          </a:p>
        </p:txBody>
      </p:sp>
      <p:sp>
        <p:nvSpPr>
          <p:cNvPr id="7" name="Slide Number Placeholder 6"/>
          <p:cNvSpPr>
            <a:spLocks noGrp="1"/>
          </p:cNvSpPr>
          <p:nvPr>
            <p:ph type="sldNum" sz="quarter" idx="12"/>
          </p:nvPr>
        </p:nvSpPr>
        <p:spPr/>
        <p:txBody>
          <a:bodyPr/>
          <a:lstStyle/>
          <a:p>
            <a:fld id="{061C7209-1901-4736-836F-7FC4AC704957}" type="slidenum">
              <a:rPr lang="el-GR" smtClean="0"/>
              <a:t>‹#›</a:t>
            </a:fld>
            <a:endParaRPr lang="el-G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l-G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l-GR" smtClean="0"/>
              <a:t>Στυλ κύριου τίτλου</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04EBDA6-4B83-4450-8E31-27602B49185B}" type="datetimeFigureOut">
              <a:rPr lang="el-GR" smtClean="0"/>
              <a:t>3/4/2020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61C7209-1901-4736-836F-7FC4AC704957}" type="slidenum">
              <a:rPr lang="el-GR" smtClean="0"/>
              <a:t>‹#›</a:t>
            </a:fld>
            <a:endParaRPr lang="el-G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xl.com/math/grade-2/match-analog-clocks-and-tim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dutv.gr/index.php/mathimatika/mathi-magika-1o-epeisodio-o-xronos-kyl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rmAutofit fontScale="70000" lnSpcReduction="20000"/>
          </a:bodyPr>
          <a:lstStyle/>
          <a:p>
            <a:r>
              <a:rPr lang="el-GR" dirty="0" smtClean="0"/>
              <a:t>Παρασκευή 3 Απριλίου 2020</a:t>
            </a:r>
          </a:p>
          <a:p>
            <a:r>
              <a:rPr lang="el-GR" dirty="0" smtClean="0"/>
              <a:t>3/4/2020</a:t>
            </a:r>
            <a:endParaRPr lang="el-GR" dirty="0"/>
          </a:p>
        </p:txBody>
      </p:sp>
      <p:sp>
        <p:nvSpPr>
          <p:cNvPr id="2" name="Τίτλος 1"/>
          <p:cNvSpPr>
            <a:spLocks noGrp="1"/>
          </p:cNvSpPr>
          <p:nvPr>
            <p:ph type="ctrTitle"/>
          </p:nvPr>
        </p:nvSpPr>
        <p:spPr/>
        <p:txBody>
          <a:bodyPr/>
          <a:lstStyle/>
          <a:p>
            <a:r>
              <a:rPr lang="el-GR" cap="none" dirty="0" smtClean="0"/>
              <a:t>εξ αποστάσεως διδασκαλία!</a:t>
            </a:r>
            <a:endParaRPr lang="el-GR" cap="none" dirty="0"/>
          </a:p>
        </p:txBody>
      </p:sp>
    </p:spTree>
    <p:extLst>
      <p:ext uri="{BB962C8B-B14F-4D97-AF65-F5344CB8AC3E}">
        <p14:creationId xmlns:p14="http://schemas.microsoft.com/office/powerpoint/2010/main" val="319032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cap="none" dirty="0">
                <a:latin typeface="Calibri" pitchFamily="34" charset="0"/>
                <a:cs typeface="Calibri" pitchFamily="34" charset="0"/>
              </a:rPr>
              <a:t>Κ</a:t>
            </a:r>
            <a:r>
              <a:rPr lang="el-GR" cap="none" dirty="0" smtClean="0">
                <a:latin typeface="Calibri" pitchFamily="34" charset="0"/>
                <a:cs typeface="Calibri" pitchFamily="34" charset="0"/>
              </a:rPr>
              <a:t>άνω τις παρακάτω προσθέσεις και αφαιρέσεις</a:t>
            </a:r>
            <a:br>
              <a:rPr lang="el-GR" cap="none" dirty="0" smtClean="0">
                <a:latin typeface="Calibri" pitchFamily="34" charset="0"/>
                <a:cs typeface="Calibri" pitchFamily="34" charset="0"/>
              </a:rPr>
            </a:br>
            <a:r>
              <a:rPr lang="el-GR" cap="none" dirty="0" smtClean="0">
                <a:latin typeface="Calibri" pitchFamily="34" charset="0"/>
                <a:cs typeface="Calibri" pitchFamily="34" charset="0"/>
              </a:rPr>
              <a:t>(δεν ξεχνώ το κρατούμενο και το δανεικό)</a:t>
            </a:r>
            <a:endParaRPr lang="el-GR" cap="none" dirty="0">
              <a:latin typeface="Calibri" pitchFamily="34" charset="0"/>
              <a:cs typeface="Calibri" pitchFamily="34" charset="0"/>
            </a:endParaRPr>
          </a:p>
        </p:txBody>
      </p:sp>
      <p:sp>
        <p:nvSpPr>
          <p:cNvPr id="4" name="Επεξήγηση με παραλληλόγραμμο 3"/>
          <p:cNvSpPr/>
          <p:nvPr/>
        </p:nvSpPr>
        <p:spPr>
          <a:xfrm>
            <a:off x="467544" y="1851704"/>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57</a:t>
            </a:r>
          </a:p>
          <a:p>
            <a:pPr algn="ctr"/>
            <a:r>
              <a:rPr lang="el-GR" u="sng" dirty="0" smtClean="0"/>
              <a:t>+26</a:t>
            </a:r>
            <a:endParaRPr lang="el-GR" u="sng" dirty="0"/>
          </a:p>
        </p:txBody>
      </p:sp>
      <p:sp>
        <p:nvSpPr>
          <p:cNvPr id="5" name="Ελλειψοειδής επεξήγηση 4"/>
          <p:cNvSpPr/>
          <p:nvPr/>
        </p:nvSpPr>
        <p:spPr>
          <a:xfrm>
            <a:off x="899592" y="1924552"/>
            <a:ext cx="288032" cy="360040"/>
          </a:xfrm>
          <a:prstGeom prst="wedgeEllipseCallout">
            <a:avLst>
              <a:gd name="adj1" fmla="val -11309"/>
              <a:gd name="adj2" fmla="val 472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6" name="Επεξήγηση με παραλληλόγραμμο 5"/>
          <p:cNvSpPr/>
          <p:nvPr/>
        </p:nvSpPr>
        <p:spPr>
          <a:xfrm>
            <a:off x="1700064" y="1844128"/>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47</a:t>
            </a:r>
          </a:p>
          <a:p>
            <a:pPr algn="ctr"/>
            <a:r>
              <a:rPr lang="el-GR" u="sng" dirty="0" smtClean="0"/>
              <a:t>+37</a:t>
            </a:r>
            <a:endParaRPr lang="el-GR" u="sng" dirty="0"/>
          </a:p>
        </p:txBody>
      </p:sp>
      <p:sp>
        <p:nvSpPr>
          <p:cNvPr id="7" name="Επεξήγηση με παραλληλόγραμμο 6"/>
          <p:cNvSpPr/>
          <p:nvPr/>
        </p:nvSpPr>
        <p:spPr>
          <a:xfrm>
            <a:off x="3059832" y="1851704"/>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65</a:t>
            </a:r>
          </a:p>
          <a:p>
            <a:pPr algn="ctr"/>
            <a:r>
              <a:rPr lang="el-GR" u="sng" dirty="0" smtClean="0"/>
              <a:t>+16</a:t>
            </a:r>
            <a:endParaRPr lang="el-GR" u="sng" dirty="0"/>
          </a:p>
        </p:txBody>
      </p:sp>
      <p:sp>
        <p:nvSpPr>
          <p:cNvPr id="8" name="Επεξήγηση με παραλληλόγραμμο 7"/>
          <p:cNvSpPr/>
          <p:nvPr/>
        </p:nvSpPr>
        <p:spPr>
          <a:xfrm>
            <a:off x="4427984" y="1882584"/>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59</a:t>
            </a:r>
          </a:p>
          <a:p>
            <a:pPr algn="ctr"/>
            <a:r>
              <a:rPr lang="el-GR" u="sng" dirty="0" smtClean="0"/>
              <a:t>+35</a:t>
            </a:r>
            <a:endParaRPr lang="el-GR" u="sng" dirty="0"/>
          </a:p>
        </p:txBody>
      </p:sp>
      <p:sp>
        <p:nvSpPr>
          <p:cNvPr id="9" name="Επεξήγηση με παραλληλόγραμμο 8"/>
          <p:cNvSpPr/>
          <p:nvPr/>
        </p:nvSpPr>
        <p:spPr>
          <a:xfrm>
            <a:off x="5652120" y="1851704"/>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157</a:t>
            </a:r>
          </a:p>
          <a:p>
            <a:pPr algn="ctr"/>
            <a:r>
              <a:rPr lang="el-GR" u="sng" dirty="0" smtClean="0"/>
              <a:t>+126</a:t>
            </a:r>
            <a:endParaRPr lang="el-GR" u="sng" dirty="0"/>
          </a:p>
        </p:txBody>
      </p:sp>
      <p:sp>
        <p:nvSpPr>
          <p:cNvPr id="10" name="Επεξήγηση με παραλληλόγραμμο 9"/>
          <p:cNvSpPr/>
          <p:nvPr/>
        </p:nvSpPr>
        <p:spPr>
          <a:xfrm>
            <a:off x="7164288" y="1916832"/>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147</a:t>
            </a:r>
          </a:p>
          <a:p>
            <a:pPr algn="ctr"/>
            <a:r>
              <a:rPr lang="el-GR" u="sng" dirty="0" smtClean="0"/>
              <a:t>+137</a:t>
            </a:r>
            <a:endParaRPr lang="el-GR" u="sng" dirty="0"/>
          </a:p>
        </p:txBody>
      </p:sp>
      <p:sp>
        <p:nvSpPr>
          <p:cNvPr id="11" name="Επεξήγηση με παραλληλόγραμμο 10"/>
          <p:cNvSpPr/>
          <p:nvPr/>
        </p:nvSpPr>
        <p:spPr>
          <a:xfrm>
            <a:off x="467544" y="3789040"/>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92</a:t>
            </a:r>
          </a:p>
          <a:p>
            <a:pPr algn="ctr"/>
            <a:r>
              <a:rPr lang="el-GR" u="sng" dirty="0" smtClean="0"/>
              <a:t> -26</a:t>
            </a:r>
            <a:endParaRPr lang="el-GR" u="sng" dirty="0"/>
          </a:p>
        </p:txBody>
      </p:sp>
      <p:sp>
        <p:nvSpPr>
          <p:cNvPr id="12" name="Επεξήγηση με παραλληλόγραμμο 11"/>
          <p:cNvSpPr/>
          <p:nvPr/>
        </p:nvSpPr>
        <p:spPr>
          <a:xfrm>
            <a:off x="1700064" y="3790608"/>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84</a:t>
            </a:r>
          </a:p>
          <a:p>
            <a:pPr algn="ctr"/>
            <a:r>
              <a:rPr lang="el-GR" u="sng" dirty="0" smtClean="0"/>
              <a:t>- 19</a:t>
            </a:r>
            <a:endParaRPr lang="el-GR" u="sng" dirty="0"/>
          </a:p>
        </p:txBody>
      </p:sp>
      <p:sp>
        <p:nvSpPr>
          <p:cNvPr id="13" name="Επεξήγηση με παραλληλόγραμμο 12"/>
          <p:cNvSpPr/>
          <p:nvPr/>
        </p:nvSpPr>
        <p:spPr>
          <a:xfrm>
            <a:off x="3059832" y="3763176"/>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55</a:t>
            </a:r>
          </a:p>
          <a:p>
            <a:pPr algn="ctr"/>
            <a:r>
              <a:rPr lang="el-GR" u="sng" dirty="0" smtClean="0"/>
              <a:t>- 38</a:t>
            </a:r>
            <a:endParaRPr lang="el-GR" u="sng" dirty="0"/>
          </a:p>
        </p:txBody>
      </p:sp>
      <p:sp>
        <p:nvSpPr>
          <p:cNvPr id="14" name="Επεξήγηση με παραλληλόγραμμο 13"/>
          <p:cNvSpPr/>
          <p:nvPr/>
        </p:nvSpPr>
        <p:spPr>
          <a:xfrm>
            <a:off x="4427984" y="3719024"/>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76</a:t>
            </a:r>
          </a:p>
          <a:p>
            <a:pPr algn="ctr"/>
            <a:r>
              <a:rPr lang="el-GR" u="sng" dirty="0" smtClean="0"/>
              <a:t>- 28</a:t>
            </a:r>
            <a:endParaRPr lang="el-GR" u="sng" dirty="0"/>
          </a:p>
        </p:txBody>
      </p:sp>
      <p:sp>
        <p:nvSpPr>
          <p:cNvPr id="15" name="Επεξήγηση με παραλληλόγραμμο 14"/>
          <p:cNvSpPr/>
          <p:nvPr/>
        </p:nvSpPr>
        <p:spPr>
          <a:xfrm>
            <a:off x="5673880" y="3702304"/>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292</a:t>
            </a:r>
          </a:p>
          <a:p>
            <a:pPr algn="ctr"/>
            <a:r>
              <a:rPr lang="el-GR" u="sng" dirty="0" smtClean="0"/>
              <a:t>-126</a:t>
            </a:r>
            <a:endParaRPr lang="el-GR" u="sng" dirty="0"/>
          </a:p>
        </p:txBody>
      </p:sp>
      <p:sp>
        <p:nvSpPr>
          <p:cNvPr id="16" name="Επεξήγηση με παραλληλόγραμμο 15"/>
          <p:cNvSpPr/>
          <p:nvPr/>
        </p:nvSpPr>
        <p:spPr>
          <a:xfrm>
            <a:off x="7092280" y="3728168"/>
            <a:ext cx="1080120" cy="1512168"/>
          </a:xfrm>
          <a:prstGeom prst="wedgeRectCallout">
            <a:avLst>
              <a:gd name="adj1" fmla="val -20833"/>
              <a:gd name="adj2" fmla="val 47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284</a:t>
            </a:r>
          </a:p>
          <a:p>
            <a:pPr algn="ctr"/>
            <a:r>
              <a:rPr lang="el-GR" u="sng" dirty="0" smtClean="0"/>
              <a:t>- 119</a:t>
            </a:r>
            <a:endParaRPr lang="el-GR" u="sng" dirty="0"/>
          </a:p>
        </p:txBody>
      </p:sp>
      <p:sp>
        <p:nvSpPr>
          <p:cNvPr id="17" name="Ελλειψοειδής επεξήγηση 16"/>
          <p:cNvSpPr/>
          <p:nvPr/>
        </p:nvSpPr>
        <p:spPr>
          <a:xfrm>
            <a:off x="2096108" y="1924552"/>
            <a:ext cx="288032" cy="360040"/>
          </a:xfrm>
          <a:prstGeom prst="wedgeEllipseCallout">
            <a:avLst>
              <a:gd name="adj1" fmla="val -11309"/>
              <a:gd name="adj2" fmla="val 472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8" name="Ελλειψοειδής επεξήγηση 17"/>
          <p:cNvSpPr/>
          <p:nvPr/>
        </p:nvSpPr>
        <p:spPr>
          <a:xfrm>
            <a:off x="3455876" y="1913424"/>
            <a:ext cx="288032" cy="360040"/>
          </a:xfrm>
          <a:prstGeom prst="wedgeEllipseCallout">
            <a:avLst>
              <a:gd name="adj1" fmla="val -11309"/>
              <a:gd name="adj2" fmla="val 472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9" name="Ελλειψοειδής επεξήγηση 18"/>
          <p:cNvSpPr/>
          <p:nvPr/>
        </p:nvSpPr>
        <p:spPr>
          <a:xfrm>
            <a:off x="4824028" y="1937808"/>
            <a:ext cx="288032" cy="360040"/>
          </a:xfrm>
          <a:prstGeom prst="wedgeEllipseCallout">
            <a:avLst>
              <a:gd name="adj1" fmla="val -11309"/>
              <a:gd name="adj2" fmla="val 472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0" name="Ελλειψοειδής επεξήγηση 19"/>
          <p:cNvSpPr/>
          <p:nvPr/>
        </p:nvSpPr>
        <p:spPr>
          <a:xfrm>
            <a:off x="6142480" y="1937808"/>
            <a:ext cx="288032" cy="360040"/>
          </a:xfrm>
          <a:prstGeom prst="wedgeEllipseCallout">
            <a:avLst>
              <a:gd name="adj1" fmla="val -11309"/>
              <a:gd name="adj2" fmla="val 472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1" name="Ελλειψοειδής επεξήγηση 20"/>
          <p:cNvSpPr/>
          <p:nvPr/>
        </p:nvSpPr>
        <p:spPr>
          <a:xfrm>
            <a:off x="7668344" y="1940684"/>
            <a:ext cx="288032" cy="360040"/>
          </a:xfrm>
          <a:prstGeom prst="wedgeEllipseCallout">
            <a:avLst>
              <a:gd name="adj1" fmla="val -11309"/>
              <a:gd name="adj2" fmla="val 472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6522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cap="none" dirty="0">
                <a:latin typeface="Calibri" pitchFamily="34" charset="0"/>
                <a:cs typeface="Calibri" pitchFamily="34" charset="0"/>
              </a:rPr>
              <a:t>Δ</a:t>
            </a:r>
            <a:r>
              <a:rPr lang="el-GR" sz="2800" cap="none" dirty="0" smtClean="0">
                <a:latin typeface="Calibri" pitchFamily="34" charset="0"/>
                <a:cs typeface="Calibri" pitchFamily="34" charset="0"/>
              </a:rPr>
              <a:t>ες τους αριθμούς που έχουν τα </a:t>
            </a:r>
            <a:r>
              <a:rPr lang="el-GR" sz="2800" cap="none" dirty="0" err="1" smtClean="0">
                <a:latin typeface="Calibri" pitchFamily="34" charset="0"/>
                <a:cs typeface="Calibri" pitchFamily="34" charset="0"/>
              </a:rPr>
              <a:t>ρομποτάκια</a:t>
            </a:r>
            <a:r>
              <a:rPr lang="el-GR" sz="2800" cap="none" dirty="0" smtClean="0">
                <a:latin typeface="Calibri" pitchFamily="34" charset="0"/>
                <a:cs typeface="Calibri" pitchFamily="34" charset="0"/>
              </a:rPr>
              <a:t> στην κοιλιά τους, διάβασε το κείμενο στο πλαίσιο και βάλε √ ή υπογράμμισε…</a:t>
            </a:r>
            <a:endParaRPr lang="el-GR" sz="2800" cap="none" dirty="0">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9"/>
            <a:ext cx="152612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038193"/>
            <a:ext cx="1452633" cy="239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99" y="1953181"/>
            <a:ext cx="1551587" cy="248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Επεξήγηση με στρογγυλεμένο παραλληλόγραμμο 4"/>
          <p:cNvSpPr/>
          <p:nvPr/>
        </p:nvSpPr>
        <p:spPr>
          <a:xfrm>
            <a:off x="1194600" y="2924944"/>
            <a:ext cx="857120" cy="512265"/>
          </a:xfrm>
          <a:prstGeom prst="wedgeRoundRectCallout">
            <a:avLst>
              <a:gd name="adj1" fmla="val -20833"/>
              <a:gd name="adj2" fmla="val 4698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537</a:t>
            </a:r>
            <a:endParaRPr lang="el-GR" b="1" dirty="0"/>
          </a:p>
        </p:txBody>
      </p:sp>
      <p:sp>
        <p:nvSpPr>
          <p:cNvPr id="6" name="Επεξήγηση με στρογγυλεμένο παραλληλόγραμμο 5"/>
          <p:cNvSpPr/>
          <p:nvPr/>
        </p:nvSpPr>
        <p:spPr>
          <a:xfrm>
            <a:off x="4079135" y="2795993"/>
            <a:ext cx="737117" cy="524996"/>
          </a:xfrm>
          <a:prstGeom prst="wedgeRoundRectCallout">
            <a:avLst>
              <a:gd name="adj1" fmla="val -19768"/>
              <a:gd name="adj2" fmla="val 479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648</a:t>
            </a:r>
            <a:endParaRPr lang="el-GR" b="1" dirty="0"/>
          </a:p>
        </p:txBody>
      </p:sp>
      <p:sp>
        <p:nvSpPr>
          <p:cNvPr id="7" name="Επεξήγηση με στρογγυλεμένο παραλληλόγραμμο 6"/>
          <p:cNvSpPr/>
          <p:nvPr/>
        </p:nvSpPr>
        <p:spPr>
          <a:xfrm>
            <a:off x="6665577" y="2861145"/>
            <a:ext cx="714735" cy="576064"/>
          </a:xfrm>
          <a:prstGeom prst="wedgeRoundRectCallout">
            <a:avLst>
              <a:gd name="adj1" fmla="val -18879"/>
              <a:gd name="adj2" fmla="val 516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t>924</a:t>
            </a:r>
            <a:endParaRPr lang="el-GR" b="1" dirty="0"/>
          </a:p>
        </p:txBody>
      </p:sp>
      <p:sp>
        <p:nvSpPr>
          <p:cNvPr id="8" name="Επεξήγηση με παραλληλόγραμμο 7"/>
          <p:cNvSpPr/>
          <p:nvPr/>
        </p:nvSpPr>
        <p:spPr>
          <a:xfrm>
            <a:off x="467544" y="4437112"/>
            <a:ext cx="2239224" cy="648073"/>
          </a:xfrm>
          <a:prstGeom prst="wedgeRectCallout">
            <a:avLst>
              <a:gd name="adj1" fmla="val -20833"/>
              <a:gd name="adj2" fmla="val 3287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sz="1600" dirty="0" smtClean="0">
                <a:latin typeface="Calibri" pitchFamily="34" charset="0"/>
                <a:cs typeface="Calibri" pitchFamily="34" charset="0"/>
              </a:rPr>
              <a:t>Το ψηφίο </a:t>
            </a:r>
            <a:r>
              <a:rPr lang="el-GR" sz="1600" b="1" dirty="0" smtClean="0">
                <a:latin typeface="Calibri" pitchFamily="34" charset="0"/>
                <a:cs typeface="Calibri" pitchFamily="34" charset="0"/>
              </a:rPr>
              <a:t>3</a:t>
            </a:r>
            <a:r>
              <a:rPr lang="el-GR" sz="1600" dirty="0" smtClean="0">
                <a:latin typeface="Calibri" pitchFamily="34" charset="0"/>
                <a:cs typeface="Calibri" pitchFamily="34" charset="0"/>
              </a:rPr>
              <a:t> στη θέση που βρίσκεται αξίζει για:</a:t>
            </a:r>
            <a:endParaRPr lang="el-GR" sz="1600" dirty="0">
              <a:latin typeface="Calibri" pitchFamily="34" charset="0"/>
              <a:cs typeface="Calibri" pitchFamily="34" charset="0"/>
            </a:endParaRPr>
          </a:p>
        </p:txBody>
      </p:sp>
      <p:sp>
        <p:nvSpPr>
          <p:cNvPr id="14" name="Επεξήγηση με παραλληλόγραμμο 13"/>
          <p:cNvSpPr/>
          <p:nvPr/>
        </p:nvSpPr>
        <p:spPr>
          <a:xfrm>
            <a:off x="3203848" y="4507186"/>
            <a:ext cx="2239224" cy="648073"/>
          </a:xfrm>
          <a:prstGeom prst="wedgeRectCallout">
            <a:avLst>
              <a:gd name="adj1" fmla="val -20833"/>
              <a:gd name="adj2" fmla="val 3287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sz="1600" dirty="0" smtClean="0">
                <a:latin typeface="Calibri" pitchFamily="34" charset="0"/>
                <a:cs typeface="Calibri" pitchFamily="34" charset="0"/>
              </a:rPr>
              <a:t>Το ψηφίο </a:t>
            </a:r>
            <a:r>
              <a:rPr lang="el-GR" sz="1600" b="1" dirty="0">
                <a:latin typeface="Calibri" pitchFamily="34" charset="0"/>
                <a:cs typeface="Calibri" pitchFamily="34" charset="0"/>
              </a:rPr>
              <a:t>6</a:t>
            </a:r>
            <a:r>
              <a:rPr lang="el-GR" sz="1600" dirty="0" smtClean="0">
                <a:latin typeface="Calibri" pitchFamily="34" charset="0"/>
                <a:cs typeface="Calibri" pitchFamily="34" charset="0"/>
              </a:rPr>
              <a:t> στη θέση που βρίσκεται αξίζει για:</a:t>
            </a:r>
            <a:endParaRPr lang="el-GR" sz="1600" dirty="0">
              <a:latin typeface="Calibri" pitchFamily="34" charset="0"/>
              <a:cs typeface="Calibri" pitchFamily="34" charset="0"/>
            </a:endParaRPr>
          </a:p>
        </p:txBody>
      </p:sp>
      <p:sp>
        <p:nvSpPr>
          <p:cNvPr id="15" name="Επεξήγηση με παραλληλόγραμμο 14"/>
          <p:cNvSpPr/>
          <p:nvPr/>
        </p:nvSpPr>
        <p:spPr>
          <a:xfrm>
            <a:off x="5903332" y="4490056"/>
            <a:ext cx="2239224" cy="648073"/>
          </a:xfrm>
          <a:prstGeom prst="wedgeRectCallout">
            <a:avLst>
              <a:gd name="adj1" fmla="val -20833"/>
              <a:gd name="adj2" fmla="val 3287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sz="1600" dirty="0" smtClean="0">
                <a:latin typeface="Calibri" pitchFamily="34" charset="0"/>
                <a:cs typeface="Calibri" pitchFamily="34" charset="0"/>
              </a:rPr>
              <a:t>Το ψηφίο </a:t>
            </a:r>
            <a:r>
              <a:rPr lang="el-GR" sz="1600" b="1" dirty="0">
                <a:latin typeface="Calibri" pitchFamily="34" charset="0"/>
                <a:cs typeface="Calibri" pitchFamily="34" charset="0"/>
              </a:rPr>
              <a:t>4</a:t>
            </a:r>
            <a:r>
              <a:rPr lang="el-GR" sz="1600" dirty="0" smtClean="0">
                <a:latin typeface="Calibri" pitchFamily="34" charset="0"/>
                <a:cs typeface="Calibri" pitchFamily="34" charset="0"/>
              </a:rPr>
              <a:t> στη θέση που βρίσκεται αξίζει για:</a:t>
            </a:r>
            <a:endParaRPr lang="el-GR" sz="1600" dirty="0">
              <a:latin typeface="Calibri" pitchFamily="34" charset="0"/>
              <a:cs typeface="Calibri" pitchFamily="34" charset="0"/>
            </a:endParaRPr>
          </a:p>
        </p:txBody>
      </p:sp>
      <p:sp>
        <p:nvSpPr>
          <p:cNvPr id="9" name="Επεξήγηση με παραλληλόγραμμο 8"/>
          <p:cNvSpPr/>
          <p:nvPr/>
        </p:nvSpPr>
        <p:spPr>
          <a:xfrm>
            <a:off x="683568" y="5155259"/>
            <a:ext cx="1584176" cy="1442093"/>
          </a:xfrm>
          <a:prstGeom prst="wedgeRectCallout">
            <a:avLst>
              <a:gd name="adj1" fmla="val -21410"/>
              <a:gd name="adj2" fmla="val 5047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300</a:t>
            </a:r>
          </a:p>
          <a:p>
            <a:pPr algn="ctr"/>
            <a:endParaRPr lang="el-GR" dirty="0" smtClean="0"/>
          </a:p>
          <a:p>
            <a:pPr algn="ctr"/>
            <a:r>
              <a:rPr lang="el-GR" dirty="0" smtClean="0"/>
              <a:t>30</a:t>
            </a:r>
          </a:p>
          <a:p>
            <a:pPr algn="ctr"/>
            <a:endParaRPr lang="el-GR" dirty="0" smtClean="0"/>
          </a:p>
          <a:p>
            <a:pPr algn="ctr"/>
            <a:r>
              <a:rPr lang="el-GR" dirty="0"/>
              <a:t>3</a:t>
            </a:r>
          </a:p>
        </p:txBody>
      </p:sp>
      <p:sp>
        <p:nvSpPr>
          <p:cNvPr id="19" name="Επεξήγηση με παραλληλόγραμμο 18"/>
          <p:cNvSpPr/>
          <p:nvPr/>
        </p:nvSpPr>
        <p:spPr>
          <a:xfrm>
            <a:off x="3531372" y="5256932"/>
            <a:ext cx="1584176" cy="1442093"/>
          </a:xfrm>
          <a:prstGeom prst="wedgeRectCallout">
            <a:avLst>
              <a:gd name="adj1" fmla="val -21410"/>
              <a:gd name="adj2" fmla="val 5047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6</a:t>
            </a:r>
            <a:r>
              <a:rPr lang="el-GR" dirty="0" smtClean="0"/>
              <a:t>00</a:t>
            </a:r>
          </a:p>
          <a:p>
            <a:pPr algn="ctr"/>
            <a:endParaRPr lang="el-GR" dirty="0" smtClean="0"/>
          </a:p>
          <a:p>
            <a:pPr algn="ctr"/>
            <a:r>
              <a:rPr lang="el-GR" dirty="0"/>
              <a:t>6</a:t>
            </a:r>
            <a:r>
              <a:rPr lang="el-GR" dirty="0" smtClean="0"/>
              <a:t>0</a:t>
            </a:r>
          </a:p>
          <a:p>
            <a:pPr algn="ctr"/>
            <a:endParaRPr lang="el-GR" dirty="0" smtClean="0"/>
          </a:p>
          <a:p>
            <a:pPr algn="ctr"/>
            <a:r>
              <a:rPr lang="el-GR" dirty="0" smtClean="0"/>
              <a:t>6</a:t>
            </a:r>
            <a:endParaRPr lang="el-GR" dirty="0"/>
          </a:p>
        </p:txBody>
      </p:sp>
      <p:sp>
        <p:nvSpPr>
          <p:cNvPr id="20" name="Επεξήγηση με παραλληλόγραμμο 19"/>
          <p:cNvSpPr/>
          <p:nvPr/>
        </p:nvSpPr>
        <p:spPr>
          <a:xfrm>
            <a:off x="6168649" y="5261071"/>
            <a:ext cx="1584176" cy="1442093"/>
          </a:xfrm>
          <a:prstGeom prst="wedgeRectCallout">
            <a:avLst>
              <a:gd name="adj1" fmla="val -21410"/>
              <a:gd name="adj2" fmla="val 5047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4</a:t>
            </a:r>
            <a:r>
              <a:rPr lang="el-GR" dirty="0" smtClean="0"/>
              <a:t>00</a:t>
            </a:r>
          </a:p>
          <a:p>
            <a:pPr algn="ctr"/>
            <a:endParaRPr lang="el-GR" dirty="0" smtClean="0"/>
          </a:p>
          <a:p>
            <a:pPr algn="ctr"/>
            <a:r>
              <a:rPr lang="el-GR" dirty="0"/>
              <a:t>4</a:t>
            </a:r>
            <a:r>
              <a:rPr lang="el-GR" dirty="0" smtClean="0"/>
              <a:t>0</a:t>
            </a:r>
          </a:p>
          <a:p>
            <a:pPr algn="ctr"/>
            <a:endParaRPr lang="el-GR" dirty="0" smtClean="0"/>
          </a:p>
          <a:p>
            <a:pPr algn="ctr"/>
            <a:r>
              <a:rPr lang="el-GR" dirty="0" smtClean="0"/>
              <a:t>4</a:t>
            </a:r>
            <a:endParaRPr lang="el-GR" dirty="0"/>
          </a:p>
        </p:txBody>
      </p:sp>
    </p:spTree>
    <p:extLst>
      <p:ext uri="{BB962C8B-B14F-4D97-AF65-F5344CB8AC3E}">
        <p14:creationId xmlns:p14="http://schemas.microsoft.com/office/powerpoint/2010/main" val="68103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780928"/>
            <a:ext cx="4671060" cy="3436620"/>
          </a:xfrm>
        </p:spPr>
      </p:pic>
      <p:sp>
        <p:nvSpPr>
          <p:cNvPr id="6" name="Ελλειψοειδής επεξήγηση 5"/>
          <p:cNvSpPr/>
          <p:nvPr/>
        </p:nvSpPr>
        <p:spPr>
          <a:xfrm>
            <a:off x="2339752" y="1268760"/>
            <a:ext cx="4752528" cy="1529336"/>
          </a:xfrm>
          <a:prstGeom prst="wedgeEllipseCallout">
            <a:avLst>
              <a:gd name="adj1" fmla="val 39485"/>
              <a:gd name="adj2" fmla="val 1147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Και τώρα θα θυμηθούμε τους χρόνους των ρημάτων</a:t>
            </a:r>
            <a:endParaRPr lang="el-GR" dirty="0"/>
          </a:p>
        </p:txBody>
      </p:sp>
    </p:spTree>
    <p:extLst>
      <p:ext uri="{BB962C8B-B14F-4D97-AF65-F5344CB8AC3E}">
        <p14:creationId xmlns:p14="http://schemas.microsoft.com/office/powerpoint/2010/main" val="394934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348880"/>
            <a:ext cx="8229600" cy="4176463"/>
          </a:xfrm>
        </p:spPr>
        <p:txBody>
          <a:bodyPr>
            <a:normAutofit/>
          </a:bodyPr>
          <a:lstStyle/>
          <a:p>
            <a:r>
              <a:rPr lang="el-GR" sz="3200" dirty="0" smtClean="0">
                <a:latin typeface="Calibri" pitchFamily="34" charset="0"/>
                <a:cs typeface="Calibri" pitchFamily="34" charset="0"/>
              </a:rPr>
              <a:t>Κάθε μέρα </a:t>
            </a:r>
            <a:r>
              <a:rPr lang="el-GR" sz="3200" b="1" dirty="0" smtClean="0">
                <a:solidFill>
                  <a:srgbClr val="FF0000"/>
                </a:solidFill>
                <a:latin typeface="Calibri" pitchFamily="34" charset="0"/>
                <a:cs typeface="Calibri" pitchFamily="34" charset="0"/>
              </a:rPr>
              <a:t>παίζω </a:t>
            </a:r>
            <a:r>
              <a:rPr lang="el-GR" sz="3200" dirty="0" smtClean="0">
                <a:latin typeface="Calibri" pitchFamily="34" charset="0"/>
                <a:cs typeface="Calibri" pitchFamily="34" charset="0"/>
              </a:rPr>
              <a:t>με τους φίλους μου.</a:t>
            </a:r>
          </a:p>
          <a:p>
            <a:r>
              <a:rPr lang="el-GR" sz="3200" dirty="0" smtClean="0">
                <a:latin typeface="Calibri" pitchFamily="34" charset="0"/>
                <a:cs typeface="Calibri" pitchFamily="34" charset="0"/>
              </a:rPr>
              <a:t>Χθες </a:t>
            </a:r>
            <a:r>
              <a:rPr lang="el-GR" sz="3200" b="1" dirty="0" smtClean="0">
                <a:solidFill>
                  <a:srgbClr val="FF0000"/>
                </a:solidFill>
                <a:latin typeface="Calibri" pitchFamily="34" charset="0"/>
                <a:cs typeface="Calibri" pitchFamily="34" charset="0"/>
              </a:rPr>
              <a:t>έπαιζα </a:t>
            </a:r>
            <a:r>
              <a:rPr lang="el-GR" sz="3200" dirty="0" smtClean="0">
                <a:latin typeface="Calibri" pitchFamily="34" charset="0"/>
                <a:cs typeface="Calibri" pitchFamily="34" charset="0"/>
              </a:rPr>
              <a:t>όλη μέρα με τους φίλους μου.</a:t>
            </a:r>
          </a:p>
          <a:p>
            <a:r>
              <a:rPr lang="el-GR" sz="3200" dirty="0" smtClean="0">
                <a:latin typeface="Calibri" pitchFamily="34" charset="0"/>
                <a:cs typeface="Calibri" pitchFamily="34" charset="0"/>
              </a:rPr>
              <a:t>Χθες </a:t>
            </a:r>
            <a:r>
              <a:rPr lang="el-GR" sz="3200" b="1" dirty="0" smtClean="0">
                <a:solidFill>
                  <a:srgbClr val="FF0000"/>
                </a:solidFill>
                <a:latin typeface="Calibri" pitchFamily="34" charset="0"/>
                <a:cs typeface="Calibri" pitchFamily="34" charset="0"/>
              </a:rPr>
              <a:t>έπαιξα</a:t>
            </a:r>
            <a:r>
              <a:rPr lang="el-GR" sz="3200" dirty="0" smtClean="0">
                <a:latin typeface="Calibri" pitchFamily="34" charset="0"/>
                <a:cs typeface="Calibri" pitchFamily="34" charset="0"/>
              </a:rPr>
              <a:t> για λίγο με τους φίλους μου</a:t>
            </a:r>
            <a:r>
              <a:rPr lang="el-GR" sz="3200" dirty="0" smtClean="0">
                <a:latin typeface="Calibri" pitchFamily="34" charset="0"/>
                <a:cs typeface="Calibri" pitchFamily="34" charset="0"/>
              </a:rPr>
              <a:t>.</a:t>
            </a:r>
          </a:p>
          <a:p>
            <a:pPr marL="114300" indent="0">
              <a:buNone/>
            </a:pPr>
            <a:endParaRPr lang="el-GR" sz="3200" dirty="0" smtClean="0">
              <a:latin typeface="Calibri" pitchFamily="34" charset="0"/>
              <a:cs typeface="Calibri" pitchFamily="34" charset="0"/>
            </a:endParaRPr>
          </a:p>
          <a:p>
            <a:r>
              <a:rPr lang="el-GR" sz="3200" dirty="0">
                <a:latin typeface="Calibri" pitchFamily="34" charset="0"/>
                <a:cs typeface="Calibri" pitchFamily="34" charset="0"/>
              </a:rPr>
              <a:t>Το ρήμα </a:t>
            </a:r>
            <a:r>
              <a:rPr lang="el-GR" sz="3200" b="1" dirty="0">
                <a:solidFill>
                  <a:srgbClr val="FF0000"/>
                </a:solidFill>
                <a:latin typeface="Calibri" pitchFamily="34" charset="0"/>
                <a:cs typeface="Calibri" pitchFamily="34" charset="0"/>
              </a:rPr>
              <a:t>παίζω</a:t>
            </a:r>
            <a:r>
              <a:rPr lang="el-GR" sz="3200" dirty="0">
                <a:latin typeface="Calibri" pitchFamily="34" charset="0"/>
                <a:cs typeface="Calibri" pitchFamily="34" charset="0"/>
              </a:rPr>
              <a:t> είναι στον </a:t>
            </a:r>
            <a:r>
              <a:rPr lang="el-GR" sz="3200" b="1" dirty="0">
                <a:solidFill>
                  <a:srgbClr val="FF0000"/>
                </a:solidFill>
                <a:latin typeface="Calibri" pitchFamily="34" charset="0"/>
                <a:cs typeface="Calibri" pitchFamily="34" charset="0"/>
              </a:rPr>
              <a:t>ενεστώτα</a:t>
            </a:r>
            <a:r>
              <a:rPr lang="el-GR" sz="3200" dirty="0">
                <a:latin typeface="Calibri" pitchFamily="34" charset="0"/>
                <a:cs typeface="Calibri" pitchFamily="34" charset="0"/>
              </a:rPr>
              <a:t>.</a:t>
            </a:r>
          </a:p>
          <a:p>
            <a:r>
              <a:rPr lang="el-GR" sz="3200" dirty="0">
                <a:latin typeface="Calibri" pitchFamily="34" charset="0"/>
                <a:cs typeface="Calibri" pitchFamily="34" charset="0"/>
              </a:rPr>
              <a:t>Το ρήμα </a:t>
            </a:r>
            <a:r>
              <a:rPr lang="el-GR" sz="3200" b="1" dirty="0">
                <a:solidFill>
                  <a:srgbClr val="FF0000"/>
                </a:solidFill>
                <a:latin typeface="Calibri" pitchFamily="34" charset="0"/>
                <a:cs typeface="Calibri" pitchFamily="34" charset="0"/>
              </a:rPr>
              <a:t>έπαιζα</a:t>
            </a:r>
            <a:r>
              <a:rPr lang="el-GR" sz="3200" dirty="0">
                <a:latin typeface="Calibri" pitchFamily="34" charset="0"/>
                <a:cs typeface="Calibri" pitchFamily="34" charset="0"/>
              </a:rPr>
              <a:t> είναι στον </a:t>
            </a:r>
            <a:r>
              <a:rPr lang="el-GR" sz="3200" b="1" dirty="0">
                <a:solidFill>
                  <a:srgbClr val="FF0000"/>
                </a:solidFill>
                <a:latin typeface="Calibri" pitchFamily="34" charset="0"/>
                <a:cs typeface="Calibri" pitchFamily="34" charset="0"/>
              </a:rPr>
              <a:t>παρατατικό.</a:t>
            </a:r>
          </a:p>
          <a:p>
            <a:r>
              <a:rPr lang="el-GR" sz="3200" dirty="0">
                <a:latin typeface="Calibri" pitchFamily="34" charset="0"/>
                <a:cs typeface="Calibri" pitchFamily="34" charset="0"/>
              </a:rPr>
              <a:t>Το ρήμα </a:t>
            </a:r>
            <a:r>
              <a:rPr lang="el-GR" sz="3200" b="1" dirty="0">
                <a:solidFill>
                  <a:srgbClr val="FF0000"/>
                </a:solidFill>
                <a:latin typeface="Calibri" pitchFamily="34" charset="0"/>
                <a:cs typeface="Calibri" pitchFamily="34" charset="0"/>
              </a:rPr>
              <a:t>έπαιξα</a:t>
            </a:r>
            <a:r>
              <a:rPr lang="el-GR" sz="3200" dirty="0">
                <a:latin typeface="Calibri" pitchFamily="34" charset="0"/>
                <a:cs typeface="Calibri" pitchFamily="34" charset="0"/>
              </a:rPr>
              <a:t> είναι στον </a:t>
            </a:r>
            <a:r>
              <a:rPr lang="el-GR" sz="3200" b="1" dirty="0">
                <a:solidFill>
                  <a:srgbClr val="FF0000"/>
                </a:solidFill>
                <a:latin typeface="Calibri" pitchFamily="34" charset="0"/>
                <a:cs typeface="Calibri" pitchFamily="34" charset="0"/>
              </a:rPr>
              <a:t>αόριστο</a:t>
            </a:r>
            <a:r>
              <a:rPr lang="el-GR" sz="3200" dirty="0">
                <a:latin typeface="Calibri" pitchFamily="34" charset="0"/>
                <a:cs typeface="Calibri" pitchFamily="34" charset="0"/>
              </a:rPr>
              <a:t>.</a:t>
            </a:r>
          </a:p>
          <a:p>
            <a:endParaRPr lang="el-GR" sz="3200" dirty="0" smtClean="0">
              <a:latin typeface="Calibri" pitchFamily="34" charset="0"/>
              <a:cs typeface="Calibri" pitchFamily="34" charset="0"/>
            </a:endParaRPr>
          </a:p>
          <a:p>
            <a:endParaRPr lang="el-GR" dirty="0"/>
          </a:p>
        </p:txBody>
      </p:sp>
      <p:sp>
        <p:nvSpPr>
          <p:cNvPr id="4" name="Ελλειψοειδής επεξήγηση 3"/>
          <p:cNvSpPr/>
          <p:nvPr/>
        </p:nvSpPr>
        <p:spPr>
          <a:xfrm>
            <a:off x="1907704" y="188640"/>
            <a:ext cx="4176464" cy="2016224"/>
          </a:xfrm>
          <a:prstGeom prst="wedgeEllipseCallout">
            <a:avLst>
              <a:gd name="adj1" fmla="val 64913"/>
              <a:gd name="adj2" fmla="val 2633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smtClean="0"/>
              <a:t>Προσέξτε τη διαφορά στα </a:t>
            </a:r>
            <a:r>
              <a:rPr lang="el-GR" b="1" dirty="0" smtClean="0">
                <a:solidFill>
                  <a:srgbClr val="FF0000"/>
                </a:solidFill>
              </a:rPr>
              <a:t>ρήματα</a:t>
            </a:r>
            <a:r>
              <a:rPr lang="el-GR" dirty="0" smtClean="0"/>
              <a:t> των παρακάτω προτάσεων.</a:t>
            </a:r>
            <a:endParaRPr lang="el-GR" dirty="0"/>
          </a:p>
        </p:txBody>
      </p:sp>
    </p:spTree>
    <p:extLst>
      <p:ext uri="{BB962C8B-B14F-4D97-AF65-F5344CB8AC3E}">
        <p14:creationId xmlns:p14="http://schemas.microsoft.com/office/powerpoint/2010/main" val="32901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3140968"/>
            <a:ext cx="4671060" cy="3436620"/>
          </a:xfrm>
        </p:spPr>
      </p:pic>
      <p:sp>
        <p:nvSpPr>
          <p:cNvPr id="5" name="Ελλειψοειδής επεξήγηση 4"/>
          <p:cNvSpPr/>
          <p:nvPr/>
        </p:nvSpPr>
        <p:spPr>
          <a:xfrm>
            <a:off x="107504" y="476672"/>
            <a:ext cx="8712968" cy="2880320"/>
          </a:xfrm>
          <a:prstGeom prst="wedgeEllipseCallout">
            <a:avLst>
              <a:gd name="adj1" fmla="val 29101"/>
              <a:gd name="adj2" fmla="val 6927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Θυμάμαι:</a:t>
            </a:r>
          </a:p>
          <a:p>
            <a:pPr algn="ctr"/>
            <a:r>
              <a:rPr lang="el-GR" dirty="0" smtClean="0"/>
              <a:t>Ο </a:t>
            </a:r>
            <a:r>
              <a:rPr lang="el-GR" b="1" dirty="0" smtClean="0">
                <a:solidFill>
                  <a:srgbClr val="FF0000"/>
                </a:solidFill>
              </a:rPr>
              <a:t>ενεστώτας</a:t>
            </a:r>
            <a:r>
              <a:rPr lang="el-GR" dirty="0" smtClean="0"/>
              <a:t> των ρημάτων μας δείχνει τι κάνω  </a:t>
            </a:r>
            <a:r>
              <a:rPr lang="el-GR" b="1" dirty="0" smtClean="0">
                <a:solidFill>
                  <a:srgbClr val="FF0000"/>
                </a:solidFill>
              </a:rPr>
              <a:t>τώρα</a:t>
            </a:r>
            <a:r>
              <a:rPr lang="el-GR" dirty="0" smtClean="0"/>
              <a:t>.</a:t>
            </a:r>
          </a:p>
          <a:p>
            <a:pPr algn="ctr"/>
            <a:r>
              <a:rPr lang="el-GR" dirty="0" smtClean="0"/>
              <a:t>Ο </a:t>
            </a:r>
            <a:r>
              <a:rPr lang="el-GR" b="1" dirty="0" smtClean="0">
                <a:solidFill>
                  <a:srgbClr val="FF0000"/>
                </a:solidFill>
              </a:rPr>
              <a:t>παρατατικός</a:t>
            </a:r>
            <a:r>
              <a:rPr lang="el-GR" dirty="0" smtClean="0"/>
              <a:t> μας δείχνει τι έκανα  </a:t>
            </a:r>
            <a:r>
              <a:rPr lang="el-GR" b="1" dirty="0" smtClean="0">
                <a:solidFill>
                  <a:srgbClr val="FF0000"/>
                </a:solidFill>
              </a:rPr>
              <a:t>χθες συνέχεια</a:t>
            </a:r>
            <a:r>
              <a:rPr lang="el-GR" dirty="0" smtClean="0"/>
              <a:t>.</a:t>
            </a:r>
          </a:p>
          <a:p>
            <a:pPr algn="ctr"/>
            <a:r>
              <a:rPr lang="el-GR" dirty="0" smtClean="0"/>
              <a:t>Ο </a:t>
            </a:r>
            <a:r>
              <a:rPr lang="el-GR" b="1" dirty="0" smtClean="0">
                <a:solidFill>
                  <a:srgbClr val="FF0000"/>
                </a:solidFill>
              </a:rPr>
              <a:t>αόριστος</a:t>
            </a:r>
            <a:r>
              <a:rPr lang="el-GR" dirty="0" smtClean="0"/>
              <a:t> μας δείχνει τι κάναμε </a:t>
            </a:r>
            <a:r>
              <a:rPr lang="el-GR" b="1" dirty="0" smtClean="0">
                <a:solidFill>
                  <a:srgbClr val="FF0000"/>
                </a:solidFill>
              </a:rPr>
              <a:t>χθες για μια στιγμή</a:t>
            </a:r>
            <a:r>
              <a:rPr lang="el-GR" dirty="0" smtClean="0"/>
              <a:t>.</a:t>
            </a:r>
          </a:p>
          <a:p>
            <a:pPr algn="ctr"/>
            <a:r>
              <a:rPr lang="el-GR" dirty="0" smtClean="0"/>
              <a:t> </a:t>
            </a:r>
            <a:endParaRPr lang="el-GR" dirty="0"/>
          </a:p>
        </p:txBody>
      </p:sp>
    </p:spTree>
    <p:extLst>
      <p:ext uri="{BB962C8B-B14F-4D97-AF65-F5344CB8AC3E}">
        <p14:creationId xmlns:p14="http://schemas.microsoft.com/office/powerpoint/2010/main" val="394640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cap="none" dirty="0"/>
              <a:t>Π</a:t>
            </a:r>
            <a:r>
              <a:rPr lang="el-GR" cap="none" dirty="0" smtClean="0"/>
              <a:t>άμε τώρα να κάνουμε μια άσκηση εμπέδωσης.</a:t>
            </a:r>
            <a:endParaRPr lang="el-GR" cap="none"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987163202"/>
              </p:ext>
            </p:extLst>
          </p:nvPr>
        </p:nvGraphicFramePr>
        <p:xfrm>
          <a:off x="457200" y="1628773"/>
          <a:ext cx="8229600" cy="4722957"/>
        </p:xfrm>
        <a:graphic>
          <a:graphicData uri="http://schemas.openxmlformats.org/drawingml/2006/table">
            <a:tbl>
              <a:tblPr firstRow="1" bandRow="1">
                <a:tableStyleId>{7DF18680-E054-41AD-8BC1-D1AEF772440D}</a:tableStyleId>
              </a:tblPr>
              <a:tblGrid>
                <a:gridCol w="2743200"/>
                <a:gridCol w="2743200"/>
                <a:gridCol w="2743200"/>
              </a:tblGrid>
              <a:tr h="453653">
                <a:tc>
                  <a:txBody>
                    <a:bodyPr/>
                    <a:lstStyle/>
                    <a:p>
                      <a:r>
                        <a:rPr lang="el-GR" dirty="0" smtClean="0"/>
                        <a:t>Ενεστώτας (τώρα)</a:t>
                      </a:r>
                      <a:endParaRPr lang="el-GR" b="0" dirty="0">
                        <a:solidFill>
                          <a:schemeClr val="tx1"/>
                        </a:solidFill>
                      </a:endParaRPr>
                    </a:p>
                  </a:txBody>
                  <a:tcPr/>
                </a:tc>
                <a:tc>
                  <a:txBody>
                    <a:bodyPr/>
                    <a:lstStyle/>
                    <a:p>
                      <a:r>
                        <a:rPr lang="el-GR" dirty="0" smtClean="0"/>
                        <a:t>Παρατατικός (χθες συνέχεια)</a:t>
                      </a:r>
                      <a:endParaRPr lang="el-GR" b="0" dirty="0">
                        <a:solidFill>
                          <a:schemeClr val="tx1"/>
                        </a:solidFill>
                      </a:endParaRPr>
                    </a:p>
                  </a:txBody>
                  <a:tcPr/>
                </a:tc>
                <a:tc>
                  <a:txBody>
                    <a:bodyPr/>
                    <a:lstStyle/>
                    <a:p>
                      <a:r>
                        <a:rPr lang="el-GR" dirty="0" smtClean="0"/>
                        <a:t>Αόριστος (χθες για μια στιγμή)</a:t>
                      </a:r>
                      <a:endParaRPr lang="el-GR" b="0" dirty="0">
                        <a:solidFill>
                          <a:schemeClr val="tx1"/>
                        </a:solidFill>
                      </a:endParaRPr>
                    </a:p>
                  </a:txBody>
                  <a:tcPr/>
                </a:tc>
              </a:tr>
              <a:tr h="453653">
                <a:tc>
                  <a:txBody>
                    <a:bodyPr/>
                    <a:lstStyle/>
                    <a:p>
                      <a:r>
                        <a:rPr lang="el-GR" dirty="0" smtClean="0"/>
                        <a:t>τρέχω</a:t>
                      </a:r>
                      <a:endParaRPr lang="el-GR" dirty="0"/>
                    </a:p>
                  </a:txBody>
                  <a:tcPr/>
                </a:tc>
                <a:tc>
                  <a:txBody>
                    <a:bodyPr/>
                    <a:lstStyle/>
                    <a:p>
                      <a:r>
                        <a:rPr lang="el-GR" dirty="0" smtClean="0"/>
                        <a:t>έτρεχα</a:t>
                      </a:r>
                      <a:endParaRPr lang="el-GR" dirty="0"/>
                    </a:p>
                  </a:txBody>
                  <a:tcPr/>
                </a:tc>
                <a:tc>
                  <a:txBody>
                    <a:bodyPr/>
                    <a:lstStyle/>
                    <a:p>
                      <a:r>
                        <a:rPr lang="el-GR" dirty="0" smtClean="0"/>
                        <a:t>έτρεξα</a:t>
                      </a:r>
                      <a:endParaRPr lang="el-GR" dirty="0"/>
                    </a:p>
                  </a:txBody>
                  <a:tcPr/>
                </a:tc>
              </a:tr>
              <a:tr h="453653">
                <a:tc>
                  <a:txBody>
                    <a:bodyPr/>
                    <a:lstStyle/>
                    <a:p>
                      <a:r>
                        <a:rPr lang="el-GR" dirty="0" smtClean="0"/>
                        <a:t>γράφω</a:t>
                      </a:r>
                      <a:endParaRPr lang="el-GR" dirty="0"/>
                    </a:p>
                  </a:txBody>
                  <a:tcPr/>
                </a:tc>
                <a:tc>
                  <a:txBody>
                    <a:bodyPr/>
                    <a:lstStyle/>
                    <a:p>
                      <a:endParaRPr lang="el-GR"/>
                    </a:p>
                  </a:txBody>
                  <a:tcPr/>
                </a:tc>
                <a:tc>
                  <a:txBody>
                    <a:bodyPr/>
                    <a:lstStyle/>
                    <a:p>
                      <a:endParaRPr lang="el-GR"/>
                    </a:p>
                  </a:txBody>
                  <a:tcPr/>
                </a:tc>
              </a:tr>
              <a:tr h="453653">
                <a:tc>
                  <a:txBody>
                    <a:bodyPr/>
                    <a:lstStyle/>
                    <a:p>
                      <a:r>
                        <a:rPr lang="el-GR" dirty="0" smtClean="0"/>
                        <a:t>ψήνω</a:t>
                      </a:r>
                      <a:endParaRPr lang="el-GR" dirty="0"/>
                    </a:p>
                  </a:txBody>
                  <a:tcPr/>
                </a:tc>
                <a:tc>
                  <a:txBody>
                    <a:bodyPr/>
                    <a:lstStyle/>
                    <a:p>
                      <a:endParaRPr lang="el-GR"/>
                    </a:p>
                  </a:txBody>
                  <a:tcPr/>
                </a:tc>
                <a:tc>
                  <a:txBody>
                    <a:bodyPr/>
                    <a:lstStyle/>
                    <a:p>
                      <a:endParaRPr lang="el-GR" dirty="0"/>
                    </a:p>
                  </a:txBody>
                  <a:tcPr/>
                </a:tc>
              </a:tr>
              <a:tr h="453653">
                <a:tc>
                  <a:txBody>
                    <a:bodyPr/>
                    <a:lstStyle/>
                    <a:p>
                      <a:r>
                        <a:rPr lang="el-GR" dirty="0" smtClean="0"/>
                        <a:t>δένω</a:t>
                      </a:r>
                      <a:endParaRPr lang="el-GR" dirty="0"/>
                    </a:p>
                  </a:txBody>
                  <a:tcPr/>
                </a:tc>
                <a:tc>
                  <a:txBody>
                    <a:bodyPr/>
                    <a:lstStyle/>
                    <a:p>
                      <a:endParaRPr lang="el-GR"/>
                    </a:p>
                  </a:txBody>
                  <a:tcPr/>
                </a:tc>
                <a:tc>
                  <a:txBody>
                    <a:bodyPr/>
                    <a:lstStyle/>
                    <a:p>
                      <a:endParaRPr lang="el-GR"/>
                    </a:p>
                  </a:txBody>
                  <a:tcPr/>
                </a:tc>
              </a:tr>
              <a:tr h="453653">
                <a:tc>
                  <a:txBody>
                    <a:bodyPr/>
                    <a:lstStyle/>
                    <a:p>
                      <a:r>
                        <a:rPr lang="el-GR" dirty="0" smtClean="0"/>
                        <a:t>σκάβω</a:t>
                      </a:r>
                      <a:endParaRPr lang="el-GR" dirty="0"/>
                    </a:p>
                  </a:txBody>
                  <a:tcPr/>
                </a:tc>
                <a:tc>
                  <a:txBody>
                    <a:bodyPr/>
                    <a:lstStyle/>
                    <a:p>
                      <a:endParaRPr lang="el-GR"/>
                    </a:p>
                  </a:txBody>
                  <a:tcPr/>
                </a:tc>
                <a:tc>
                  <a:txBody>
                    <a:bodyPr/>
                    <a:lstStyle/>
                    <a:p>
                      <a:endParaRPr lang="el-GR"/>
                    </a:p>
                  </a:txBody>
                  <a:tcPr/>
                </a:tc>
              </a:tr>
              <a:tr h="453653">
                <a:tc>
                  <a:txBody>
                    <a:bodyPr/>
                    <a:lstStyle/>
                    <a:p>
                      <a:r>
                        <a:rPr lang="el-GR" dirty="0" smtClean="0"/>
                        <a:t>διαβάζω</a:t>
                      </a:r>
                      <a:endParaRPr lang="el-GR" dirty="0"/>
                    </a:p>
                  </a:txBody>
                  <a:tcPr/>
                </a:tc>
                <a:tc>
                  <a:txBody>
                    <a:bodyPr/>
                    <a:lstStyle/>
                    <a:p>
                      <a:endParaRPr lang="el-GR"/>
                    </a:p>
                  </a:txBody>
                  <a:tcPr/>
                </a:tc>
                <a:tc>
                  <a:txBody>
                    <a:bodyPr/>
                    <a:lstStyle/>
                    <a:p>
                      <a:endParaRPr lang="el-GR"/>
                    </a:p>
                  </a:txBody>
                  <a:tcPr/>
                </a:tc>
              </a:tr>
              <a:tr h="453653">
                <a:tc>
                  <a:txBody>
                    <a:bodyPr/>
                    <a:lstStyle/>
                    <a:p>
                      <a:r>
                        <a:rPr lang="el-GR" dirty="0" smtClean="0"/>
                        <a:t>χτενίζω</a:t>
                      </a:r>
                      <a:endParaRPr lang="el-GR" dirty="0"/>
                    </a:p>
                  </a:txBody>
                  <a:tcPr/>
                </a:tc>
                <a:tc>
                  <a:txBody>
                    <a:bodyPr/>
                    <a:lstStyle/>
                    <a:p>
                      <a:endParaRPr lang="el-GR" dirty="0"/>
                    </a:p>
                  </a:txBody>
                  <a:tcPr/>
                </a:tc>
                <a:tc>
                  <a:txBody>
                    <a:bodyPr/>
                    <a:lstStyle/>
                    <a:p>
                      <a:endParaRPr lang="el-GR"/>
                    </a:p>
                  </a:txBody>
                  <a:tcPr/>
                </a:tc>
              </a:tr>
              <a:tr h="453653">
                <a:tc>
                  <a:txBody>
                    <a:bodyPr/>
                    <a:lstStyle/>
                    <a:p>
                      <a:r>
                        <a:rPr lang="el-GR" dirty="0" smtClean="0"/>
                        <a:t>σκουπίζω</a:t>
                      </a:r>
                      <a:endParaRPr lang="el-GR" dirty="0"/>
                    </a:p>
                  </a:txBody>
                  <a:tcPr/>
                </a:tc>
                <a:tc>
                  <a:txBody>
                    <a:bodyPr/>
                    <a:lstStyle/>
                    <a:p>
                      <a:endParaRPr lang="el-GR"/>
                    </a:p>
                  </a:txBody>
                  <a:tcPr/>
                </a:tc>
                <a:tc>
                  <a:txBody>
                    <a:bodyPr/>
                    <a:lstStyle/>
                    <a:p>
                      <a:endParaRPr lang="el-GR"/>
                    </a:p>
                  </a:txBody>
                  <a:tcPr/>
                </a:tc>
              </a:tr>
              <a:tr h="453653">
                <a:tc>
                  <a:txBody>
                    <a:bodyPr/>
                    <a:lstStyle/>
                    <a:p>
                      <a:r>
                        <a:rPr lang="el-GR" dirty="0" smtClean="0"/>
                        <a:t>ποτίζω</a:t>
                      </a:r>
                      <a:endParaRPr lang="el-GR" dirty="0"/>
                    </a:p>
                  </a:txBody>
                  <a:tcPr/>
                </a:tc>
                <a:tc>
                  <a:txBody>
                    <a:bodyPr/>
                    <a:lstStyle/>
                    <a:p>
                      <a:endParaRPr lang="el-GR"/>
                    </a:p>
                  </a:txBody>
                  <a:tcPr/>
                </a:tc>
                <a:tc>
                  <a:txBody>
                    <a:bodyPr/>
                    <a:lstStyle/>
                    <a:p>
                      <a:endParaRPr lang="el-GR" dirty="0"/>
                    </a:p>
                  </a:txBody>
                  <a:tcPr/>
                </a:tc>
              </a:tr>
            </a:tbl>
          </a:graphicData>
        </a:graphic>
      </p:graphicFrame>
    </p:spTree>
    <p:extLst>
      <p:ext uri="{BB962C8B-B14F-4D97-AF65-F5344CB8AC3E}">
        <p14:creationId xmlns:p14="http://schemas.microsoft.com/office/powerpoint/2010/main" val="19745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128" y="408373"/>
            <a:ext cx="8260672" cy="716371"/>
          </a:xfrm>
        </p:spPr>
        <p:txBody>
          <a:bodyPr>
            <a:normAutofit fontScale="90000"/>
          </a:bodyPr>
          <a:lstStyle/>
          <a:p>
            <a:r>
              <a:rPr lang="el-GR" sz="2400" cap="none" dirty="0">
                <a:latin typeface="Calibri" pitchFamily="34" charset="0"/>
                <a:cs typeface="Calibri" pitchFamily="34" charset="0"/>
              </a:rPr>
              <a:t>Δ</a:t>
            </a:r>
            <a:r>
              <a:rPr lang="el-GR" sz="2400" cap="none" dirty="0" smtClean="0">
                <a:latin typeface="Calibri" pitchFamily="34" charset="0"/>
                <a:cs typeface="Calibri" pitchFamily="34" charset="0"/>
              </a:rPr>
              <a:t>ιάβασε προσεκτικά το παρακάτω κείμενο. </a:t>
            </a:r>
            <a:r>
              <a:rPr lang="el-GR" sz="2400" cap="none" dirty="0">
                <a:latin typeface="Calibri" pitchFamily="34" charset="0"/>
                <a:cs typeface="Calibri" pitchFamily="34" charset="0"/>
              </a:rPr>
              <a:t>Ό</a:t>
            </a:r>
            <a:r>
              <a:rPr lang="el-GR" sz="2400" cap="none" dirty="0" smtClean="0">
                <a:latin typeface="Calibri" pitchFamily="34" charset="0"/>
                <a:cs typeface="Calibri" pitchFamily="34" charset="0"/>
              </a:rPr>
              <a:t>λα τα ρήματα είναι στον </a:t>
            </a:r>
            <a:r>
              <a:rPr lang="el-GR" sz="2400" b="1" u="sng" cap="none" dirty="0" smtClean="0">
                <a:latin typeface="Calibri" pitchFamily="34" charset="0"/>
                <a:cs typeface="Calibri" pitchFamily="34" charset="0"/>
              </a:rPr>
              <a:t>ενεστώτα.</a:t>
            </a:r>
            <a:endParaRPr lang="el-GR" sz="2400" b="1" u="sng" cap="none" dirty="0">
              <a:latin typeface="Calibri" pitchFamily="34" charset="0"/>
              <a:cs typeface="Calibri" pitchFamily="34" charset="0"/>
            </a:endParaRPr>
          </a:p>
        </p:txBody>
      </p:sp>
      <p:sp>
        <p:nvSpPr>
          <p:cNvPr id="3" name="Θέση περιεχομένου 2"/>
          <p:cNvSpPr>
            <a:spLocks noGrp="1"/>
          </p:cNvSpPr>
          <p:nvPr>
            <p:ph idx="1"/>
          </p:nvPr>
        </p:nvSpPr>
        <p:spPr>
          <a:xfrm>
            <a:off x="457200" y="1484784"/>
            <a:ext cx="8229600" cy="4641379"/>
          </a:xfrm>
        </p:spPr>
        <p:txBody>
          <a:bodyPr/>
          <a:lstStyle/>
          <a:p>
            <a:r>
              <a:rPr lang="el-GR" dirty="0" smtClean="0">
                <a:latin typeface="Calibri" pitchFamily="34" charset="0"/>
                <a:cs typeface="Calibri" pitchFamily="34" charset="0"/>
              </a:rPr>
              <a:t>Κάθε μέρα </a:t>
            </a:r>
            <a:r>
              <a:rPr lang="el-GR" b="1" dirty="0" smtClean="0">
                <a:solidFill>
                  <a:srgbClr val="FF0000"/>
                </a:solidFill>
                <a:latin typeface="Calibri" pitchFamily="34" charset="0"/>
                <a:cs typeface="Calibri" pitchFamily="34" charset="0"/>
              </a:rPr>
              <a:t>βοηθώ</a:t>
            </a:r>
            <a:r>
              <a:rPr lang="el-GR" dirty="0" smtClean="0">
                <a:latin typeface="Calibri" pitchFamily="34" charset="0"/>
                <a:cs typeface="Calibri" pitchFamily="34" charset="0"/>
              </a:rPr>
              <a:t> τη μητέρα μου στις δουλειές του σπιτιού. Το πρωί </a:t>
            </a:r>
            <a:r>
              <a:rPr lang="el-GR" b="1" dirty="0" smtClean="0">
                <a:solidFill>
                  <a:srgbClr val="FF0000"/>
                </a:solidFill>
                <a:latin typeface="Calibri" pitchFamily="34" charset="0"/>
                <a:cs typeface="Calibri" pitchFamily="34" charset="0"/>
              </a:rPr>
              <a:t>σκουπίζουμε</a:t>
            </a:r>
            <a:r>
              <a:rPr lang="el-GR" dirty="0" smtClean="0">
                <a:latin typeface="Calibri" pitchFamily="34" charset="0"/>
                <a:cs typeface="Calibri" pitchFamily="34" charset="0"/>
              </a:rPr>
              <a:t> και </a:t>
            </a:r>
            <a:r>
              <a:rPr lang="el-GR" b="1" dirty="0" smtClean="0">
                <a:solidFill>
                  <a:srgbClr val="FF0000"/>
                </a:solidFill>
                <a:latin typeface="Calibri" pitchFamily="34" charset="0"/>
                <a:cs typeface="Calibri" pitchFamily="34" charset="0"/>
              </a:rPr>
              <a:t>καθαρίζουμε</a:t>
            </a:r>
            <a:r>
              <a:rPr lang="el-GR" dirty="0" smtClean="0">
                <a:latin typeface="Calibri" pitchFamily="34" charset="0"/>
                <a:cs typeface="Calibri" pitchFamily="34" charset="0"/>
              </a:rPr>
              <a:t> την κουζίνα και το σαλόνι. </a:t>
            </a:r>
            <a:r>
              <a:rPr lang="el-GR" b="1" dirty="0" smtClean="0">
                <a:solidFill>
                  <a:srgbClr val="FF0000"/>
                </a:solidFill>
                <a:latin typeface="Calibri" pitchFamily="34" charset="0"/>
                <a:cs typeface="Calibri" pitchFamily="34" charset="0"/>
              </a:rPr>
              <a:t>Στρώνουμε</a:t>
            </a:r>
            <a:r>
              <a:rPr lang="el-GR" dirty="0" smtClean="0">
                <a:latin typeface="Calibri" pitchFamily="34" charset="0"/>
                <a:cs typeface="Calibri" pitchFamily="34" charset="0"/>
              </a:rPr>
              <a:t> τα κρεβάτια και </a:t>
            </a:r>
            <a:r>
              <a:rPr lang="el-GR" b="1" dirty="0" smtClean="0">
                <a:solidFill>
                  <a:srgbClr val="FF0000"/>
                </a:solidFill>
                <a:latin typeface="Calibri" pitchFamily="34" charset="0"/>
                <a:cs typeface="Calibri" pitchFamily="34" charset="0"/>
              </a:rPr>
              <a:t>ποτίζουμ</a:t>
            </a:r>
            <a:r>
              <a:rPr lang="el-GR" dirty="0" smtClean="0">
                <a:latin typeface="Calibri" pitchFamily="34" charset="0"/>
                <a:cs typeface="Calibri" pitchFamily="34" charset="0"/>
              </a:rPr>
              <a:t>ε τα λουλούδια. Μετά </a:t>
            </a:r>
            <a:r>
              <a:rPr lang="el-GR" b="1" dirty="0" smtClean="0">
                <a:solidFill>
                  <a:srgbClr val="FF0000"/>
                </a:solidFill>
                <a:latin typeface="Calibri" pitchFamily="34" charset="0"/>
                <a:cs typeface="Calibri" pitchFamily="34" charset="0"/>
              </a:rPr>
              <a:t>ξεσκονίζουμε</a:t>
            </a:r>
            <a:r>
              <a:rPr lang="el-GR" dirty="0" smtClean="0">
                <a:latin typeface="Calibri" pitchFamily="34" charset="0"/>
                <a:cs typeface="Calibri" pitchFamily="34" charset="0"/>
              </a:rPr>
              <a:t> τα έπιπλα και </a:t>
            </a:r>
            <a:r>
              <a:rPr lang="el-GR" b="1" dirty="0" smtClean="0">
                <a:solidFill>
                  <a:srgbClr val="FF0000"/>
                </a:solidFill>
                <a:latin typeface="Calibri" pitchFamily="34" charset="0"/>
                <a:cs typeface="Calibri" pitchFamily="34" charset="0"/>
              </a:rPr>
              <a:t>μαγειρεύουμε</a:t>
            </a:r>
            <a:r>
              <a:rPr lang="el-GR" dirty="0" smtClean="0">
                <a:latin typeface="Calibri" pitchFamily="34" charset="0"/>
                <a:cs typeface="Calibri" pitchFamily="34" charset="0"/>
              </a:rPr>
              <a:t> διάφορε λιχουδιές και </a:t>
            </a:r>
            <a:r>
              <a:rPr lang="el-GR" b="1" dirty="0" smtClean="0">
                <a:solidFill>
                  <a:srgbClr val="FF0000"/>
                </a:solidFill>
                <a:latin typeface="Calibri" pitchFamily="34" charset="0"/>
                <a:cs typeface="Calibri" pitchFamily="34" charset="0"/>
              </a:rPr>
              <a:t>τραγουδάμε</a:t>
            </a:r>
            <a:r>
              <a:rPr lang="el-GR" dirty="0" smtClean="0">
                <a:latin typeface="Calibri" pitchFamily="34" charset="0"/>
                <a:cs typeface="Calibri" pitchFamily="34" charset="0"/>
              </a:rPr>
              <a:t> τα αγαπημένα μας τραγούδια.</a:t>
            </a:r>
          </a:p>
          <a:p>
            <a:pPr marL="114300" indent="0">
              <a:buNone/>
            </a:pPr>
            <a:endParaRPr lang="el-GR" dirty="0" smtClean="0">
              <a:latin typeface="Calibri" pitchFamily="34" charset="0"/>
              <a:cs typeface="Calibri" pitchFamily="34" charset="0"/>
            </a:endParaRPr>
          </a:p>
          <a:p>
            <a:r>
              <a:rPr lang="el-GR" dirty="0" smtClean="0">
                <a:latin typeface="Calibri" pitchFamily="34" charset="0"/>
                <a:cs typeface="Calibri" pitchFamily="34" charset="0"/>
              </a:rPr>
              <a:t>Τώρα </a:t>
            </a:r>
            <a:r>
              <a:rPr lang="el-GR" dirty="0" err="1" smtClean="0">
                <a:latin typeface="Calibri" pitchFamily="34" charset="0"/>
                <a:cs typeface="Calibri" pitchFamily="34" charset="0"/>
              </a:rPr>
              <a:t>ξαναγράψε</a:t>
            </a:r>
            <a:r>
              <a:rPr lang="el-GR" dirty="0" smtClean="0">
                <a:latin typeface="Calibri" pitchFamily="34" charset="0"/>
                <a:cs typeface="Calibri" pitchFamily="34" charset="0"/>
              </a:rPr>
              <a:t> στο τετράδιό σου το παραπάνω κείμενο στον </a:t>
            </a:r>
            <a:r>
              <a:rPr lang="el-GR" b="1" u="sng" dirty="0" smtClean="0">
                <a:latin typeface="Calibri" pitchFamily="34" charset="0"/>
                <a:cs typeface="Calibri" pitchFamily="34" charset="0"/>
              </a:rPr>
              <a:t>αόριστο</a:t>
            </a:r>
            <a:r>
              <a:rPr lang="el-GR" dirty="0" smtClean="0">
                <a:latin typeface="Calibri" pitchFamily="34" charset="0"/>
                <a:cs typeface="Calibri" pitchFamily="34" charset="0"/>
              </a:rPr>
              <a:t>. ( τι κάνατε </a:t>
            </a:r>
            <a:r>
              <a:rPr lang="el-GR" u="sng" dirty="0" smtClean="0">
                <a:latin typeface="Calibri" pitchFamily="34" charset="0"/>
                <a:cs typeface="Calibri" pitchFamily="34" charset="0"/>
              </a:rPr>
              <a:t>χθες για λίγο</a:t>
            </a:r>
            <a:r>
              <a:rPr lang="el-GR" dirty="0" smtClean="0">
                <a:latin typeface="Calibri" pitchFamily="34" charset="0"/>
                <a:cs typeface="Calibri" pitchFamily="34" charset="0"/>
              </a:rPr>
              <a:t>). Θα αρχίσεις έτσι.</a:t>
            </a:r>
          </a:p>
          <a:p>
            <a:pPr marL="114300" indent="0">
              <a:buNone/>
            </a:pPr>
            <a:endParaRPr lang="el-GR" dirty="0" smtClean="0">
              <a:latin typeface="Calibri" pitchFamily="34" charset="0"/>
              <a:cs typeface="Calibri" pitchFamily="34" charset="0"/>
            </a:endParaRPr>
          </a:p>
          <a:p>
            <a:r>
              <a:rPr lang="el-GR" b="1" dirty="0" smtClean="0">
                <a:latin typeface="Calibri" pitchFamily="34" charset="0"/>
                <a:cs typeface="Calibri" pitchFamily="34" charset="0"/>
              </a:rPr>
              <a:t>Χθες βοήθησα τη μητέρα μου……..</a:t>
            </a:r>
          </a:p>
          <a:p>
            <a:pPr marL="114300" indent="0">
              <a:buNone/>
            </a:pPr>
            <a:endParaRPr lang="el-GR" dirty="0" smtClean="0">
              <a:latin typeface="Calibri" pitchFamily="34" charset="0"/>
              <a:cs typeface="Calibri" pitchFamily="34" charset="0"/>
            </a:endParaRPr>
          </a:p>
          <a:p>
            <a:endParaRPr lang="el-GR" dirty="0">
              <a:latin typeface="Calibri" pitchFamily="34" charset="0"/>
              <a:cs typeface="Calibri" pitchFamily="34" charset="0"/>
            </a:endParaRPr>
          </a:p>
        </p:txBody>
      </p:sp>
    </p:spTree>
    <p:extLst>
      <p:ext uri="{BB962C8B-B14F-4D97-AF65-F5344CB8AC3E}">
        <p14:creationId xmlns:p14="http://schemas.microsoft.com/office/powerpoint/2010/main" val="83796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88640"/>
            <a:ext cx="8928992" cy="1656184"/>
          </a:xfrm>
        </p:spPr>
        <p:txBody>
          <a:bodyPr>
            <a:normAutofit/>
          </a:bodyPr>
          <a:lstStyle/>
          <a:p>
            <a:r>
              <a:rPr lang="el-GR" sz="2000" cap="none" dirty="0" smtClean="0">
                <a:latin typeface="Calibri" pitchFamily="34" charset="0"/>
                <a:cs typeface="Calibri" pitchFamily="34" charset="0"/>
              </a:rPr>
              <a:t>Στο τετράδιο Γλώσσας γράψε μια ιστορία με </a:t>
            </a:r>
            <a:r>
              <a:rPr lang="el-GR" sz="2000" b="1" cap="none" dirty="0" smtClean="0">
                <a:latin typeface="Calibri" pitchFamily="34" charset="0"/>
                <a:cs typeface="Calibri" pitchFamily="34" charset="0"/>
              </a:rPr>
              <a:t>αρχή , μέση και τέλος</a:t>
            </a:r>
            <a:r>
              <a:rPr lang="el-GR" sz="2000" cap="none" dirty="0" smtClean="0">
                <a:latin typeface="Calibri" pitchFamily="34" charset="0"/>
                <a:cs typeface="Calibri" pitchFamily="34" charset="0"/>
              </a:rPr>
              <a:t>. </a:t>
            </a:r>
            <a:r>
              <a:rPr lang="el-GR" sz="2000" cap="none" dirty="0">
                <a:latin typeface="Calibri" pitchFamily="34" charset="0"/>
                <a:cs typeface="Calibri" pitchFamily="34" charset="0"/>
              </a:rPr>
              <a:t>Ά</a:t>
            </a:r>
            <a:r>
              <a:rPr lang="el-GR" sz="2000" cap="none" dirty="0" smtClean="0">
                <a:latin typeface="Calibri" pitchFamily="34" charset="0"/>
                <a:cs typeface="Calibri" pitchFamily="34" charset="0"/>
              </a:rPr>
              <a:t>φησε τη φαντασία σου ελεύθερη και φτιάξε μια ωραία ιστορία. Μπορείς να δώσεις και ονόματα στα παιδιά της εικόνας. (Κοίταξε πού βρίσκονται, τι υπάρχει γύρω τους, πώς είναι η έκφρασή τους κι αυτό θα σε βοηθήσει να καταλάβεις και να γράψεις την ιστορία σου! )</a:t>
            </a:r>
            <a:endParaRPr lang="el-GR" sz="2000" cap="none" dirty="0">
              <a:latin typeface="Calibri" pitchFamily="34" charset="0"/>
              <a:cs typeface="Calibri" pitchFamily="34" charset="0"/>
            </a:endParaRPr>
          </a:p>
        </p:txBody>
      </p:sp>
      <p:pic>
        <p:nvPicPr>
          <p:cNvPr id="4" name="Θέση περιεχομένου 3"/>
          <p:cNvPicPr>
            <a:picLocks noGrp="1" noChangeAspect="1"/>
          </p:cNvPicPr>
          <p:nvPr>
            <p:ph idx="1"/>
          </p:nvPr>
        </p:nvPicPr>
        <p:blipFill rotWithShape="1">
          <a:blip r:embed="rId2">
            <a:extLst>
              <a:ext uri="{28A0092B-C50C-407E-A947-70E740481C1C}">
                <a14:useLocalDpi xmlns:a14="http://schemas.microsoft.com/office/drawing/2010/main" val="0"/>
              </a:ext>
            </a:extLst>
          </a:blip>
          <a:srcRect l="6232" t="4219" r="6185" b="48084"/>
          <a:stretch/>
        </p:blipFill>
        <p:spPr>
          <a:xfrm>
            <a:off x="1115616" y="1916832"/>
            <a:ext cx="6480720" cy="4705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214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2492896"/>
            <a:ext cx="4671060" cy="3436620"/>
          </a:xfrm>
        </p:spPr>
      </p:pic>
      <p:sp>
        <p:nvSpPr>
          <p:cNvPr id="5" name="Ελλειψοειδής επεξήγηση 4"/>
          <p:cNvSpPr/>
          <p:nvPr/>
        </p:nvSpPr>
        <p:spPr>
          <a:xfrm>
            <a:off x="755576" y="908720"/>
            <a:ext cx="5112568" cy="2448272"/>
          </a:xfrm>
          <a:prstGeom prst="wedgeEllipseCallout">
            <a:avLst>
              <a:gd name="adj1" fmla="val 50708"/>
              <a:gd name="adj2" fmla="val 5353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2400" dirty="0" smtClean="0"/>
              <a:t>Καλό Σαββατοκύριακο!!!</a:t>
            </a:r>
            <a:endParaRPr lang="el-GR" sz="2400" dirty="0"/>
          </a:p>
        </p:txBody>
      </p:sp>
    </p:spTree>
    <p:extLst>
      <p:ext uri="{BB962C8B-B14F-4D97-AF65-F5344CB8AC3E}">
        <p14:creationId xmlns:p14="http://schemas.microsoft.com/office/powerpoint/2010/main" val="111602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3140968"/>
            <a:ext cx="4671060" cy="3436620"/>
          </a:xfrm>
        </p:spPr>
      </p:pic>
      <p:sp>
        <p:nvSpPr>
          <p:cNvPr id="5" name="Ελλειψοειδής επεξήγηση 4"/>
          <p:cNvSpPr/>
          <p:nvPr/>
        </p:nvSpPr>
        <p:spPr>
          <a:xfrm>
            <a:off x="4429152" y="469792"/>
            <a:ext cx="4680520" cy="1440160"/>
          </a:xfrm>
          <a:prstGeom prst="wedgeEllipseCallout">
            <a:avLst>
              <a:gd name="adj1" fmla="val 25373"/>
              <a:gd name="adj2" fmla="val 13896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Και τώρα ήρθε η ώρα να θυμηθούμε  την… ώρα</a:t>
            </a:r>
            <a:endParaRPr lang="el-GR" dirty="0"/>
          </a:p>
        </p:txBody>
      </p:sp>
      <p:pic>
        <p:nvPicPr>
          <p:cNvPr id="2050" name="Picture 2" descr="C:\Users\30694\Pictures\ρολοι.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422120"/>
            <a:ext cx="2667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Ελλειψοειδής επεξήγηση 1"/>
          <p:cNvSpPr/>
          <p:nvPr/>
        </p:nvSpPr>
        <p:spPr>
          <a:xfrm>
            <a:off x="3923928" y="1909952"/>
            <a:ext cx="3312368" cy="1512168"/>
          </a:xfrm>
          <a:prstGeom prst="wedgeEllipseCallout">
            <a:avLst>
              <a:gd name="adj1" fmla="val 46911"/>
              <a:gd name="adj2" fmla="val 8245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Σε κάθε αναλογικό ρολόι, όπως αυτό, υπάρχουν </a:t>
            </a:r>
            <a:r>
              <a:rPr lang="el-GR" b="1" dirty="0" smtClean="0">
                <a:solidFill>
                  <a:srgbClr val="FFFF00"/>
                </a:solidFill>
              </a:rPr>
              <a:t>τρεις δείκτες</a:t>
            </a:r>
            <a:endParaRPr lang="el-GR" b="1" dirty="0">
              <a:solidFill>
                <a:srgbClr val="FFFF00"/>
              </a:solidFill>
            </a:endParaRPr>
          </a:p>
        </p:txBody>
      </p:sp>
      <p:cxnSp>
        <p:nvCxnSpPr>
          <p:cNvPr id="6" name="Ευθύγραμμο βέλος σύνδεσης 5"/>
          <p:cNvCxnSpPr/>
          <p:nvPr/>
        </p:nvCxnSpPr>
        <p:spPr>
          <a:xfrm flipH="1">
            <a:off x="2443792" y="2420888"/>
            <a:ext cx="472024" cy="165473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1329724" y="5041728"/>
            <a:ext cx="577980" cy="10378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2699792" y="5157192"/>
            <a:ext cx="1584176" cy="14401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Επεξήγηση με παραλληλόγραμμο 12"/>
          <p:cNvSpPr/>
          <p:nvPr/>
        </p:nvSpPr>
        <p:spPr>
          <a:xfrm>
            <a:off x="1147648" y="1772816"/>
            <a:ext cx="2592288" cy="510936"/>
          </a:xfrm>
          <a:prstGeom prst="wedgeRectCallout">
            <a:avLst>
              <a:gd name="adj1" fmla="val -22194"/>
              <a:gd name="adj2" fmla="val 4639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Ο μεγάλος δείκτης, που δείχνει τα λεπτά.</a:t>
            </a:r>
            <a:endParaRPr lang="el-GR" dirty="0"/>
          </a:p>
        </p:txBody>
      </p:sp>
      <p:sp>
        <p:nvSpPr>
          <p:cNvPr id="14" name="Επεξήγηση με παραλληλόγραμμο 13"/>
          <p:cNvSpPr/>
          <p:nvPr/>
        </p:nvSpPr>
        <p:spPr>
          <a:xfrm>
            <a:off x="193904" y="6079616"/>
            <a:ext cx="2937936" cy="756084"/>
          </a:xfrm>
          <a:prstGeom prst="wedgeRectCallout">
            <a:avLst>
              <a:gd name="adj1" fmla="val -20833"/>
              <a:gd name="adj2" fmla="val 4727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a:t>Ο μικρός </a:t>
            </a:r>
            <a:r>
              <a:rPr lang="el-GR" dirty="0" smtClean="0"/>
              <a:t>δείκτης, </a:t>
            </a:r>
            <a:r>
              <a:rPr lang="el-GR" dirty="0"/>
              <a:t>που δείχνει τις ώρες</a:t>
            </a:r>
          </a:p>
        </p:txBody>
      </p:sp>
      <p:sp>
        <p:nvSpPr>
          <p:cNvPr id="16" name="Επεξήγηση με παραλληλόγραμμο 15"/>
          <p:cNvSpPr/>
          <p:nvPr/>
        </p:nvSpPr>
        <p:spPr>
          <a:xfrm>
            <a:off x="4247964" y="4249640"/>
            <a:ext cx="2664296" cy="792088"/>
          </a:xfrm>
          <a:prstGeom prst="wedgeRectCallout">
            <a:avLst>
              <a:gd name="adj1" fmla="val -20833"/>
              <a:gd name="adj2" fmla="val 466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Ο λεπτός δείκτης, που δείχνει τα δευτερόλεπτα</a:t>
            </a:r>
            <a:endParaRPr lang="el-GR" dirty="0"/>
          </a:p>
        </p:txBody>
      </p:sp>
    </p:spTree>
    <p:extLst>
      <p:ext uri="{BB962C8B-B14F-4D97-AF65-F5344CB8AC3E}">
        <p14:creationId xmlns:p14="http://schemas.microsoft.com/office/powerpoint/2010/main" val="1134444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7" t="19885" b="3909"/>
          <a:stretch/>
        </p:blipFill>
        <p:spPr bwMode="auto">
          <a:xfrm>
            <a:off x="1979712" y="1879100"/>
            <a:ext cx="4499610" cy="4928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Επεξήγηση με παραλληλόγραμμο 3"/>
          <p:cNvSpPr/>
          <p:nvPr/>
        </p:nvSpPr>
        <p:spPr>
          <a:xfrm>
            <a:off x="152128" y="260648"/>
            <a:ext cx="8740352" cy="1640148"/>
          </a:xfrm>
          <a:prstGeom prst="wedgeRectCallout">
            <a:avLst>
              <a:gd name="adj1" fmla="val -20722"/>
              <a:gd name="adj2" fmla="val 505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t>Και τώρα θυμάμαι πώς διαβάζω την ώρα. Η παρακάτω εικόνα εξηγεί πώς διαβάζω τον μεγάλο δείκτη, που μου δείχνει τα λεπτά. </a:t>
            </a:r>
            <a:r>
              <a:rPr lang="el-GR" dirty="0"/>
              <a:t>Έτσι, όταν ο </a:t>
            </a:r>
            <a:r>
              <a:rPr lang="el-GR" sz="2000" b="1" dirty="0">
                <a:solidFill>
                  <a:schemeClr val="tx1"/>
                </a:solidFill>
              </a:rPr>
              <a:t>μεγάλος δείκτης</a:t>
            </a:r>
            <a:r>
              <a:rPr lang="el-GR" sz="2000" b="1" dirty="0"/>
              <a:t> </a:t>
            </a:r>
            <a:r>
              <a:rPr lang="el-GR" dirty="0"/>
              <a:t>είναι στο </a:t>
            </a:r>
            <a:r>
              <a:rPr lang="el-GR" dirty="0">
                <a:solidFill>
                  <a:schemeClr val="tx1"/>
                </a:solidFill>
              </a:rPr>
              <a:t>12</a:t>
            </a:r>
            <a:r>
              <a:rPr lang="el-GR" dirty="0"/>
              <a:t> διαβάζω …</a:t>
            </a:r>
            <a:r>
              <a:rPr lang="el-GR" dirty="0">
                <a:solidFill>
                  <a:schemeClr val="tx1"/>
                </a:solidFill>
              </a:rPr>
              <a:t>ακριβώς</a:t>
            </a:r>
            <a:r>
              <a:rPr lang="el-GR" dirty="0"/>
              <a:t>. Όταν είναι στο </a:t>
            </a:r>
            <a:r>
              <a:rPr lang="el-GR" dirty="0">
                <a:solidFill>
                  <a:schemeClr val="tx1"/>
                </a:solidFill>
              </a:rPr>
              <a:t>1</a:t>
            </a:r>
            <a:r>
              <a:rPr lang="el-GR" dirty="0"/>
              <a:t> διαβάζω </a:t>
            </a:r>
            <a:r>
              <a:rPr lang="el-GR" dirty="0">
                <a:solidFill>
                  <a:schemeClr val="tx1"/>
                </a:solidFill>
              </a:rPr>
              <a:t>και </a:t>
            </a:r>
            <a:r>
              <a:rPr lang="el-GR" dirty="0" err="1">
                <a:solidFill>
                  <a:schemeClr val="tx1"/>
                </a:solidFill>
              </a:rPr>
              <a:t>πέντε</a:t>
            </a:r>
            <a:r>
              <a:rPr lang="el-GR" dirty="0" err="1"/>
              <a:t>…Όταν</a:t>
            </a:r>
            <a:r>
              <a:rPr lang="el-GR" dirty="0"/>
              <a:t> είναι στο </a:t>
            </a:r>
            <a:r>
              <a:rPr lang="el-GR" dirty="0">
                <a:solidFill>
                  <a:schemeClr val="tx1"/>
                </a:solidFill>
              </a:rPr>
              <a:t>2</a:t>
            </a:r>
            <a:r>
              <a:rPr lang="el-GR" dirty="0"/>
              <a:t> διαβάζω </a:t>
            </a:r>
            <a:r>
              <a:rPr lang="el-GR" dirty="0">
                <a:solidFill>
                  <a:schemeClr val="tx1"/>
                </a:solidFill>
              </a:rPr>
              <a:t>και </a:t>
            </a:r>
            <a:r>
              <a:rPr lang="el-GR" dirty="0" err="1">
                <a:solidFill>
                  <a:schemeClr val="tx1"/>
                </a:solidFill>
              </a:rPr>
              <a:t>δέκα</a:t>
            </a:r>
            <a:r>
              <a:rPr lang="el-GR" dirty="0" err="1"/>
              <a:t>…κλπ</a:t>
            </a:r>
            <a:r>
              <a:rPr lang="el-GR" dirty="0"/>
              <a:t>.  </a:t>
            </a:r>
          </a:p>
          <a:p>
            <a:pPr algn="ctr"/>
            <a:endParaRPr lang="el-GR" dirty="0"/>
          </a:p>
        </p:txBody>
      </p:sp>
      <p:sp>
        <p:nvSpPr>
          <p:cNvPr id="3" name="Επεξήγηση με στρογγυλεμένο παραλληλόγραμμο 2"/>
          <p:cNvSpPr/>
          <p:nvPr/>
        </p:nvSpPr>
        <p:spPr>
          <a:xfrm>
            <a:off x="7092280" y="3429000"/>
            <a:ext cx="1916768" cy="2071425"/>
          </a:xfrm>
          <a:prstGeom prst="wedgeRoundRectCallout">
            <a:avLst>
              <a:gd name="adj1" fmla="val -21410"/>
              <a:gd name="adj2" fmla="val 46754"/>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b="1" dirty="0" smtClean="0"/>
              <a:t> Από το 12 μέχρι το 6 διαβάζω </a:t>
            </a:r>
            <a:r>
              <a:rPr lang="el-GR" sz="2000" b="1" dirty="0" smtClean="0">
                <a:solidFill>
                  <a:schemeClr val="tx1"/>
                </a:solidFill>
              </a:rPr>
              <a:t>και </a:t>
            </a:r>
            <a:r>
              <a:rPr lang="el-GR" dirty="0" smtClean="0"/>
              <a:t>….</a:t>
            </a:r>
          </a:p>
        </p:txBody>
      </p:sp>
      <p:sp>
        <p:nvSpPr>
          <p:cNvPr id="14" name="Αριστερό άγκιστρο 13"/>
          <p:cNvSpPr/>
          <p:nvPr/>
        </p:nvSpPr>
        <p:spPr>
          <a:xfrm>
            <a:off x="1367644" y="3002648"/>
            <a:ext cx="504056" cy="3456384"/>
          </a:xfrm>
          <a:prstGeom prst="leftBrace">
            <a:avLst>
              <a:gd name="adj1" fmla="val 8333"/>
              <a:gd name="adj2" fmla="val 5043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Δεξιό άγκιστρο 14"/>
          <p:cNvSpPr/>
          <p:nvPr/>
        </p:nvSpPr>
        <p:spPr>
          <a:xfrm>
            <a:off x="6623338" y="3068960"/>
            <a:ext cx="432048" cy="339007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 name="Επεξήγηση με παραλληλόγραμμο 15"/>
          <p:cNvSpPr/>
          <p:nvPr/>
        </p:nvSpPr>
        <p:spPr>
          <a:xfrm>
            <a:off x="152128" y="3356992"/>
            <a:ext cx="1296144" cy="2209745"/>
          </a:xfrm>
          <a:prstGeom prst="wedgeRectCallout">
            <a:avLst>
              <a:gd name="adj1" fmla="val -18717"/>
              <a:gd name="adj2" fmla="val 4642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b="1" dirty="0"/>
              <a:t>Από το 6 μέχρι το 12 διαβάζω </a:t>
            </a:r>
            <a:r>
              <a:rPr lang="el-GR" sz="2000" b="1" dirty="0">
                <a:solidFill>
                  <a:schemeClr val="tx1"/>
                </a:solidFill>
              </a:rPr>
              <a:t>παρά</a:t>
            </a:r>
            <a:r>
              <a:rPr lang="el-GR" dirty="0"/>
              <a:t>…</a:t>
            </a:r>
          </a:p>
        </p:txBody>
      </p:sp>
    </p:spTree>
    <p:extLst>
      <p:ext uri="{BB962C8B-B14F-4D97-AF65-F5344CB8AC3E}">
        <p14:creationId xmlns:p14="http://schemas.microsoft.com/office/powerpoint/2010/main" val="21130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92280" y="5445224"/>
            <a:ext cx="1734858" cy="1276380"/>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7"/>
            <a:ext cx="8973262" cy="511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Επεξήγηση με παραλληλόγραμμο 2"/>
          <p:cNvSpPr/>
          <p:nvPr/>
        </p:nvSpPr>
        <p:spPr>
          <a:xfrm>
            <a:off x="673360" y="4149080"/>
            <a:ext cx="1594384" cy="182856"/>
          </a:xfrm>
          <a:prstGeom prst="wedgeRectCallout">
            <a:avLst>
              <a:gd name="adj1" fmla="val -20833"/>
              <a:gd name="adj2" fmla="val 402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000" b="1" dirty="0">
                <a:solidFill>
                  <a:schemeClr val="tx1"/>
                </a:solidFill>
              </a:rPr>
              <a:t>μ</a:t>
            </a:r>
            <a:r>
              <a:rPr lang="el-GR" sz="1000" b="1" dirty="0" smtClean="0">
                <a:solidFill>
                  <a:schemeClr val="tx1"/>
                </a:solidFill>
              </a:rPr>
              <a:t>.μ. (μετά μεσημβρίαν)</a:t>
            </a:r>
            <a:endParaRPr lang="el-GR" sz="1000" b="1" dirty="0">
              <a:solidFill>
                <a:schemeClr val="tx1"/>
              </a:solidFill>
            </a:endParaRPr>
          </a:p>
        </p:txBody>
      </p:sp>
      <p:sp>
        <p:nvSpPr>
          <p:cNvPr id="6" name="Επεξήγηση με παραλληλόγραμμο 5"/>
          <p:cNvSpPr/>
          <p:nvPr/>
        </p:nvSpPr>
        <p:spPr>
          <a:xfrm>
            <a:off x="4716016" y="2708920"/>
            <a:ext cx="3960440" cy="278763"/>
          </a:xfrm>
          <a:prstGeom prst="wedgeRectCallout">
            <a:avLst>
              <a:gd name="adj1" fmla="val -20833"/>
              <a:gd name="adj2" fmla="val 402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b="1" dirty="0" smtClean="0">
                <a:solidFill>
                  <a:schemeClr val="tx1"/>
                </a:solidFill>
              </a:rPr>
              <a:t>Μετά μεσημβρίαν</a:t>
            </a:r>
            <a:r>
              <a:rPr lang="el-GR" sz="1200" b="1" dirty="0">
                <a:solidFill>
                  <a:schemeClr val="tx1"/>
                </a:solidFill>
              </a:rPr>
              <a:t> </a:t>
            </a:r>
            <a:r>
              <a:rPr lang="el-GR" sz="1200" b="1" dirty="0" smtClean="0">
                <a:solidFill>
                  <a:schemeClr val="tx1"/>
                </a:solidFill>
              </a:rPr>
              <a:t> (μ.μ</a:t>
            </a:r>
            <a:r>
              <a:rPr lang="el-GR" sz="1200" b="1" dirty="0">
                <a:solidFill>
                  <a:schemeClr val="tx1"/>
                </a:solidFill>
              </a:rPr>
              <a:t>. </a:t>
            </a:r>
            <a:r>
              <a:rPr lang="el-GR" sz="1200" b="1" dirty="0" smtClean="0">
                <a:solidFill>
                  <a:schemeClr val="tx1"/>
                </a:solidFill>
              </a:rPr>
              <a:t>)</a:t>
            </a:r>
            <a:endParaRPr lang="el-GR" sz="1200" b="1" dirty="0">
              <a:solidFill>
                <a:schemeClr val="tx1"/>
              </a:solidFill>
            </a:endParaRPr>
          </a:p>
        </p:txBody>
      </p:sp>
    </p:spTree>
    <p:extLst>
      <p:ext uri="{BB962C8B-B14F-4D97-AF65-F5344CB8AC3E}">
        <p14:creationId xmlns:p14="http://schemas.microsoft.com/office/powerpoint/2010/main" val="45779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640960" cy="1405026"/>
          </a:xfrm>
        </p:spPr>
        <p:style>
          <a:lnRef idx="1">
            <a:schemeClr val="accent5"/>
          </a:lnRef>
          <a:fillRef idx="2">
            <a:schemeClr val="accent5"/>
          </a:fillRef>
          <a:effectRef idx="1">
            <a:schemeClr val="accent5"/>
          </a:effectRef>
          <a:fontRef idx="minor">
            <a:schemeClr val="dk1"/>
          </a:fontRef>
        </p:style>
        <p:txBody>
          <a:bodyPr>
            <a:normAutofit/>
          </a:bodyPr>
          <a:lstStyle/>
          <a:p>
            <a:r>
              <a:rPr lang="el-GR" sz="1600" b="1" cap="none" dirty="0" smtClean="0"/>
              <a:t>Για να κάνει ο μικρός δείκτης μια πλήρη περιστροφή , από το 12 μέχρι πάλι στο 12 , χρειάζονται 60 λεπτά. Στο ρολόι βλέπουμε ότι από το 12 μέχρι το 1 περνούν 5 λεπτά , από το 1 μέχρι το 2 περνούν άλλα 5 </a:t>
            </a:r>
            <a:r>
              <a:rPr lang="el-GR" sz="1600" b="1" cap="none" dirty="0" err="1" smtClean="0"/>
              <a:t>λεπτά,σύνολο</a:t>
            </a:r>
            <a:r>
              <a:rPr lang="el-GR" sz="1600" b="1" cap="none" dirty="0" smtClean="0"/>
              <a:t> 10….και έτσι συνεχίζουμε και στους άλλους αριθμούς. </a:t>
            </a:r>
            <a:endParaRPr lang="el-GR" sz="1600" b="1" cap="none" dirty="0"/>
          </a:p>
        </p:txBody>
      </p:sp>
      <p:pic>
        <p:nvPicPr>
          <p:cNvPr id="4" name="Picture 2" descr="C:\Users\30694\Pictures\ωρα λεπτα.jpg"/>
          <p:cNvPicPr>
            <a:picLocks noChangeAspect="1" noChangeArrowheads="1"/>
          </p:cNvPicPr>
          <p:nvPr/>
        </p:nvPicPr>
        <p:blipFill rotWithShape="1">
          <a:blip r:embed="rId2">
            <a:extLst>
              <a:ext uri="{28A0092B-C50C-407E-A947-70E740481C1C}">
                <a14:useLocalDpi xmlns:a14="http://schemas.microsoft.com/office/drawing/2010/main" val="0"/>
              </a:ext>
            </a:extLst>
          </a:blip>
          <a:srcRect l="34924" t="31400" r="32538" b="16400"/>
          <a:stretch/>
        </p:blipFill>
        <p:spPr bwMode="auto">
          <a:xfrm>
            <a:off x="1835696" y="1665674"/>
            <a:ext cx="5667824" cy="511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033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04664"/>
            <a:ext cx="8260672" cy="1039427"/>
          </a:xfrm>
        </p:spPr>
        <p:style>
          <a:lnRef idx="1">
            <a:schemeClr val="accent5"/>
          </a:lnRef>
          <a:fillRef idx="2">
            <a:schemeClr val="accent5"/>
          </a:fillRef>
          <a:effectRef idx="1">
            <a:schemeClr val="accent5"/>
          </a:effectRef>
          <a:fontRef idx="minor">
            <a:schemeClr val="dk1"/>
          </a:fontRef>
        </p:style>
        <p:txBody>
          <a:bodyPr>
            <a:normAutofit/>
          </a:bodyPr>
          <a:lstStyle/>
          <a:p>
            <a:r>
              <a:rPr lang="el-GR" sz="1800" cap="none" dirty="0"/>
              <a:t>Π</a:t>
            </a:r>
            <a:r>
              <a:rPr lang="el-GR" sz="1800" cap="none" dirty="0" smtClean="0"/>
              <a:t>ατώντας στον παρακάτω σύνδεσμο, μπορείς να παίξεις ένα παιχνίδι για την ώρα.</a:t>
            </a:r>
            <a:endParaRPr lang="el-GR" sz="1800" cap="none" dirty="0"/>
          </a:p>
        </p:txBody>
      </p:sp>
      <p:sp>
        <p:nvSpPr>
          <p:cNvPr id="3" name="Θέση περιεχομένου 2"/>
          <p:cNvSpPr>
            <a:spLocks noGrp="1"/>
          </p:cNvSpPr>
          <p:nvPr>
            <p:ph idx="1"/>
          </p:nvPr>
        </p:nvSpPr>
        <p:spPr>
          <a:xfrm>
            <a:off x="467544" y="2492896"/>
            <a:ext cx="8229600" cy="1100336"/>
          </a:xfrm>
        </p:spPr>
        <p:txBody>
          <a:bodyPr/>
          <a:lstStyle/>
          <a:p>
            <a:r>
              <a:rPr lang="en-US" dirty="0">
                <a:hlinkClick r:id="rId2"/>
              </a:rPr>
              <a:t>https://www.ixl.com/math/grade-2/match-analog-clocks-and-times</a:t>
            </a:r>
            <a:endParaRPr lang="el-GR" dirty="0"/>
          </a:p>
        </p:txBody>
      </p:sp>
    </p:spTree>
    <p:extLst>
      <p:ext uri="{BB962C8B-B14F-4D97-AF65-F5344CB8AC3E}">
        <p14:creationId xmlns:p14="http://schemas.microsoft.com/office/powerpoint/2010/main" val="401063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404663"/>
            <a:ext cx="7848872" cy="504057"/>
          </a:xfrm>
        </p:spPr>
        <p:style>
          <a:lnRef idx="1">
            <a:schemeClr val="accent5"/>
          </a:lnRef>
          <a:fillRef idx="2">
            <a:schemeClr val="accent5"/>
          </a:fillRef>
          <a:effectRef idx="1">
            <a:schemeClr val="accent5"/>
          </a:effectRef>
          <a:fontRef idx="minor">
            <a:schemeClr val="dk1"/>
          </a:fontRef>
        </p:style>
        <p:txBody>
          <a:bodyPr>
            <a:normAutofit/>
          </a:bodyPr>
          <a:lstStyle/>
          <a:p>
            <a:r>
              <a:rPr lang="el-GR" sz="2000" cap="none" dirty="0" smtClean="0"/>
              <a:t>Γράψε τι ώρα λένε τα ρολόγια.( </a:t>
            </a:r>
            <a:r>
              <a:rPr lang="el-GR" sz="2000" cap="none" dirty="0" err="1" smtClean="0"/>
              <a:t>π.χ</a:t>
            </a:r>
            <a:r>
              <a:rPr lang="el-GR" sz="2000" cap="none" dirty="0" smtClean="0"/>
              <a:t>, δύο ακριβώς) </a:t>
            </a:r>
            <a:endParaRPr lang="el-GR" sz="2000" cap="non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16" y="980728"/>
            <a:ext cx="7765157" cy="259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7958"/>
            <a:ext cx="7693149" cy="239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Τίτλος 1"/>
          <p:cNvSpPr txBox="1">
            <a:spLocks/>
          </p:cNvSpPr>
          <p:nvPr/>
        </p:nvSpPr>
        <p:spPr>
          <a:xfrm>
            <a:off x="323528" y="3576910"/>
            <a:ext cx="8424936" cy="64417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35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l-GR" sz="2400" cap="none" dirty="0" smtClean="0"/>
              <a:t>Σχημάτισε τους </a:t>
            </a:r>
            <a:r>
              <a:rPr lang="el-GR" sz="2400" cap="none" dirty="0" err="1" smtClean="0"/>
              <a:t>δείκτες(αν</a:t>
            </a:r>
            <a:r>
              <a:rPr lang="el-GR" sz="2400" cap="none" dirty="0" smtClean="0"/>
              <a:t> δυσκολεύεσαι, σχημάτισε στο τετράδιό σου μικρά ρολόγια και βάλε τους δείκτες: τον μικρό για την ώρα, τον μεγάλο για τα λεπτά) </a:t>
            </a:r>
            <a:endParaRPr lang="el-GR" sz="2400" cap="none" dirty="0"/>
          </a:p>
        </p:txBody>
      </p:sp>
    </p:spTree>
    <p:extLst>
      <p:ext uri="{BB962C8B-B14F-4D97-AF65-F5344CB8AC3E}">
        <p14:creationId xmlns:p14="http://schemas.microsoft.com/office/powerpoint/2010/main" val="34205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4830465" cy="488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Επεξήγηση με παραλληλόγραμμο 3"/>
          <p:cNvSpPr/>
          <p:nvPr/>
        </p:nvSpPr>
        <p:spPr>
          <a:xfrm>
            <a:off x="5364088" y="1916832"/>
            <a:ext cx="3384376" cy="1152128"/>
          </a:xfrm>
          <a:prstGeom prst="wedgeRectCallout">
            <a:avLst>
              <a:gd name="adj1" fmla="val -19752"/>
              <a:gd name="adj2" fmla="val 43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Επεξήγηση με παραλληλόγραμμο 6"/>
          <p:cNvSpPr/>
          <p:nvPr/>
        </p:nvSpPr>
        <p:spPr>
          <a:xfrm>
            <a:off x="5364088" y="4077072"/>
            <a:ext cx="3384376" cy="1152128"/>
          </a:xfrm>
          <a:prstGeom prst="wedgeRectCallout">
            <a:avLst>
              <a:gd name="adj1" fmla="val -19752"/>
              <a:gd name="adj2" fmla="val 43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2773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752601"/>
            <a:ext cx="8229600" cy="884312"/>
          </a:xfrm>
        </p:spPr>
        <p:txBody>
          <a:bodyPr/>
          <a:lstStyle/>
          <a:p>
            <a:r>
              <a:rPr lang="el-GR" u="sng" dirty="0">
                <a:hlinkClick r:id="rId2"/>
              </a:rPr>
              <a:t>http://www.edutv.gr/index.php/mathimatika/mathi-magika-1o-epeisodio-o-xronos-kyla</a:t>
            </a:r>
            <a:endParaRPr lang="el-GR" dirty="0"/>
          </a:p>
          <a:p>
            <a:endParaRPr lang="el-GR" dirty="0"/>
          </a:p>
        </p:txBody>
      </p:sp>
      <p:sp>
        <p:nvSpPr>
          <p:cNvPr id="4" name="Τίτλος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l-GR" sz="1800" cap="none" dirty="0"/>
              <a:t>Π</a:t>
            </a:r>
            <a:r>
              <a:rPr lang="el-GR" sz="1800" cap="none" dirty="0" smtClean="0"/>
              <a:t>ατώντας στον παρακάτω σύνδεσμο, μπορείς να παρακολουθήσεις ένα </a:t>
            </a:r>
            <a:r>
              <a:rPr lang="en-GB" sz="1800" cap="none" dirty="0" smtClean="0"/>
              <a:t>video </a:t>
            </a:r>
            <a:r>
              <a:rPr lang="el-GR" sz="1800" cap="none" dirty="0" smtClean="0"/>
              <a:t>της εκπαιδευτικής τηλεόρασης για τον χρόνο</a:t>
            </a:r>
            <a:r>
              <a:rPr lang="en-GB" sz="1800" cap="none" dirty="0" smtClean="0"/>
              <a:t>.</a:t>
            </a:r>
            <a:endParaRPr lang="el-GR" sz="1800" cap="none" dirty="0"/>
          </a:p>
        </p:txBody>
      </p:sp>
    </p:spTree>
    <p:extLst>
      <p:ext uri="{BB962C8B-B14F-4D97-AF65-F5344CB8AC3E}">
        <p14:creationId xmlns:p14="http://schemas.microsoft.com/office/powerpoint/2010/main" val="3023868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Φαρμακείο">
  <a:themeElements>
    <a:clrScheme name="Φαρμακείο">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Φαρμακείο">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Φαρμακείο">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241</TotalTime>
  <Words>674</Words>
  <Application>Microsoft Office PowerPoint</Application>
  <PresentationFormat>Προβολή στην οθόνη (4:3)</PresentationFormat>
  <Paragraphs>104</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Φαρμακείο</vt:lpstr>
      <vt:lpstr>εξ αποστάσεως διδασκαλία!</vt:lpstr>
      <vt:lpstr>Παρουσίαση του PowerPoint</vt:lpstr>
      <vt:lpstr>Παρουσίαση του PowerPoint</vt:lpstr>
      <vt:lpstr>Παρουσίαση του PowerPoint</vt:lpstr>
      <vt:lpstr>Για να κάνει ο μικρός δείκτης μια πλήρη περιστροφή , από το 12 μέχρι πάλι στο 12 , χρειάζονται 60 λεπτά. Στο ρολόι βλέπουμε ότι από το 12 μέχρι το 1 περνούν 5 λεπτά , από το 1 μέχρι το 2 περνούν άλλα 5 λεπτά,σύνολο 10….και έτσι συνεχίζουμε και στους άλλους αριθμούς. </vt:lpstr>
      <vt:lpstr>Πατώντας στον παρακάτω σύνδεσμο, μπορείς να παίξεις ένα παιχνίδι για την ώρα.</vt:lpstr>
      <vt:lpstr>Γράψε τι ώρα λένε τα ρολόγια.( π.χ, δύο ακριβώς) </vt:lpstr>
      <vt:lpstr>Παρουσίαση του PowerPoint</vt:lpstr>
      <vt:lpstr>Πατώντας στον παρακάτω σύνδεσμο, μπορείς να παρακολουθήσεις ένα video της εκπαιδευτικής τηλεόρασης για τον χρόνο.</vt:lpstr>
      <vt:lpstr>Κάνω τις παρακάτω προσθέσεις και αφαιρέσεις (δεν ξεχνώ το κρατούμενο και το δανεικό)</vt:lpstr>
      <vt:lpstr>Δες τους αριθμούς που έχουν τα ρομποτάκια στην κοιλιά τους, διάβασε το κείμενο στο πλαίσιο και βάλε √ ή υπογράμμισε…</vt:lpstr>
      <vt:lpstr>Παρουσίαση του PowerPoint</vt:lpstr>
      <vt:lpstr>Παρουσίαση του PowerPoint</vt:lpstr>
      <vt:lpstr>Παρουσίαση του PowerPoint</vt:lpstr>
      <vt:lpstr>Πάμε τώρα να κάνουμε μια άσκηση εμπέδωσης.</vt:lpstr>
      <vt:lpstr>Διάβασε προσεκτικά το παρακάτω κείμενο. Όλα τα ρήματα είναι στον ενεστώτα.</vt:lpstr>
      <vt:lpstr>Στο τετράδιο Γλώσσας γράψε μια ιστορία με αρχή , μέση και τέλος. Άφησε τη φαντασία σου ελεύθερη και φτιάξε μια ωραία ιστορία. Μπορείς να δώσεις και ονόματα στα παιδιά της εικόνας. (Κοίταξε πού βρίσκονται, τι υπάρχει γύρω τους, πώς είναι η έκφρασή τους κι αυτό θα σε βοηθήσει να καταλάβεις και να γράψεις την ιστορία σου!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 αποστάσεως διδασκαλία!</dc:title>
  <dc:creator>30694</dc:creator>
  <cp:lastModifiedBy>30694</cp:lastModifiedBy>
  <cp:revision>28</cp:revision>
  <dcterms:created xsi:type="dcterms:W3CDTF">2020-04-01T19:42:48Z</dcterms:created>
  <dcterms:modified xsi:type="dcterms:W3CDTF">2020-04-03T05:40:35Z</dcterms:modified>
</cp:coreProperties>
</file>