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56" r:id="rId4"/>
    <p:sldId id="259" r:id="rId5"/>
    <p:sldId id="257" r:id="rId6"/>
    <p:sldId id="261" r:id="rId7"/>
    <p:sldId id="262" r:id="rId8"/>
    <p:sldId id="258"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ÎÏÎ¿ÏÎ­Î»ÎµÏÎ¼Î± ÎµÎ¹ÎºÏÎ½Î±Ï Î³Î¹Î± ÏÏÎ¯ÏÎ¹"/>
          <p:cNvPicPr>
            <a:picLocks noChangeAspect="1" noChangeArrowheads="1"/>
          </p:cNvPicPr>
          <p:nvPr/>
        </p:nvPicPr>
        <p:blipFill>
          <a:blip r:embed="rId2" cstate="print"/>
          <a:srcRect/>
          <a:stretch>
            <a:fillRect/>
          </a:stretch>
        </p:blipFill>
        <p:spPr bwMode="auto">
          <a:xfrm>
            <a:off x="1619672" y="1124744"/>
            <a:ext cx="5568615" cy="4176464"/>
          </a:xfrm>
          <a:prstGeom prst="rect">
            <a:avLst/>
          </a:prstGeom>
          <a:noFill/>
        </p:spPr>
      </p:pic>
      <p:sp>
        <p:nvSpPr>
          <p:cNvPr id="5" name="4 - TextBox"/>
          <p:cNvSpPr txBox="1"/>
          <p:nvPr/>
        </p:nvSpPr>
        <p:spPr>
          <a:xfrm>
            <a:off x="971600" y="332656"/>
            <a:ext cx="7488832" cy="707886"/>
          </a:xfrm>
          <a:prstGeom prst="rect">
            <a:avLst/>
          </a:prstGeom>
          <a:noFill/>
        </p:spPr>
        <p:txBody>
          <a:bodyPr wrap="square" rtlCol="0">
            <a:spAutoFit/>
          </a:bodyPr>
          <a:lstStyle/>
          <a:p>
            <a:r>
              <a:rPr lang="el-GR" sz="4000" b="1" dirty="0" smtClean="0">
                <a:solidFill>
                  <a:schemeClr val="accent6">
                    <a:lumMod val="75000"/>
                  </a:schemeClr>
                </a:solidFill>
              </a:rPr>
              <a:t>θέμα: «Περιγράφω το σπίτι μου».</a:t>
            </a:r>
            <a:endParaRPr lang="el-GR" sz="40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ÎÏÎ¿ÏÎ­Î»ÎµÏÎ¼Î± ÎµÎ¹ÎºÏÎ½Î±Ï Î³Î¹Î± Î´Î¹Î±Î¼Î­ÏÎ¹ÏÎ¼Î±"/>
          <p:cNvPicPr>
            <a:picLocks noChangeAspect="1" noChangeArrowheads="1"/>
          </p:cNvPicPr>
          <p:nvPr/>
        </p:nvPicPr>
        <p:blipFill>
          <a:blip r:embed="rId2" cstate="print"/>
          <a:srcRect/>
          <a:stretch>
            <a:fillRect/>
          </a:stretch>
        </p:blipFill>
        <p:spPr bwMode="auto">
          <a:xfrm>
            <a:off x="251520" y="188640"/>
            <a:ext cx="3132888" cy="2085110"/>
          </a:xfrm>
          <a:prstGeom prst="rect">
            <a:avLst/>
          </a:prstGeom>
          <a:noFill/>
        </p:spPr>
      </p:pic>
      <p:sp>
        <p:nvSpPr>
          <p:cNvPr id="8" name="7 - Ορθογώνιο"/>
          <p:cNvSpPr/>
          <p:nvPr/>
        </p:nvSpPr>
        <p:spPr>
          <a:xfrm>
            <a:off x="827584" y="2420888"/>
            <a:ext cx="7632848" cy="2003625"/>
          </a:xfrm>
          <a:prstGeom prst="rect">
            <a:avLst/>
          </a:prstGeom>
        </p:spPr>
        <p:txBody>
          <a:bodyPr wrap="square">
            <a:spAutoFit/>
          </a:bodyPr>
          <a:lstStyle/>
          <a:p>
            <a:pPr algn="ctr">
              <a:lnSpc>
                <a:spcPct val="115000"/>
              </a:lnSpc>
            </a:pPr>
            <a:r>
              <a:rPr lang="el-GR" sz="3600" b="1" dirty="0" smtClean="0">
                <a:latin typeface="Tahoma"/>
                <a:ea typeface="Calibri"/>
                <a:cs typeface="Times New Roman"/>
              </a:rPr>
              <a:t>Πού βρίσκεται το σπίτι μου;</a:t>
            </a:r>
            <a:endParaRPr lang="el-GR" sz="3600" dirty="0" smtClean="0">
              <a:latin typeface="Tahoma"/>
              <a:ea typeface="Calibri"/>
              <a:cs typeface="Times New Roman"/>
            </a:endParaRPr>
          </a:p>
          <a:p>
            <a:pPr algn="ctr">
              <a:lnSpc>
                <a:spcPct val="115000"/>
              </a:lnSpc>
            </a:pPr>
            <a:r>
              <a:rPr lang="el-GR" sz="3600" b="1" dirty="0" smtClean="0">
                <a:latin typeface="Tahoma"/>
                <a:ea typeface="Calibri"/>
                <a:cs typeface="Times New Roman"/>
              </a:rPr>
              <a:t>Είναι  παλιό ή καινούριο;</a:t>
            </a:r>
            <a:endParaRPr lang="el-GR" sz="3600" dirty="0" smtClean="0">
              <a:latin typeface="Tahoma"/>
              <a:ea typeface="Calibri"/>
              <a:cs typeface="Times New Roman"/>
            </a:endParaRPr>
          </a:p>
          <a:p>
            <a:pPr algn="ctr">
              <a:lnSpc>
                <a:spcPct val="115000"/>
              </a:lnSpc>
            </a:pPr>
            <a:r>
              <a:rPr lang="el-GR" sz="3600" b="1" dirty="0" smtClean="0">
                <a:latin typeface="Tahoma"/>
                <a:ea typeface="Calibri"/>
                <a:cs typeface="Times New Roman"/>
              </a:rPr>
              <a:t>Πόσους ορόφους έχει;</a:t>
            </a:r>
            <a:endParaRPr lang="el-GR" sz="3600" dirty="0" smtClean="0">
              <a:latin typeface="Tahoma"/>
              <a:ea typeface="Calibri"/>
              <a:cs typeface="Times New Roman"/>
            </a:endParaRPr>
          </a:p>
        </p:txBody>
      </p:sp>
      <p:sp>
        <p:nvSpPr>
          <p:cNvPr id="9" name="8 - Ορθογώνιο"/>
          <p:cNvSpPr/>
          <p:nvPr/>
        </p:nvSpPr>
        <p:spPr>
          <a:xfrm>
            <a:off x="3491880" y="404664"/>
            <a:ext cx="2520280" cy="906402"/>
          </a:xfrm>
          <a:prstGeom prst="rect">
            <a:avLst/>
          </a:prstGeom>
        </p:spPr>
        <p:txBody>
          <a:bodyPr wrap="square">
            <a:spAutoFit/>
          </a:bodyPr>
          <a:lstStyle/>
          <a:p>
            <a:pPr algn="ctr">
              <a:lnSpc>
                <a:spcPct val="115000"/>
              </a:lnSpc>
            </a:pPr>
            <a:r>
              <a:rPr lang="el-GR" dirty="0" smtClean="0">
                <a:latin typeface="Tahoma"/>
                <a:ea typeface="Calibri"/>
                <a:cs typeface="Times New Roman"/>
              </a:rPr>
              <a:t>   ΣΧΕΔΙΑΓΡΑΜΜΑ</a:t>
            </a:r>
            <a:r>
              <a:rPr lang="el-GR" b="1" dirty="0" smtClean="0">
                <a:solidFill>
                  <a:srgbClr val="0000FF"/>
                </a:solidFill>
                <a:latin typeface="Tahoma"/>
                <a:ea typeface="Calibri"/>
                <a:cs typeface="Times New Roman"/>
              </a:rPr>
              <a:t> </a:t>
            </a:r>
            <a:r>
              <a:rPr lang="el-GR" sz="2800" b="1" u="sng" dirty="0" smtClean="0">
                <a:solidFill>
                  <a:srgbClr val="0000FF"/>
                </a:solidFill>
                <a:latin typeface="Tahoma"/>
                <a:ea typeface="Calibri"/>
                <a:cs typeface="Times New Roman"/>
              </a:rPr>
              <a:t>ΠΡΟΛΟΓΟΣ</a:t>
            </a:r>
            <a:endParaRPr lang="el-GR" sz="2800" u="sng" dirty="0">
              <a:solidFill>
                <a:srgbClr val="0000FF"/>
              </a:solidFill>
              <a:latin typeface="Tahoma"/>
              <a:ea typeface="Calibri"/>
              <a:cs typeface="Times New Roman"/>
            </a:endParaRPr>
          </a:p>
        </p:txBody>
      </p:sp>
      <p:pic>
        <p:nvPicPr>
          <p:cNvPr id="7173" name="Picture 5" descr="ÎÏÎ¿ÏÎ­Î»ÎµÏÎ¼Î± ÎµÎ¹ÎºÏÎ½Î±Ï Î³Î¹Î± ÏÏÏÎ¿ ÏÏÎ¯ÏÎ¹"/>
          <p:cNvPicPr>
            <a:picLocks noChangeAspect="1" noChangeArrowheads="1"/>
          </p:cNvPicPr>
          <p:nvPr/>
        </p:nvPicPr>
        <p:blipFill>
          <a:blip r:embed="rId3" cstate="print"/>
          <a:srcRect/>
          <a:stretch>
            <a:fillRect/>
          </a:stretch>
        </p:blipFill>
        <p:spPr bwMode="auto">
          <a:xfrm>
            <a:off x="5818072" y="332656"/>
            <a:ext cx="3131262" cy="19442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p:cTn id="21" dur="500" decel="50000" fill="hold">
                                          <p:stCondLst>
                                            <p:cond delay="0"/>
                                          </p:stCondLst>
                                        </p:cTn>
                                        <p:tgtEl>
                                          <p:spTgt spid="717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717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7173"/>
                                        </p:tgtEl>
                                        <p:attrNameLst>
                                          <p:attrName>ppt_w</p:attrName>
                                        </p:attrNameLst>
                                      </p:cBhvr>
                                      <p:tavLst>
                                        <p:tav tm="0">
                                          <p:val>
                                            <p:strVal val="#ppt_w*.05"/>
                                          </p:val>
                                        </p:tav>
                                        <p:tav tm="100000">
                                          <p:val>
                                            <p:strVal val="#ppt_w"/>
                                          </p:val>
                                        </p:tav>
                                      </p:tavLst>
                                    </p:anim>
                                    <p:anim calcmode="lin" valueType="num">
                                      <p:cBhvr>
                                        <p:cTn id="24" dur="1000" fill="hold"/>
                                        <p:tgtEl>
                                          <p:spTgt spid="717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717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717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717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7173"/>
                                        </p:tgtEl>
                                      </p:cBhvr>
                                    </p:animEffect>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1"/>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146" name="Picture 2" descr="Î£ÏÎµÏÎ¹ÎºÎ® ÎµÎ¹ÎºÏÎ½Î±"/>
          <p:cNvPicPr>
            <a:picLocks noChangeAspect="1" noChangeArrowheads="1"/>
          </p:cNvPicPr>
          <p:nvPr/>
        </p:nvPicPr>
        <p:blipFill>
          <a:blip r:embed="rId2" cstate="print"/>
          <a:srcRect/>
          <a:stretch>
            <a:fillRect/>
          </a:stretch>
        </p:blipFill>
        <p:spPr bwMode="auto">
          <a:xfrm>
            <a:off x="3347864" y="980728"/>
            <a:ext cx="2440271" cy="137265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5940152" y="116632"/>
            <a:ext cx="2987824" cy="1680651"/>
          </a:xfrm>
          <a:prstGeom prst="rect">
            <a:avLst/>
          </a:prstGeom>
          <a:noFill/>
          <a:ln w="9525">
            <a:noFill/>
            <a:miter lim="800000"/>
            <a:headEnd/>
            <a:tailEnd/>
          </a:ln>
        </p:spPr>
      </p:pic>
      <p:sp>
        <p:nvSpPr>
          <p:cNvPr id="6" name="5 - Ορθογώνιο"/>
          <p:cNvSpPr/>
          <p:nvPr/>
        </p:nvSpPr>
        <p:spPr>
          <a:xfrm>
            <a:off x="179512" y="2518350"/>
            <a:ext cx="8712968" cy="4339650"/>
          </a:xfrm>
          <a:prstGeom prst="rect">
            <a:avLst/>
          </a:prstGeom>
        </p:spPr>
        <p:txBody>
          <a:bodyPr wrap="square">
            <a:spAutoFit/>
          </a:bodyPr>
          <a:lstStyle/>
          <a:p>
            <a:pPr algn="ctr">
              <a:lnSpc>
                <a:spcPct val="115000"/>
              </a:lnSpc>
            </a:pPr>
            <a:r>
              <a:rPr lang="el-GR" sz="4000" b="1" dirty="0" smtClean="0">
                <a:latin typeface="Tahoma"/>
                <a:ea typeface="Calibri"/>
                <a:cs typeface="Times New Roman"/>
              </a:rPr>
              <a:t>Περιγράφω τον εσωτερικό χώρο.</a:t>
            </a:r>
          </a:p>
          <a:p>
            <a:pPr algn="ctr">
              <a:lnSpc>
                <a:spcPct val="115000"/>
              </a:lnSpc>
            </a:pPr>
            <a:r>
              <a:rPr lang="el-GR" sz="4000" b="1" dirty="0" smtClean="0">
                <a:latin typeface="Tahoma"/>
                <a:ea typeface="Calibri"/>
                <a:cs typeface="Times New Roman"/>
              </a:rPr>
              <a:t>Λέω λίγα πράγματα για τον εξωτερικό του χώρο.</a:t>
            </a:r>
            <a:endParaRPr lang="el-GR" sz="4000" dirty="0" smtClean="0">
              <a:latin typeface="Tahoma"/>
              <a:ea typeface="Calibri"/>
              <a:cs typeface="Times New Roman"/>
            </a:endParaRPr>
          </a:p>
          <a:p>
            <a:pPr algn="ctr">
              <a:lnSpc>
                <a:spcPct val="115000"/>
              </a:lnSpc>
            </a:pPr>
            <a:r>
              <a:rPr lang="el-GR" sz="4000" b="1" dirty="0" smtClean="0">
                <a:latin typeface="Tahoma"/>
                <a:ea typeface="Calibri"/>
                <a:cs typeface="Times New Roman"/>
              </a:rPr>
              <a:t>Πόσα δωμάτια έχει;</a:t>
            </a:r>
          </a:p>
          <a:p>
            <a:pPr algn="ctr">
              <a:lnSpc>
                <a:spcPct val="115000"/>
              </a:lnSpc>
            </a:pPr>
            <a:r>
              <a:rPr lang="el-GR" sz="4000" b="1" dirty="0" smtClean="0">
                <a:latin typeface="Tahoma"/>
                <a:ea typeface="Calibri"/>
                <a:cs typeface="Times New Roman"/>
              </a:rPr>
              <a:t>Πώς είναι διακοσμημένο;</a:t>
            </a:r>
          </a:p>
          <a:p>
            <a:pPr algn="ctr">
              <a:lnSpc>
                <a:spcPct val="115000"/>
              </a:lnSpc>
            </a:pPr>
            <a:r>
              <a:rPr lang="el-GR" sz="4000" b="1" dirty="0" smtClean="0">
                <a:latin typeface="Tahoma"/>
                <a:cs typeface="Times New Roman"/>
              </a:rPr>
              <a:t>Έχει αυλή ή όχι;</a:t>
            </a:r>
            <a:endParaRPr lang="el-GR" sz="4000" dirty="0"/>
          </a:p>
        </p:txBody>
      </p:sp>
      <p:sp>
        <p:nvSpPr>
          <p:cNvPr id="7" name="6 - Ορθογώνιο"/>
          <p:cNvSpPr/>
          <p:nvPr/>
        </p:nvSpPr>
        <p:spPr>
          <a:xfrm>
            <a:off x="3203848" y="332656"/>
            <a:ext cx="2553523" cy="537711"/>
          </a:xfrm>
          <a:prstGeom prst="rect">
            <a:avLst/>
          </a:prstGeom>
        </p:spPr>
        <p:txBody>
          <a:bodyPr wrap="square">
            <a:spAutoFit/>
          </a:bodyPr>
          <a:lstStyle/>
          <a:p>
            <a:pPr algn="ctr">
              <a:lnSpc>
                <a:spcPct val="115000"/>
              </a:lnSpc>
            </a:pPr>
            <a:r>
              <a:rPr lang="el-GR" sz="2800" b="1" u="sng" dirty="0" smtClean="0">
                <a:solidFill>
                  <a:srgbClr val="0000FF"/>
                </a:solidFill>
                <a:latin typeface="Tahoma"/>
                <a:ea typeface="Calibri"/>
                <a:cs typeface="Times New Roman"/>
              </a:rPr>
              <a:t>ΚΥΡΙΟ ΘΕΜΑ</a:t>
            </a:r>
            <a:endParaRPr lang="el-GR" sz="2800" u="sng" dirty="0">
              <a:solidFill>
                <a:srgbClr val="0000FF"/>
              </a:solidFill>
              <a:latin typeface="Tahoma"/>
              <a:ea typeface="Calibri"/>
              <a:cs typeface="Times New Roman"/>
            </a:endParaRPr>
          </a:p>
        </p:txBody>
      </p:sp>
      <p:pic>
        <p:nvPicPr>
          <p:cNvPr id="6148" name="Picture 4" descr="Î£ÏÎµÏÎ¹ÎºÎ® ÎµÎ¹ÎºÏÎ½Î±"/>
          <p:cNvPicPr>
            <a:picLocks noChangeAspect="1" noChangeArrowheads="1"/>
          </p:cNvPicPr>
          <p:nvPr/>
        </p:nvPicPr>
        <p:blipFill>
          <a:blip r:embed="rId4" cstate="print"/>
          <a:srcRect/>
          <a:stretch>
            <a:fillRect/>
          </a:stretch>
        </p:blipFill>
        <p:spPr bwMode="auto">
          <a:xfrm>
            <a:off x="179512" y="116632"/>
            <a:ext cx="3024336" cy="2265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17" dur="1000" fill="hold"/>
                                        <p:tgtEl>
                                          <p:spTgt spid="614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1"/>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6148"/>
                                        </p:tgtEl>
                                        <p:attrNameLst>
                                          <p:attrName>style.visibility</p:attrName>
                                        </p:attrNameLst>
                                      </p:cBhvr>
                                      <p:to>
                                        <p:strVal val="visible"/>
                                      </p:to>
                                    </p:set>
                                    <p:anim calcmode="lin" valueType="num">
                                      <p:cBhvr>
                                        <p:cTn id="45"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48" dur="1000" fill="hold"/>
                                        <p:tgtEl>
                                          <p:spTgt spid="614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ÎÏÎ¿ÏÎ­Î»ÎµÏÎ¼Î± ÎµÎ¹ÎºÏÎ½Î±Ï Î³Î¹Î± Î´Î¹Î±Î¼Î­ÏÎ¹ÏÎ¼Î±"/>
          <p:cNvPicPr>
            <a:picLocks noChangeAspect="1" noChangeArrowheads="1"/>
          </p:cNvPicPr>
          <p:nvPr/>
        </p:nvPicPr>
        <p:blipFill>
          <a:blip r:embed="rId2" cstate="print"/>
          <a:srcRect r="12910"/>
          <a:stretch>
            <a:fillRect/>
          </a:stretch>
        </p:blipFill>
        <p:spPr bwMode="auto">
          <a:xfrm>
            <a:off x="1259632" y="2276872"/>
            <a:ext cx="6696744" cy="4349325"/>
          </a:xfrm>
          <a:prstGeom prst="rect">
            <a:avLst/>
          </a:prstGeom>
          <a:noFill/>
        </p:spPr>
      </p:pic>
      <p:sp>
        <p:nvSpPr>
          <p:cNvPr id="5" name="4 - Ορθογώνιο"/>
          <p:cNvSpPr/>
          <p:nvPr/>
        </p:nvSpPr>
        <p:spPr>
          <a:xfrm>
            <a:off x="323528" y="188641"/>
            <a:ext cx="8424936" cy="2003625"/>
          </a:xfrm>
          <a:prstGeom prst="rect">
            <a:avLst/>
          </a:prstGeom>
        </p:spPr>
        <p:txBody>
          <a:bodyPr wrap="square">
            <a:spAutoFit/>
          </a:bodyPr>
          <a:lstStyle/>
          <a:p>
            <a:pPr algn="ctr">
              <a:lnSpc>
                <a:spcPct val="115000"/>
              </a:lnSpc>
            </a:pPr>
            <a:r>
              <a:rPr lang="el-GR" sz="3600" b="1" u="sng" dirty="0" smtClean="0">
                <a:solidFill>
                  <a:srgbClr val="0000FF"/>
                </a:solidFill>
                <a:latin typeface="Tahoma"/>
                <a:ea typeface="Calibri"/>
                <a:cs typeface="Times New Roman"/>
              </a:rPr>
              <a:t>ΕΠΙΛΟΓΟΣ</a:t>
            </a:r>
          </a:p>
          <a:p>
            <a:pPr algn="ctr">
              <a:lnSpc>
                <a:spcPct val="115000"/>
              </a:lnSpc>
            </a:pPr>
            <a:r>
              <a:rPr lang="el-GR" sz="3600" b="1" dirty="0" smtClean="0">
                <a:solidFill>
                  <a:schemeClr val="tx1">
                    <a:lumMod val="95000"/>
                    <a:lumOff val="5000"/>
                  </a:schemeClr>
                </a:solidFill>
                <a:latin typeface="Tahoma"/>
                <a:ea typeface="Calibri"/>
                <a:cs typeface="Times New Roman"/>
              </a:rPr>
              <a:t>Πώς νιώθω για το σπίτι μου;</a:t>
            </a:r>
          </a:p>
          <a:p>
            <a:pPr algn="ctr">
              <a:lnSpc>
                <a:spcPct val="115000"/>
              </a:lnSpc>
            </a:pPr>
            <a:r>
              <a:rPr lang="el-GR" sz="3600" b="1" dirty="0" smtClean="0">
                <a:solidFill>
                  <a:schemeClr val="tx1">
                    <a:lumMod val="95000"/>
                    <a:lumOff val="5000"/>
                  </a:schemeClr>
                </a:solidFill>
                <a:latin typeface="Tahoma"/>
                <a:ea typeface="Calibri"/>
                <a:cs typeface="Times New Roman"/>
              </a:rPr>
              <a:t>Συναισθήματα.</a:t>
            </a:r>
            <a:endParaRPr lang="en-US" sz="3600" b="1" dirty="0" smtClean="0">
              <a:solidFill>
                <a:schemeClr val="tx1">
                  <a:lumMod val="95000"/>
                  <a:lumOff val="5000"/>
                </a:schemeClr>
              </a:solidFill>
              <a:latin typeface="Tahoma"/>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7" dur="1000" fill="hold"/>
                                        <p:tgtEl>
                                          <p:spTgt spid="512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OSTAS\AppData\Local\Microsoft\Windows\INetCache\IE\Y1NJ4605\Τουριστικά-καταλύματα-Winterberg-Haus-Luge_36[1].jpg"/>
          <p:cNvPicPr>
            <a:picLocks noChangeAspect="1" noChangeArrowheads="1"/>
          </p:cNvPicPr>
          <p:nvPr/>
        </p:nvPicPr>
        <p:blipFill>
          <a:blip r:embed="rId3" cstate="print"/>
          <a:srcRect/>
          <a:stretch>
            <a:fillRect/>
          </a:stretch>
        </p:blipFill>
        <p:spPr bwMode="auto">
          <a:xfrm>
            <a:off x="-4991100" y="-3590925"/>
            <a:ext cx="3119208" cy="2339406"/>
          </a:xfrm>
          <a:prstGeom prst="rect">
            <a:avLst/>
          </a:prstGeom>
          <a:noFill/>
        </p:spPr>
      </p:pic>
      <p:pic>
        <p:nvPicPr>
          <p:cNvPr id="2051" name="Picture 3" descr="C:\Users\KOSTAS\AppData\Local\Microsoft\Windows\INetCache\IE\Y1NJ4605\Τουριστικά-καταλύματα-Winterberg-Haus-Luge_36[1].jpg"/>
          <p:cNvPicPr>
            <a:picLocks noChangeAspect="1" noChangeArrowheads="1"/>
          </p:cNvPicPr>
          <p:nvPr/>
        </p:nvPicPr>
        <p:blipFill>
          <a:blip r:embed="rId4" cstate="print"/>
          <a:srcRect/>
          <a:stretch>
            <a:fillRect/>
          </a:stretch>
        </p:blipFill>
        <p:spPr bwMode="auto">
          <a:xfrm>
            <a:off x="-1" y="0"/>
            <a:ext cx="1787691" cy="1340768"/>
          </a:xfrm>
          <a:prstGeom prst="rect">
            <a:avLst/>
          </a:prstGeom>
          <a:noFill/>
        </p:spPr>
      </p:pic>
      <p:pic>
        <p:nvPicPr>
          <p:cNvPr id="4097" name="Picture 1"/>
          <p:cNvPicPr>
            <a:picLocks noChangeAspect="1" noChangeArrowheads="1"/>
          </p:cNvPicPr>
          <p:nvPr/>
        </p:nvPicPr>
        <p:blipFill>
          <a:blip r:embed="rId5" cstate="print"/>
          <a:srcRect/>
          <a:stretch>
            <a:fillRect/>
          </a:stretch>
        </p:blipFill>
        <p:spPr bwMode="auto">
          <a:xfrm>
            <a:off x="6084168" y="260648"/>
            <a:ext cx="2747917" cy="2060848"/>
          </a:xfrm>
          <a:prstGeom prst="rect">
            <a:avLst/>
          </a:prstGeom>
          <a:noFill/>
          <a:ln w="9525">
            <a:noFill/>
            <a:miter lim="800000"/>
            <a:headEnd/>
            <a:tailEnd/>
          </a:ln>
        </p:spPr>
      </p:pic>
      <p:sp>
        <p:nvSpPr>
          <p:cNvPr id="6" name="5 - Ορθογώνιο"/>
          <p:cNvSpPr/>
          <p:nvPr/>
        </p:nvSpPr>
        <p:spPr>
          <a:xfrm>
            <a:off x="323528" y="2204864"/>
            <a:ext cx="8496944" cy="4339650"/>
          </a:xfrm>
          <a:prstGeom prst="rect">
            <a:avLst/>
          </a:prstGeom>
        </p:spPr>
        <p:txBody>
          <a:bodyPr wrap="square">
            <a:spAutoFit/>
          </a:bodyPr>
          <a:lstStyle/>
          <a:p>
            <a:pPr algn="ctr">
              <a:lnSpc>
                <a:spcPct val="115000"/>
              </a:lnSpc>
            </a:pPr>
            <a:r>
              <a:rPr lang="el-GR" sz="4000" b="1" dirty="0" smtClean="0">
                <a:solidFill>
                  <a:srgbClr val="0000FF"/>
                </a:solidFill>
                <a:latin typeface="Tahoma"/>
                <a:ea typeface="Calibri"/>
                <a:cs typeface="Times New Roman"/>
              </a:rPr>
              <a:t>ήσυχη γειτονιά, </a:t>
            </a:r>
          </a:p>
          <a:p>
            <a:pPr algn="ctr">
              <a:lnSpc>
                <a:spcPct val="115000"/>
              </a:lnSpc>
            </a:pPr>
            <a:r>
              <a:rPr lang="el-GR" sz="4000" b="1" dirty="0" smtClean="0">
                <a:solidFill>
                  <a:srgbClr val="0000FF"/>
                </a:solidFill>
                <a:latin typeface="Tahoma"/>
                <a:ea typeface="Calibri"/>
                <a:cs typeface="Times New Roman"/>
              </a:rPr>
              <a:t>κέντρο πόλης, μικρό χωριό, </a:t>
            </a:r>
          </a:p>
          <a:p>
            <a:pPr algn="ctr">
              <a:lnSpc>
                <a:spcPct val="115000"/>
              </a:lnSpc>
            </a:pPr>
            <a:r>
              <a:rPr lang="el-GR" sz="4000" b="1" dirty="0" smtClean="0">
                <a:solidFill>
                  <a:srgbClr val="0000FF"/>
                </a:solidFill>
                <a:latin typeface="Tahoma"/>
                <a:ea typeface="Calibri"/>
                <a:cs typeface="Times New Roman"/>
              </a:rPr>
              <a:t>μεγάλη πολυκατοικία, </a:t>
            </a:r>
          </a:p>
          <a:p>
            <a:pPr algn="ctr">
              <a:lnSpc>
                <a:spcPct val="115000"/>
              </a:lnSpc>
            </a:pPr>
            <a:r>
              <a:rPr lang="el-GR" sz="4000" b="1" dirty="0" smtClean="0">
                <a:solidFill>
                  <a:srgbClr val="0000FF"/>
                </a:solidFill>
                <a:latin typeface="Tahoma"/>
                <a:ea typeface="Calibri"/>
                <a:cs typeface="Times New Roman"/>
              </a:rPr>
              <a:t>μονώροφο, διώροφο, </a:t>
            </a:r>
          </a:p>
          <a:p>
            <a:pPr algn="ctr">
              <a:lnSpc>
                <a:spcPct val="115000"/>
              </a:lnSpc>
            </a:pPr>
            <a:r>
              <a:rPr lang="el-GR" sz="4000" b="1" dirty="0" smtClean="0">
                <a:solidFill>
                  <a:srgbClr val="0000FF"/>
                </a:solidFill>
                <a:latin typeface="Tahoma"/>
                <a:ea typeface="Calibri"/>
                <a:cs typeface="Times New Roman"/>
              </a:rPr>
              <a:t>πολυώροφο, παλιά μονοκατοικία.</a:t>
            </a:r>
            <a:endParaRPr lang="el-GR" sz="4000" b="1" dirty="0">
              <a:solidFill>
                <a:srgbClr val="0000FF"/>
              </a:solidFill>
              <a:latin typeface="Tahoma"/>
              <a:ea typeface="Calibri"/>
              <a:cs typeface="Times New Roman"/>
            </a:endParaRPr>
          </a:p>
        </p:txBody>
      </p:sp>
      <p:sp>
        <p:nvSpPr>
          <p:cNvPr id="7" name="6 - Ορθογώνιο"/>
          <p:cNvSpPr/>
          <p:nvPr/>
        </p:nvSpPr>
        <p:spPr>
          <a:xfrm>
            <a:off x="1670371" y="476672"/>
            <a:ext cx="4347665" cy="537711"/>
          </a:xfrm>
          <a:prstGeom prst="rect">
            <a:avLst/>
          </a:prstGeom>
        </p:spPr>
        <p:txBody>
          <a:bodyPr wrap="none">
            <a:spAutoFit/>
          </a:bodyPr>
          <a:lstStyle/>
          <a:p>
            <a:pPr algn="ctr">
              <a:lnSpc>
                <a:spcPct val="115000"/>
              </a:lnSpc>
            </a:pPr>
            <a:r>
              <a:rPr lang="el-GR" sz="2800" b="1" dirty="0" smtClean="0">
                <a:solidFill>
                  <a:srgbClr val="FF00FF"/>
                </a:solidFill>
                <a:latin typeface="Tahoma"/>
                <a:ea typeface="Calibri"/>
                <a:cs typeface="Times New Roman"/>
              </a:rPr>
              <a:t>ΛΕΞΙΛΟΓΙΟ ΠΡΟΛΟΓΟΥ</a:t>
            </a:r>
            <a:endParaRPr lang="el-GR" sz="2800" dirty="0">
              <a:latin typeface="Tahoma"/>
              <a:ea typeface="Calibri"/>
              <a:cs typeface="Times New Roman"/>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17" dur="1000" fill="hold"/>
                                        <p:tgtEl>
                                          <p:spTgt spid="205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097"/>
                                        </p:tgtEl>
                                        <p:attrNameLst>
                                          <p:attrName>style.visibility</p:attrName>
                                        </p:attrNameLst>
                                      </p:cBhvr>
                                      <p:to>
                                        <p:strVal val="visible"/>
                                      </p:to>
                                    </p:set>
                                    <p:anim calcmode="lin" valueType="num">
                                      <p:cBhvr>
                                        <p:cTn id="26" dur="500" decel="50000" fill="hold">
                                          <p:stCondLst>
                                            <p:cond delay="0"/>
                                          </p:stCondLst>
                                        </p:cTn>
                                        <p:tgtEl>
                                          <p:spTgt spid="409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09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097"/>
                                        </p:tgtEl>
                                        <p:attrNameLst>
                                          <p:attrName>ppt_w</p:attrName>
                                        </p:attrNameLst>
                                      </p:cBhvr>
                                      <p:tavLst>
                                        <p:tav tm="0">
                                          <p:val>
                                            <p:strVal val="#ppt_w*.05"/>
                                          </p:val>
                                        </p:tav>
                                        <p:tav tm="100000">
                                          <p:val>
                                            <p:strVal val="#ppt_w"/>
                                          </p:val>
                                        </p:tav>
                                      </p:tavLst>
                                    </p:anim>
                                    <p:anim calcmode="lin" valueType="num">
                                      <p:cBhvr>
                                        <p:cTn id="29" dur="1000" fill="hold"/>
                                        <p:tgtEl>
                                          <p:spTgt spid="409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09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09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09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097"/>
                                        </p:tgtEl>
                                      </p:cBhvr>
                                    </p:animEffec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nodeType="clickEffect">
                                  <p:stCondLst>
                                    <p:cond delay="0"/>
                                  </p:stCondLst>
                                  <p:iterate type="lt">
                                    <p:tmPct val="10000"/>
                                  </p:iterate>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
                                          </p:val>
                                        </p:tav>
                                        <p:tav tm="100000">
                                          <p:val>
                                            <p:strVal val="#ppt_y"/>
                                          </p:val>
                                        </p:tav>
                                      </p:tavLst>
                                    </p:anim>
                                  </p:childTnLst>
                                </p:cTn>
                              </p:par>
                              <p:par>
                                <p:cTn id="41" presetID="40" presetClass="entr" presetSubtype="0" fill="hold" nodeType="withEffect">
                                  <p:stCondLst>
                                    <p:cond delay="0"/>
                                  </p:stCondLst>
                                  <p:iterate type="lt">
                                    <p:tmPct val="10000"/>
                                  </p:iterate>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
                                          </p:val>
                                        </p:tav>
                                        <p:tav tm="100000">
                                          <p:val>
                                            <p:strVal val="#ppt_y"/>
                                          </p:val>
                                        </p:tav>
                                      </p:tavLst>
                                    </p:anim>
                                  </p:childTnLst>
                                </p:cTn>
                              </p:par>
                              <p:par>
                                <p:cTn id="46" presetID="40" presetClass="entr" presetSubtype="0" fill="hold" nodeType="withEffect">
                                  <p:stCondLst>
                                    <p:cond delay="0"/>
                                  </p:stCondLst>
                                  <p:iterate type="lt">
                                    <p:tmPct val="10000"/>
                                  </p:iterate>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1000"/>
                                        <p:tgtEl>
                                          <p:spTgt spid="6">
                                            <p:txEl>
                                              <p:pRg st="2" end="2"/>
                                            </p:txEl>
                                          </p:spTgt>
                                        </p:tgtEl>
                                      </p:cBhvr>
                                    </p:animEffect>
                                    <p:anim calcmode="lin" valueType="num">
                                      <p:cBhvr>
                                        <p:cTn id="49" dur="10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50" dur="1000" fill="hold"/>
                                        <p:tgtEl>
                                          <p:spTgt spid="6">
                                            <p:txEl>
                                              <p:pRg st="2" end="2"/>
                                            </p:txEl>
                                          </p:spTgt>
                                        </p:tgtEl>
                                        <p:attrNameLst>
                                          <p:attrName>ppt_y</p:attrName>
                                        </p:attrNameLst>
                                      </p:cBhvr>
                                      <p:tavLst>
                                        <p:tav tm="0">
                                          <p:val>
                                            <p:strVal val="#ppt_y"/>
                                          </p:val>
                                        </p:tav>
                                        <p:tav tm="100000">
                                          <p:val>
                                            <p:strVal val="#ppt_y"/>
                                          </p:val>
                                        </p:tav>
                                      </p:tavLst>
                                    </p:anim>
                                  </p:childTnLst>
                                </p:cTn>
                              </p:par>
                              <p:par>
                                <p:cTn id="51" presetID="40" presetClass="entr" presetSubtype="0" fill="hold" nodeType="withEffect">
                                  <p:stCondLst>
                                    <p:cond delay="0"/>
                                  </p:stCondLst>
                                  <p:iterate type="lt">
                                    <p:tmPct val="10000"/>
                                  </p:iterate>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1000"/>
                                        <p:tgtEl>
                                          <p:spTgt spid="6">
                                            <p:txEl>
                                              <p:pRg st="3" end="3"/>
                                            </p:txEl>
                                          </p:spTgt>
                                        </p:tgtEl>
                                      </p:cBhvr>
                                    </p:animEffect>
                                    <p:anim calcmode="lin" valueType="num">
                                      <p:cBhvr>
                                        <p:cTn id="54" dur="10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55" dur="1000" fill="hold"/>
                                        <p:tgtEl>
                                          <p:spTgt spid="6">
                                            <p:txEl>
                                              <p:pRg st="3" end="3"/>
                                            </p:txEl>
                                          </p:spTgt>
                                        </p:tgtEl>
                                        <p:attrNameLst>
                                          <p:attrName>ppt_y</p:attrName>
                                        </p:attrNameLst>
                                      </p:cBhvr>
                                      <p:tavLst>
                                        <p:tav tm="0">
                                          <p:val>
                                            <p:strVal val="#ppt_y"/>
                                          </p:val>
                                        </p:tav>
                                        <p:tav tm="100000">
                                          <p:val>
                                            <p:strVal val="#ppt_y"/>
                                          </p:val>
                                        </p:tav>
                                      </p:tavLst>
                                    </p:anim>
                                  </p:childTnLst>
                                </p:cTn>
                              </p:par>
                              <p:par>
                                <p:cTn id="56" presetID="40" presetClass="entr" presetSubtype="0" fill="hold" nodeType="withEffect">
                                  <p:stCondLst>
                                    <p:cond delay="0"/>
                                  </p:stCondLst>
                                  <p:iterate type="lt">
                                    <p:tmPct val="10000"/>
                                  </p:iterate>
                                  <p:childTnLst>
                                    <p:set>
                                      <p:cBhvr>
                                        <p:cTn id="57" dur="1" fill="hold">
                                          <p:stCondLst>
                                            <p:cond delay="0"/>
                                          </p:stCondLst>
                                        </p:cTn>
                                        <p:tgtEl>
                                          <p:spTgt spid="6">
                                            <p:txEl>
                                              <p:pRg st="4" end="4"/>
                                            </p:txEl>
                                          </p:spTgt>
                                        </p:tgtEl>
                                        <p:attrNameLst>
                                          <p:attrName>style.visibility</p:attrName>
                                        </p:attrNameLst>
                                      </p:cBhvr>
                                      <p:to>
                                        <p:strVal val="visible"/>
                                      </p:to>
                                    </p:set>
                                    <p:animEffect transition="in" filter="fade">
                                      <p:cBhvr>
                                        <p:cTn id="58" dur="1000"/>
                                        <p:tgtEl>
                                          <p:spTgt spid="6">
                                            <p:txEl>
                                              <p:pRg st="4" end="4"/>
                                            </p:txEl>
                                          </p:spTgt>
                                        </p:tgtEl>
                                      </p:cBhvr>
                                    </p:animEffect>
                                    <p:anim calcmode="lin" valueType="num">
                                      <p:cBhvr>
                                        <p:cTn id="59" dur="1000" fill="hold"/>
                                        <p:tgtEl>
                                          <p:spTgt spid="6">
                                            <p:txEl>
                                              <p:pRg st="4" end="4"/>
                                            </p:txEl>
                                          </p:spTgt>
                                        </p:tgtEl>
                                        <p:attrNameLst>
                                          <p:attrName>ppt_x</p:attrName>
                                        </p:attrNameLst>
                                      </p:cBhvr>
                                      <p:tavLst>
                                        <p:tav tm="0">
                                          <p:val>
                                            <p:strVal val="#ppt_x-.1"/>
                                          </p:val>
                                        </p:tav>
                                        <p:tav tm="100000">
                                          <p:val>
                                            <p:strVal val="#ppt_x"/>
                                          </p:val>
                                        </p:tav>
                                      </p:tavLst>
                                    </p:anim>
                                    <p:anim calcmode="lin" valueType="num">
                                      <p:cBhvr>
                                        <p:cTn id="6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OSTAS\AppData\Local\Microsoft\Windows\INetCache\IE\Y1NJ4605\Τουριστικά-καταλύματα-Winterberg-Haus-Luge_36[1].jpg"/>
          <p:cNvPicPr>
            <a:picLocks noChangeAspect="1" noChangeArrowheads="1"/>
          </p:cNvPicPr>
          <p:nvPr/>
        </p:nvPicPr>
        <p:blipFill>
          <a:blip r:embed="rId2" cstate="print"/>
          <a:srcRect/>
          <a:stretch>
            <a:fillRect/>
          </a:stretch>
        </p:blipFill>
        <p:spPr bwMode="auto">
          <a:xfrm>
            <a:off x="-4991100" y="-3590925"/>
            <a:ext cx="3119208" cy="2339406"/>
          </a:xfrm>
          <a:prstGeom prst="rect">
            <a:avLst/>
          </a:prstGeom>
          <a:noFill/>
        </p:spPr>
      </p:pic>
      <p:pic>
        <p:nvPicPr>
          <p:cNvPr id="3074" name="Picture 2" descr="ÎÏÎ¿ÏÎ­Î»ÎµÏÎ¼Î± ÎµÎ¹ÎºÏÎ½Î±Ï Î³Î¹Î± ÏÏÎ¯ÏÎ¹"/>
          <p:cNvPicPr>
            <a:picLocks noChangeAspect="1" noChangeArrowheads="1"/>
          </p:cNvPicPr>
          <p:nvPr/>
        </p:nvPicPr>
        <p:blipFill>
          <a:blip r:embed="rId3" cstate="print"/>
          <a:srcRect/>
          <a:stretch>
            <a:fillRect/>
          </a:stretch>
        </p:blipFill>
        <p:spPr bwMode="auto">
          <a:xfrm>
            <a:off x="107504" y="116632"/>
            <a:ext cx="2466975" cy="1847851"/>
          </a:xfrm>
          <a:prstGeom prst="rect">
            <a:avLst/>
          </a:prstGeom>
          <a:noFill/>
        </p:spPr>
      </p:pic>
      <p:sp>
        <p:nvSpPr>
          <p:cNvPr id="6" name="5 - Ορθογώνιο"/>
          <p:cNvSpPr/>
          <p:nvPr/>
        </p:nvSpPr>
        <p:spPr>
          <a:xfrm>
            <a:off x="467544" y="1102578"/>
            <a:ext cx="8568952" cy="5755422"/>
          </a:xfrm>
          <a:prstGeom prst="rect">
            <a:avLst/>
          </a:prstGeom>
        </p:spPr>
        <p:txBody>
          <a:bodyPr wrap="square">
            <a:spAutoFit/>
          </a:bodyPr>
          <a:lstStyle/>
          <a:p>
            <a:pPr algn="ctr">
              <a:lnSpc>
                <a:spcPct val="115000"/>
              </a:lnSpc>
            </a:pPr>
            <a:r>
              <a:rPr lang="el-GR" sz="3200" b="1" dirty="0" smtClean="0">
                <a:solidFill>
                  <a:srgbClr val="FF0000"/>
                </a:solidFill>
                <a:latin typeface="Tahoma"/>
                <a:ea typeface="Calibri"/>
                <a:cs typeface="Times New Roman"/>
              </a:rPr>
              <a:t>Εξωτερικός χώρος,</a:t>
            </a:r>
          </a:p>
          <a:p>
            <a:pPr algn="ctr">
              <a:lnSpc>
                <a:spcPct val="115000"/>
              </a:lnSpc>
            </a:pPr>
            <a:r>
              <a:rPr lang="el-GR" sz="3200" b="1" dirty="0" smtClean="0">
                <a:solidFill>
                  <a:srgbClr val="FF0000"/>
                </a:solidFill>
                <a:latin typeface="Tahoma"/>
                <a:ea typeface="Calibri"/>
                <a:cs typeface="Times New Roman"/>
              </a:rPr>
              <a:t> μεγάλος κήπος, </a:t>
            </a:r>
          </a:p>
          <a:p>
            <a:pPr algn="ctr">
              <a:lnSpc>
                <a:spcPct val="115000"/>
              </a:lnSpc>
            </a:pPr>
            <a:r>
              <a:rPr lang="el-GR" sz="3200" b="1" dirty="0" smtClean="0">
                <a:solidFill>
                  <a:srgbClr val="FF0000"/>
                </a:solidFill>
                <a:latin typeface="Tahoma"/>
                <a:ea typeface="Calibri"/>
                <a:cs typeface="Times New Roman"/>
              </a:rPr>
              <a:t>μπαλκόνια, γλάστρες λουλούδια, </a:t>
            </a:r>
          </a:p>
          <a:p>
            <a:pPr algn="ctr">
              <a:lnSpc>
                <a:spcPct val="115000"/>
              </a:lnSpc>
            </a:pPr>
            <a:r>
              <a:rPr lang="el-GR" sz="3200" b="1" dirty="0" smtClean="0">
                <a:solidFill>
                  <a:srgbClr val="FF0000"/>
                </a:solidFill>
                <a:latin typeface="Tahoma"/>
                <a:ea typeface="Calibri"/>
                <a:cs typeface="Times New Roman"/>
              </a:rPr>
              <a:t>μεγάλο μπαλκόνι, </a:t>
            </a:r>
          </a:p>
          <a:p>
            <a:pPr algn="ctr">
              <a:lnSpc>
                <a:spcPct val="115000"/>
              </a:lnSpc>
            </a:pPr>
            <a:r>
              <a:rPr lang="el-GR" sz="3200" b="1" dirty="0" smtClean="0">
                <a:solidFill>
                  <a:srgbClr val="FF0000"/>
                </a:solidFill>
                <a:latin typeface="Tahoma"/>
                <a:ea typeface="Calibri"/>
                <a:cs typeface="Times New Roman"/>
              </a:rPr>
              <a:t>ευρύχωρα δωμάτια, κουζίνα, </a:t>
            </a:r>
          </a:p>
          <a:p>
            <a:pPr algn="ctr">
              <a:lnSpc>
                <a:spcPct val="115000"/>
              </a:lnSpc>
            </a:pPr>
            <a:r>
              <a:rPr lang="el-GR" sz="3200" b="1" dirty="0" smtClean="0">
                <a:solidFill>
                  <a:srgbClr val="FF0000"/>
                </a:solidFill>
                <a:latin typeface="Tahoma"/>
                <a:ea typeface="Calibri"/>
                <a:cs typeface="Times New Roman"/>
              </a:rPr>
              <a:t>άνετα υπνοδωμάτια, </a:t>
            </a:r>
          </a:p>
          <a:p>
            <a:pPr algn="ctr">
              <a:lnSpc>
                <a:spcPct val="115000"/>
              </a:lnSpc>
            </a:pPr>
            <a:r>
              <a:rPr lang="el-GR" sz="3200" b="1" dirty="0" smtClean="0">
                <a:solidFill>
                  <a:srgbClr val="FF0000"/>
                </a:solidFill>
                <a:latin typeface="Tahoma"/>
                <a:ea typeface="Calibri"/>
                <a:cs typeface="Times New Roman"/>
              </a:rPr>
              <a:t>πίνακες, επίπλωση, αντίκες, </a:t>
            </a:r>
          </a:p>
          <a:p>
            <a:pPr algn="ctr">
              <a:lnSpc>
                <a:spcPct val="115000"/>
              </a:lnSpc>
            </a:pPr>
            <a:r>
              <a:rPr lang="el-GR" sz="3200" b="1" dirty="0" smtClean="0">
                <a:solidFill>
                  <a:srgbClr val="FF0000"/>
                </a:solidFill>
                <a:latin typeface="Tahoma"/>
                <a:ea typeface="Calibri"/>
                <a:cs typeface="Times New Roman"/>
              </a:rPr>
              <a:t>ξύλινο πάτωμα, </a:t>
            </a:r>
          </a:p>
          <a:p>
            <a:pPr algn="ctr">
              <a:lnSpc>
                <a:spcPct val="115000"/>
              </a:lnSpc>
            </a:pPr>
            <a:r>
              <a:rPr lang="el-GR" sz="3200" b="1" dirty="0" smtClean="0">
                <a:solidFill>
                  <a:srgbClr val="FF0000"/>
                </a:solidFill>
                <a:latin typeface="Tahoma"/>
                <a:ea typeface="Calibri"/>
                <a:cs typeface="Times New Roman"/>
              </a:rPr>
              <a:t>τζάκι, ισόγειο, πρώτος όροφος, αποθηκούλα, μαρμάρινη σκάλα</a:t>
            </a:r>
            <a:endParaRPr lang="el-GR" sz="3200" dirty="0">
              <a:latin typeface="Tahoma"/>
            </a:endParaRPr>
          </a:p>
        </p:txBody>
      </p:sp>
      <p:sp>
        <p:nvSpPr>
          <p:cNvPr id="7" name="6 - Ορθογώνιο"/>
          <p:cNvSpPr/>
          <p:nvPr/>
        </p:nvSpPr>
        <p:spPr>
          <a:xfrm>
            <a:off x="2555776" y="332656"/>
            <a:ext cx="6410729" cy="601318"/>
          </a:xfrm>
          <a:prstGeom prst="rect">
            <a:avLst/>
          </a:prstGeom>
        </p:spPr>
        <p:txBody>
          <a:bodyPr wrap="none">
            <a:spAutoFit/>
          </a:bodyPr>
          <a:lstStyle/>
          <a:p>
            <a:pPr algn="ctr">
              <a:lnSpc>
                <a:spcPct val="115000"/>
              </a:lnSpc>
            </a:pPr>
            <a:r>
              <a:rPr lang="el-GR" sz="3200" b="1" u="sng" dirty="0" smtClean="0">
                <a:solidFill>
                  <a:srgbClr val="7030A0"/>
                </a:solidFill>
                <a:latin typeface="Tahoma"/>
                <a:ea typeface="Calibri"/>
                <a:cs typeface="Times New Roman"/>
              </a:rPr>
              <a:t>ΛΕΞΙΛΟΓΙΟ ΚΥΡΙΟΥ ΘΕΜΑΤΟΣ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7" dur="1000" fill="hold"/>
                                        <p:tgtEl>
                                          <p:spTgt spid="307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1"/>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OSTAS\AppData\Local\Microsoft\Windows\INetCache\IE\Y1NJ4605\Τουριστικά-καταλύματα-Winterberg-Haus-Luge_36[1].jpg"/>
          <p:cNvPicPr>
            <a:picLocks noChangeAspect="1" noChangeArrowheads="1"/>
          </p:cNvPicPr>
          <p:nvPr/>
        </p:nvPicPr>
        <p:blipFill>
          <a:blip r:embed="rId2" cstate="print"/>
          <a:srcRect/>
          <a:stretch>
            <a:fillRect/>
          </a:stretch>
        </p:blipFill>
        <p:spPr bwMode="auto">
          <a:xfrm>
            <a:off x="-4991100" y="-3590925"/>
            <a:ext cx="3119208" cy="2339406"/>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323528" y="404664"/>
            <a:ext cx="2669580" cy="1822279"/>
          </a:xfrm>
          <a:prstGeom prst="rect">
            <a:avLst/>
          </a:prstGeom>
          <a:noFill/>
          <a:ln w="9525">
            <a:noFill/>
            <a:miter lim="800000"/>
            <a:headEnd/>
            <a:tailEnd/>
          </a:ln>
        </p:spPr>
      </p:pic>
      <p:sp>
        <p:nvSpPr>
          <p:cNvPr id="7" name="6 - Ορθογώνιο"/>
          <p:cNvSpPr/>
          <p:nvPr/>
        </p:nvSpPr>
        <p:spPr>
          <a:xfrm>
            <a:off x="323528" y="2586462"/>
            <a:ext cx="8496944" cy="3560077"/>
          </a:xfrm>
          <a:prstGeom prst="rect">
            <a:avLst/>
          </a:prstGeom>
        </p:spPr>
        <p:txBody>
          <a:bodyPr wrap="square">
            <a:spAutoFit/>
          </a:bodyPr>
          <a:lstStyle/>
          <a:p>
            <a:pPr algn="ctr">
              <a:lnSpc>
                <a:spcPct val="115000"/>
              </a:lnSpc>
            </a:pPr>
            <a:r>
              <a:rPr lang="el-GR" sz="4000" b="1" dirty="0" smtClean="0">
                <a:solidFill>
                  <a:srgbClr val="FF0000"/>
                </a:solidFill>
                <a:latin typeface="Tahoma"/>
                <a:ea typeface="Calibri"/>
                <a:cs typeface="Times New Roman"/>
              </a:rPr>
              <a:t>δεν το αλλάζω, </a:t>
            </a:r>
          </a:p>
          <a:p>
            <a:pPr algn="ctr">
              <a:lnSpc>
                <a:spcPct val="115000"/>
              </a:lnSpc>
            </a:pPr>
            <a:r>
              <a:rPr lang="el-GR" sz="4000" b="1" dirty="0" smtClean="0">
                <a:solidFill>
                  <a:srgbClr val="FF0000"/>
                </a:solidFill>
                <a:latin typeface="Tahoma"/>
                <a:ea typeface="Calibri"/>
                <a:cs typeface="Times New Roman"/>
              </a:rPr>
              <a:t>        ζεστή φωλιά,</a:t>
            </a:r>
          </a:p>
          <a:p>
            <a:pPr algn="ctr">
              <a:lnSpc>
                <a:spcPct val="115000"/>
              </a:lnSpc>
            </a:pPr>
            <a:r>
              <a:rPr lang="el-GR" sz="4000" b="1" dirty="0" smtClean="0">
                <a:solidFill>
                  <a:srgbClr val="FF0000"/>
                </a:solidFill>
                <a:latin typeface="Tahoma"/>
                <a:ea typeface="Calibri"/>
                <a:cs typeface="Times New Roman"/>
              </a:rPr>
              <a:t>ανεκτίμητο, </a:t>
            </a:r>
          </a:p>
          <a:p>
            <a:pPr algn="ctr">
              <a:lnSpc>
                <a:spcPct val="115000"/>
              </a:lnSpc>
            </a:pPr>
            <a:r>
              <a:rPr lang="el-GR" sz="4000" b="1" dirty="0" smtClean="0">
                <a:solidFill>
                  <a:srgbClr val="FF0000"/>
                </a:solidFill>
                <a:latin typeface="Tahoma"/>
                <a:ea typeface="Calibri"/>
                <a:cs typeface="Times New Roman"/>
              </a:rPr>
              <a:t>γεμάτο αγάπη,</a:t>
            </a:r>
          </a:p>
          <a:p>
            <a:pPr algn="ctr">
              <a:lnSpc>
                <a:spcPct val="115000"/>
              </a:lnSpc>
            </a:pPr>
            <a:r>
              <a:rPr lang="el-GR" sz="4000" b="1" dirty="0" smtClean="0">
                <a:solidFill>
                  <a:srgbClr val="FF0000"/>
                </a:solidFill>
                <a:latin typeface="Tahoma"/>
                <a:ea typeface="Calibri"/>
                <a:cs typeface="Times New Roman"/>
              </a:rPr>
              <a:t>καταφύγιο για μένα...</a:t>
            </a:r>
            <a:endParaRPr lang="el-GR" sz="4000" b="1" dirty="0">
              <a:latin typeface="Tahoma"/>
              <a:ea typeface="Calibri"/>
              <a:cs typeface="Times New Roman"/>
            </a:endParaRPr>
          </a:p>
        </p:txBody>
      </p:sp>
      <p:sp>
        <p:nvSpPr>
          <p:cNvPr id="8" name="7 - Ορθογώνιο"/>
          <p:cNvSpPr/>
          <p:nvPr/>
        </p:nvSpPr>
        <p:spPr>
          <a:xfrm>
            <a:off x="3203848" y="188640"/>
            <a:ext cx="4884671" cy="584775"/>
          </a:xfrm>
          <a:prstGeom prst="rect">
            <a:avLst/>
          </a:prstGeom>
        </p:spPr>
        <p:txBody>
          <a:bodyPr wrap="none">
            <a:spAutoFit/>
          </a:bodyPr>
          <a:lstStyle/>
          <a:p>
            <a:r>
              <a:rPr lang="el-GR" b="1" dirty="0" smtClean="0">
                <a:solidFill>
                  <a:srgbClr val="7030A0"/>
                </a:solidFill>
                <a:latin typeface="Tahoma"/>
                <a:ea typeface="Calibri"/>
                <a:cs typeface="Times New Roman"/>
              </a:rPr>
              <a:t> </a:t>
            </a:r>
            <a:r>
              <a:rPr lang="el-GR" sz="3200" b="1" u="sng" dirty="0" smtClean="0">
                <a:solidFill>
                  <a:srgbClr val="7030A0"/>
                </a:solidFill>
                <a:latin typeface="Tahoma"/>
                <a:ea typeface="Calibri"/>
                <a:cs typeface="Times New Roman"/>
              </a:rPr>
              <a:t>ΛΕΞΙΛΟΓΙΟ ΕΠΙΛΟΓΟΥ</a:t>
            </a:r>
            <a:endParaRPr lang="el-GR" sz="3200" dirty="0">
              <a:solidFill>
                <a:srgbClr val="7030A0"/>
              </a:solidFill>
            </a:endParaRPr>
          </a:p>
        </p:txBody>
      </p:sp>
      <p:pic>
        <p:nvPicPr>
          <p:cNvPr id="9" name="Picture 7" descr="Î£ÏÎµÏÎ¹ÎºÎ® ÎµÎ¹ÎºÏÎ½Î±"/>
          <p:cNvPicPr>
            <a:picLocks noChangeAspect="1" noChangeArrowheads="1"/>
          </p:cNvPicPr>
          <p:nvPr/>
        </p:nvPicPr>
        <p:blipFill>
          <a:blip r:embed="rId4" cstate="print"/>
          <a:srcRect/>
          <a:stretch>
            <a:fillRect/>
          </a:stretch>
        </p:blipFill>
        <p:spPr bwMode="auto">
          <a:xfrm>
            <a:off x="6300192" y="1052736"/>
            <a:ext cx="2538801" cy="1703563"/>
          </a:xfrm>
          <a:prstGeom prst="rect">
            <a:avLst/>
          </a:prstGeom>
          <a:noFill/>
        </p:spPr>
      </p:pic>
      <p:pic>
        <p:nvPicPr>
          <p:cNvPr id="2053" name="Picture 5" descr="Î£ÏÎµÏÎ¹ÎºÎ® ÎµÎ¹ÎºÏÎ½Î±"/>
          <p:cNvPicPr>
            <a:picLocks noChangeAspect="1" noChangeArrowheads="1"/>
          </p:cNvPicPr>
          <p:nvPr/>
        </p:nvPicPr>
        <p:blipFill>
          <a:blip r:embed="rId5" cstate="print"/>
          <a:srcRect b="2896"/>
          <a:stretch>
            <a:fillRect/>
          </a:stretch>
        </p:blipFill>
        <p:spPr bwMode="auto">
          <a:xfrm>
            <a:off x="3419872" y="764704"/>
            <a:ext cx="2402632"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
                                          </p:val>
                                        </p:tav>
                                        <p:tav tm="100000">
                                          <p:val>
                                            <p:strVal val="#ppt_y"/>
                                          </p:val>
                                        </p:tav>
                                      </p:tavLst>
                                    </p:anim>
                                  </p:childTnLst>
                                </p:cTn>
                              </p:par>
                              <p:par>
                                <p:cTn id="29" presetID="40" presetClass="entr" presetSubtype="0" fill="hold" nodeType="withEffect">
                                  <p:stCondLst>
                                    <p:cond delay="0"/>
                                  </p:stCondLst>
                                  <p:iterate type="lt">
                                    <p:tmPct val="10000"/>
                                  </p:iterate>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
                                          </p:val>
                                        </p:tav>
                                        <p:tav tm="100000">
                                          <p:val>
                                            <p:strVal val="#ppt_y"/>
                                          </p:val>
                                        </p:tav>
                                      </p:tavLst>
                                    </p:anim>
                                  </p:childTnLst>
                                </p:cTn>
                              </p:par>
                              <p:par>
                                <p:cTn id="34" presetID="40" presetClass="entr" presetSubtype="0" fill="hold" nodeType="withEffect">
                                  <p:stCondLst>
                                    <p:cond delay="0"/>
                                  </p:stCondLst>
                                  <p:iterate type="lt">
                                    <p:tmPct val="10000"/>
                                  </p:iterate>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1"/>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
                                          </p:val>
                                        </p:tav>
                                        <p:tav tm="100000">
                                          <p:val>
                                            <p:strVal val="#ppt_y"/>
                                          </p:val>
                                        </p:tav>
                                      </p:tavLst>
                                    </p:anim>
                                  </p:childTnLst>
                                </p:cTn>
                              </p:par>
                              <p:par>
                                <p:cTn id="39" presetID="40" presetClass="entr" presetSubtype="0" fill="hold" nodeType="withEffect">
                                  <p:stCondLst>
                                    <p:cond delay="0"/>
                                  </p:stCondLst>
                                  <p:iterate type="lt">
                                    <p:tmPct val="10000"/>
                                  </p:iterate>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1"/>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
                                          </p:val>
                                        </p:tav>
                                        <p:tav tm="100000">
                                          <p:val>
                                            <p:strVal val="#ppt_y"/>
                                          </p:val>
                                        </p:tav>
                                      </p:tavLst>
                                    </p:anim>
                                  </p:childTnLst>
                                </p:cTn>
                              </p:par>
                              <p:par>
                                <p:cTn id="44" presetID="40" presetClass="entr" presetSubtype="0" fill="hold" nodeType="withEffect">
                                  <p:stCondLst>
                                    <p:cond delay="0"/>
                                  </p:stCondLst>
                                  <p:iterate type="lt">
                                    <p:tmPct val="10000"/>
                                  </p:iterate>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1000"/>
                                        <p:tgtEl>
                                          <p:spTgt spid="7">
                                            <p:txEl>
                                              <p:pRg st="4" end="4"/>
                                            </p:txEl>
                                          </p:spTgt>
                                        </p:tgtEl>
                                      </p:cBhvr>
                                    </p:animEffect>
                                    <p:anim calcmode="lin" valueType="num">
                                      <p:cBhvr>
                                        <p:cTn id="47" dur="1000" fill="hold"/>
                                        <p:tgtEl>
                                          <p:spTgt spid="7">
                                            <p:txEl>
                                              <p:pRg st="4" end="4"/>
                                            </p:txEl>
                                          </p:spTgt>
                                        </p:tgtEl>
                                        <p:attrNameLst>
                                          <p:attrName>ppt_x</p:attrName>
                                        </p:attrNameLst>
                                      </p:cBhvr>
                                      <p:tavLst>
                                        <p:tav tm="0">
                                          <p:val>
                                            <p:strVal val="#ppt_x-.1"/>
                                          </p:val>
                                        </p:tav>
                                        <p:tav tm="100000">
                                          <p:val>
                                            <p:strVal val="#ppt_x"/>
                                          </p:val>
                                        </p:tav>
                                      </p:tavLst>
                                    </p:anim>
                                    <p:anim calcmode="lin" valueType="num">
                                      <p:cBhvr>
                                        <p:cTn id="48"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edge">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2053"/>
                                        </p:tgtEl>
                                        <p:attrNameLst>
                                          <p:attrName>style.visibility</p:attrName>
                                        </p:attrNameLst>
                                      </p:cBhvr>
                                      <p:to>
                                        <p:strVal val="visible"/>
                                      </p:to>
                                    </p:set>
                                    <p:animEffect transition="in" filter="wedge">
                                      <p:cBhvr>
                                        <p:cTn id="58"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OSTAS\AppData\Local\Microsoft\Windows\INetCache\IE\P2SJIGTY\Τουριστικά-καταλύματα-Spiazzo-rendena-Baita-Zucal_10[1].jpg"/>
          <p:cNvPicPr>
            <a:picLocks noChangeAspect="1" noChangeArrowheads="1"/>
          </p:cNvPicPr>
          <p:nvPr/>
        </p:nvPicPr>
        <p:blipFill>
          <a:blip r:embed="rId2" cstate="print"/>
          <a:srcRect/>
          <a:stretch>
            <a:fillRect/>
          </a:stretch>
        </p:blipFill>
        <p:spPr bwMode="auto">
          <a:xfrm>
            <a:off x="7956376" y="5733256"/>
            <a:ext cx="884201" cy="906874"/>
          </a:xfrm>
          <a:prstGeom prst="rect">
            <a:avLst/>
          </a:prstGeom>
          <a:noFill/>
        </p:spPr>
      </p:pic>
      <p:sp>
        <p:nvSpPr>
          <p:cNvPr id="5" name="4 - Ορθογώνιο"/>
          <p:cNvSpPr/>
          <p:nvPr/>
        </p:nvSpPr>
        <p:spPr>
          <a:xfrm>
            <a:off x="395536" y="188640"/>
            <a:ext cx="8568952" cy="6490369"/>
          </a:xfrm>
          <a:prstGeom prst="rect">
            <a:avLst/>
          </a:prstGeom>
        </p:spPr>
        <p:txBody>
          <a:bodyPr wrap="square">
            <a:spAutoFit/>
          </a:bodyPr>
          <a:lstStyle/>
          <a:p>
            <a:pPr algn="ctr">
              <a:lnSpc>
                <a:spcPct val="115000"/>
              </a:lnSpc>
            </a:pPr>
            <a:r>
              <a:rPr lang="el-GR" sz="1100" dirty="0" smtClean="0"/>
              <a:t> </a:t>
            </a:r>
            <a:r>
              <a:rPr lang="el-GR" b="1" dirty="0" smtClean="0">
                <a:solidFill>
                  <a:srgbClr val="0000FF"/>
                </a:solidFill>
              </a:rPr>
              <a:t>ΠΕΡΙΓΡΑΦΩ ΤΟ ΣΠΙΤΙ ΜΟΥ</a:t>
            </a:r>
            <a:endParaRPr lang="el-GR" dirty="0" smtClean="0"/>
          </a:p>
          <a:p>
            <a:pPr algn="ctr">
              <a:lnSpc>
                <a:spcPct val="115000"/>
              </a:lnSpc>
            </a:pPr>
            <a:r>
              <a:rPr lang="el-GR" b="1" dirty="0" smtClean="0">
                <a:latin typeface="Tahoma"/>
                <a:ea typeface="Calibri"/>
                <a:cs typeface="Times New Roman"/>
              </a:rPr>
              <a:t>ΕΚΘΕΣΗ - ΠΑΡΑΔΕΙΓΜΑ</a:t>
            </a:r>
            <a:endParaRPr lang="el-GR" dirty="0" smtClean="0">
              <a:latin typeface="Tahoma"/>
              <a:ea typeface="Calibri"/>
              <a:cs typeface="Times New Roman"/>
            </a:endParaRPr>
          </a:p>
          <a:p>
            <a:pPr>
              <a:lnSpc>
                <a:spcPct val="115000"/>
              </a:lnSpc>
            </a:pPr>
            <a:r>
              <a:rPr lang="el-GR" b="1" dirty="0" smtClean="0">
                <a:latin typeface="Arial" pitchFamily="34" charset="0"/>
                <a:ea typeface="Calibri"/>
                <a:cs typeface="Arial" pitchFamily="34" charset="0"/>
              </a:rPr>
              <a:t>     </a:t>
            </a:r>
            <a:r>
              <a:rPr lang="el-GR" sz="2000" b="1" dirty="0" smtClean="0">
                <a:latin typeface="Arial" pitchFamily="34" charset="0"/>
                <a:ea typeface="Calibri"/>
                <a:cs typeface="Arial" pitchFamily="34" charset="0"/>
              </a:rPr>
              <a:t>Το σπίτι μου βρίσκεται σε μια όμορφη γειτονιά. Είναι ένα καινούριο μονώροφο σπίτι χτισμένο στην όχθη ενός μικρού ποταμού.</a:t>
            </a:r>
          </a:p>
          <a:p>
            <a:pPr algn="just">
              <a:lnSpc>
                <a:spcPct val="115000"/>
              </a:lnSpc>
            </a:pPr>
            <a:r>
              <a:rPr lang="el-GR" sz="2000" b="1" dirty="0" smtClean="0">
                <a:latin typeface="Arial" pitchFamily="34" charset="0"/>
                <a:cs typeface="Arial" pitchFamily="34" charset="0"/>
              </a:rPr>
              <a:t>     Αυτό που το κάνει αμέσως να ξεχωρίζει από όλα τα υπόλοιπα σπίτια της γειτονιάς δεν είναι ούτε το μέγεθος του ούτε η πολυτέλειά του, αλλά το χρώμα του. Είναι ένα μικρό και απλό σπιτάκι στο χρώμα της μαργαρίτας. Όπως αυτές που βρίσκονται στον μικρό μας κήπο.</a:t>
            </a:r>
          </a:p>
          <a:p>
            <a:pPr algn="just">
              <a:lnSpc>
                <a:spcPct val="115000"/>
              </a:lnSpc>
            </a:pPr>
            <a:r>
              <a:rPr lang="el-GR" sz="2000" b="1" dirty="0" smtClean="0">
                <a:latin typeface="Arial" pitchFamily="34" charset="0"/>
                <a:cs typeface="Arial" pitchFamily="34" charset="0"/>
              </a:rPr>
              <a:t>     Το σπίτι μου αποτελείται από μια ευρύχωρη κουζίνα που είναι ενωμένη με το καθιστικό και μια σαλοτραπεζαρία στο ισόγειο. Στον πρώτο όροφο βρίσκονται τα υπνοδωμάτιά μας. Είναι τέσσερα. Είναι διακοσμημένο με απέριττα έπιπλα και όμορφους πίνακες με ζωηρά χρώματα σους τοίχους.</a:t>
            </a:r>
          </a:p>
          <a:p>
            <a:pPr algn="just">
              <a:lnSpc>
                <a:spcPct val="115000"/>
              </a:lnSpc>
            </a:pPr>
            <a:r>
              <a:rPr lang="el-GR" sz="2000" b="1" dirty="0" smtClean="0">
                <a:latin typeface="Arial" pitchFamily="34" charset="0"/>
                <a:cs typeface="Arial" pitchFamily="34" charset="0"/>
              </a:rPr>
              <a:t>     Το λατρεύω το σπιτάκι μου. Είναι η φωλίτσα της οικογένειάς μου, το κρησφύγετό μας γεμάτο αγάπη και ζεστασιά. Για μένα είναι το πιο όμορφο σπίτι στον κόσμο!</a:t>
            </a:r>
          </a:p>
          <a:p>
            <a:pPr algn="ctr"/>
            <a:r>
              <a:rPr lang="el-GR" sz="2000" b="1" dirty="0" smtClean="0"/>
              <a:t> </a:t>
            </a:r>
            <a:endParaRPr lang="el-GR" sz="2000" dirty="0"/>
          </a:p>
        </p:txBody>
      </p:sp>
      <p:pic>
        <p:nvPicPr>
          <p:cNvPr id="1025" name="Picture 1"/>
          <p:cNvPicPr>
            <a:picLocks noChangeAspect="1" noChangeArrowheads="1"/>
          </p:cNvPicPr>
          <p:nvPr/>
        </p:nvPicPr>
        <p:blipFill>
          <a:blip r:embed="rId3" cstate="print"/>
          <a:srcRect/>
          <a:stretch>
            <a:fillRect/>
          </a:stretch>
        </p:blipFill>
        <p:spPr bwMode="auto">
          <a:xfrm>
            <a:off x="7164288" y="116632"/>
            <a:ext cx="1586483" cy="793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312</Words>
  <Application>Microsoft Office PowerPoint</Application>
  <PresentationFormat>Προβολή στην οθόνη (4:3)</PresentationFormat>
  <Paragraphs>43</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ΛΕΞΙΛΟΓΙΟ</dc:title>
  <dc:creator>ΒΑΣΙΛΟΠΟΥΛΟΣ ΚΩΣΤΑΣ</dc:creator>
  <cp:lastModifiedBy>Σπυριδούλα</cp:lastModifiedBy>
  <cp:revision>118</cp:revision>
  <dcterms:created xsi:type="dcterms:W3CDTF">2016-10-23T07:48:06Z</dcterms:created>
  <dcterms:modified xsi:type="dcterms:W3CDTF">2020-04-03T14:33:52Z</dcterms:modified>
</cp:coreProperties>
</file>