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5" r:id="rId5"/>
    <p:sldId id="266" r:id="rId6"/>
    <p:sldId id="270" r:id="rId7"/>
    <p:sldId id="267" r:id="rId8"/>
    <p:sldId id="268" r:id="rId9"/>
    <p:sldId id="271" r:id="rId10"/>
    <p:sldId id="272" r:id="rId11"/>
    <p:sldId id="273" r:id="rId12"/>
    <p:sldId id="258" r:id="rId13"/>
    <p:sldId id="260" r:id="rId14"/>
    <p:sldId id="261" r:id="rId15"/>
    <p:sldId id="259" r:id="rId16"/>
    <p:sldId id="262" r:id="rId17"/>
    <p:sldId id="263" r:id="rId18"/>
    <p:sldId id="264" r:id="rId19"/>
    <p:sldId id="275" r:id="rId20"/>
    <p:sldId id="27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660A1F-77CA-4A0D-9BBF-ACB29D456416}" type="datetimeFigureOut">
              <a:rPr lang="el-GR" smtClean="0"/>
              <a:t>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F2F1174-750D-4FAA-94EE-ED300BCD48B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hR0SuOGSF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ugt9y71buq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E9ZKrX3O3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 αποστάσεως διδασκαλία!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Δευτέρα 6 Απριλίου 2020</a:t>
            </a:r>
          </a:p>
          <a:p>
            <a:r>
              <a:rPr lang="el-GR" dirty="0" smtClean="0"/>
              <a:t>6/4/2020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07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l-GR" dirty="0">
                <a:latin typeface="Calibri"/>
                <a:ea typeface="Calibri"/>
                <a:cs typeface="Times New Roman"/>
              </a:rPr>
              <a:t>Να γράψεις με λέξεις τους αριθμούς που βρίσκονται στις παρενθέσεις.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l-GR" dirty="0">
                <a:latin typeface="Calibri"/>
                <a:ea typeface="Calibri"/>
                <a:cs typeface="Times New Roman"/>
              </a:rPr>
              <a:t>Η οικογένεια του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Κώστα </a:t>
            </a:r>
            <a:r>
              <a:rPr lang="el-GR" dirty="0">
                <a:latin typeface="Calibri"/>
                <a:ea typeface="Calibri"/>
                <a:cs typeface="Times New Roman"/>
              </a:rPr>
              <a:t>αποτελείται από (5) __________ άτομα : τους γονείς του και τα (2) __________ αδέρφια του. Ο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Κώστας </a:t>
            </a:r>
            <a:r>
              <a:rPr lang="el-GR" dirty="0">
                <a:latin typeface="Calibri"/>
                <a:ea typeface="Calibri"/>
                <a:cs typeface="Times New Roman"/>
              </a:rPr>
              <a:t>είναι (10) __________</a:t>
            </a:r>
            <a:r>
              <a:rPr lang="el-GR" sz="2000" dirty="0">
                <a:latin typeface="Calibri"/>
                <a:ea typeface="Calibri"/>
                <a:cs typeface="Times New Roman"/>
              </a:rPr>
              <a:t>ετών, η αδερφή του η </a:t>
            </a:r>
            <a:r>
              <a:rPr lang="el-GR" sz="2000" dirty="0" smtClean="0">
                <a:latin typeface="Calibri"/>
                <a:ea typeface="Calibri"/>
                <a:cs typeface="Times New Roman"/>
              </a:rPr>
              <a:t>Κατερίνα </a:t>
            </a:r>
            <a:r>
              <a:rPr lang="el-GR" sz="2000" dirty="0">
                <a:latin typeface="Calibri"/>
                <a:ea typeface="Calibri"/>
                <a:cs typeface="Times New Roman"/>
              </a:rPr>
              <a:t>είναι (12) </a:t>
            </a:r>
            <a:r>
              <a:rPr lang="el-GR" dirty="0">
                <a:latin typeface="Calibri"/>
                <a:ea typeface="Calibri"/>
                <a:cs typeface="Times New Roman"/>
              </a:rPr>
              <a:t>__________ ετών, ενώ ο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Χρήστος </a:t>
            </a:r>
            <a:r>
              <a:rPr lang="el-GR" dirty="0">
                <a:latin typeface="Calibri"/>
                <a:ea typeface="Calibri"/>
                <a:cs typeface="Times New Roman"/>
              </a:rPr>
              <a:t>είναι (4) __________ χρόνια μικρότερος από τον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Κώστα, </a:t>
            </a:r>
            <a:r>
              <a:rPr lang="el-GR" dirty="0">
                <a:latin typeface="Calibri"/>
                <a:ea typeface="Calibri"/>
                <a:cs typeface="Times New Roman"/>
              </a:rPr>
              <a:t>δηλαδή είναι (6) __________ ετών. Η μητέρα του, η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Μαρία, </a:t>
            </a:r>
            <a:r>
              <a:rPr lang="el-GR" dirty="0">
                <a:latin typeface="Calibri"/>
                <a:ea typeface="Calibri"/>
                <a:cs typeface="Times New Roman"/>
              </a:rPr>
              <a:t>είναι (40) __________ ετών και ο πατέρας του, ο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Παναγιώτης </a:t>
            </a:r>
            <a:r>
              <a:rPr lang="el-GR" dirty="0">
                <a:latin typeface="Calibri"/>
                <a:ea typeface="Calibri"/>
                <a:cs typeface="Times New Roman"/>
              </a:rPr>
              <a:t>(45) __________ .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0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908720"/>
            <a:ext cx="6921217" cy="492390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l-GR" dirty="0">
                <a:latin typeface="Calibri"/>
                <a:ea typeface="Calibri"/>
                <a:cs typeface="Times New Roman"/>
              </a:rPr>
              <a:t>Συμπληρώνω τα κενά με τις λέξεις  που δείχνουν οι αριθμοί: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l-GR" dirty="0">
                <a:latin typeface="Calibri"/>
                <a:ea typeface="Calibri"/>
                <a:cs typeface="Times New Roman"/>
              </a:rPr>
              <a:t>(Ας κάνουμε και μια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επαναληψούλα</a:t>
            </a:r>
            <a:r>
              <a:rPr lang="el-GR" dirty="0">
                <a:latin typeface="Calibri"/>
                <a:ea typeface="Calibri"/>
                <a:cs typeface="Times New Roman"/>
              </a:rPr>
              <a:t> στα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μαθηματικά!!! </a:t>
            </a:r>
            <a:r>
              <a:rPr lang="el-GR" dirty="0">
                <a:latin typeface="Calibri"/>
                <a:ea typeface="Calibri"/>
                <a:cs typeface="Times New Roman"/>
              </a:rPr>
              <a:t>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l-GR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200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3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         </a:t>
            </a:r>
            <a:r>
              <a:rPr lang="el-GR" u="sng" dirty="0" smtClean="0">
                <a:latin typeface="Calibri"/>
                <a:ea typeface="Calibri"/>
                <a:cs typeface="Times New Roman"/>
              </a:rPr>
              <a:t>τρεις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el-GR" dirty="0">
                <a:latin typeface="Calibri"/>
                <a:ea typeface="Calibri"/>
                <a:cs typeface="Times New Roman"/>
              </a:rPr>
              <a:t>φορές το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 8  </a:t>
            </a:r>
            <a:r>
              <a:rPr lang="el-GR" u="sng" dirty="0" smtClean="0">
                <a:latin typeface="Calibri"/>
                <a:ea typeface="Calibri"/>
                <a:cs typeface="Times New Roman"/>
              </a:rPr>
              <a:t>οχτώ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   </a:t>
            </a:r>
            <a:r>
              <a:rPr lang="el-GR" dirty="0">
                <a:latin typeface="Calibri"/>
                <a:ea typeface="Calibri"/>
                <a:cs typeface="Times New Roman"/>
              </a:rPr>
              <a:t>	κάνει 		</a:t>
            </a:r>
            <a:r>
              <a:rPr lang="el-GR" u="sng" dirty="0">
                <a:latin typeface="Calibri"/>
                <a:ea typeface="Calibri"/>
                <a:cs typeface="Times New Roman"/>
              </a:rPr>
              <a:t>είκοσι τέσσερα</a:t>
            </a:r>
            <a:r>
              <a:rPr lang="el-GR" dirty="0"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7 ____________ φορές το 6 ___________ κάνει  __________________</a:t>
            </a:r>
          </a:p>
          <a:p>
            <a:pPr>
              <a:lnSpc>
                <a:spcPct val="200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4 ____________ φορές το 9 ___________ κάνει  __________________</a:t>
            </a:r>
          </a:p>
          <a:p>
            <a:pPr>
              <a:lnSpc>
                <a:spcPct val="200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2 ____________ φορές το 6 ___________ κάνει  __________________</a:t>
            </a:r>
          </a:p>
          <a:p>
            <a:pPr>
              <a:lnSpc>
                <a:spcPct val="200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5 ____________ φορές το 3 ___________ κάνει  __________________</a:t>
            </a:r>
          </a:p>
          <a:p>
            <a:pPr>
              <a:lnSpc>
                <a:spcPct val="200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7 ____________ φορές το 4 ___________ κάνει  __________________</a:t>
            </a:r>
          </a:p>
          <a:p>
            <a:pPr>
              <a:lnSpc>
                <a:spcPct val="200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10 ___________ φορές το 9 ___________ κάνει  __________________</a:t>
            </a:r>
          </a:p>
          <a:p>
            <a:pPr>
              <a:lnSpc>
                <a:spcPct val="200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9 ____________ φορές το 7 ___________ κάνει  ___________________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18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Κάντε κλικ στον παρακάτω σύνδεσμο για να δείτε πώς διαβάζουμε την ώρα!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17735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www.youtube.com/watch?v=ohR0SuOGSFk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09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12925" r="18301" b="48552"/>
          <a:stretch/>
        </p:blipFill>
        <p:spPr>
          <a:xfrm>
            <a:off x="2339752" y="2492896"/>
            <a:ext cx="4419753" cy="3952464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395536" y="332656"/>
            <a:ext cx="7488832" cy="1872208"/>
          </a:xfrm>
          <a:prstGeom prst="wedgeEllipseCallout">
            <a:avLst>
              <a:gd name="adj1" fmla="val -40736"/>
              <a:gd name="adj2" fmla="val 726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Όπως έχουμε πει ο μικρός ο δείκτης δείχνει τι ώρα είναι και ο μεγάλος δείχνει τα λεπτά. Έτσι στο παρακάτω ρολόι διαβάζω ότι η ώρα είναι μία και είκοσι πέντε (1:25)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00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t="1633" r="10181" b="7103"/>
          <a:stretch/>
        </p:blipFill>
        <p:spPr bwMode="auto">
          <a:xfrm>
            <a:off x="2411760" y="1484784"/>
            <a:ext cx="353454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Επεξήγηση με παραλληλόγραμμο 3"/>
          <p:cNvSpPr/>
          <p:nvPr/>
        </p:nvSpPr>
        <p:spPr>
          <a:xfrm>
            <a:off x="5940152" y="1340768"/>
            <a:ext cx="2808312" cy="4968552"/>
          </a:xfrm>
          <a:prstGeom prst="wedgeRectCallout">
            <a:avLst>
              <a:gd name="adj1" fmla="val -21397"/>
              <a:gd name="adj2" fmla="val 474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Γενικά, το  ρολόι της εικόνας δείχνει  πώς διαβάζουμε  τον μεγάλο δείκτη των λεπτών . Έτσι διαβάζω:</a:t>
            </a:r>
          </a:p>
          <a:p>
            <a:r>
              <a:rPr lang="el-GR" dirty="0" smtClean="0"/>
              <a:t> στο 12 </a:t>
            </a:r>
            <a:r>
              <a:rPr lang="el-GR" dirty="0" smtClean="0">
                <a:latin typeface="Calibri"/>
                <a:cs typeface="Calibri"/>
              </a:rPr>
              <a:t>→</a:t>
            </a:r>
            <a:r>
              <a:rPr lang="el-GR" dirty="0" smtClean="0"/>
              <a:t> ακριβώς</a:t>
            </a:r>
          </a:p>
          <a:p>
            <a:r>
              <a:rPr lang="el-GR" dirty="0" smtClean="0"/>
              <a:t> στο </a:t>
            </a:r>
            <a:r>
              <a:rPr lang="el-GR" dirty="0"/>
              <a:t>1  → και </a:t>
            </a:r>
            <a:r>
              <a:rPr lang="el-GR" dirty="0" smtClean="0"/>
              <a:t>πέντε</a:t>
            </a:r>
          </a:p>
          <a:p>
            <a:r>
              <a:rPr lang="el-GR" dirty="0" smtClean="0"/>
              <a:t> στο </a:t>
            </a:r>
            <a:r>
              <a:rPr lang="el-GR" dirty="0"/>
              <a:t>2  → και </a:t>
            </a:r>
            <a:r>
              <a:rPr lang="el-GR" dirty="0" smtClean="0"/>
              <a:t>δέκα</a:t>
            </a:r>
          </a:p>
          <a:p>
            <a:r>
              <a:rPr lang="el-GR" dirty="0" smtClean="0"/>
              <a:t> στο </a:t>
            </a:r>
            <a:r>
              <a:rPr lang="el-GR" dirty="0"/>
              <a:t>3  → και </a:t>
            </a:r>
            <a:r>
              <a:rPr lang="el-GR" dirty="0" smtClean="0"/>
              <a:t>δεκαπέντε       ( ή και τέταρτο)</a:t>
            </a:r>
          </a:p>
          <a:p>
            <a:r>
              <a:rPr lang="el-GR" dirty="0"/>
              <a:t> στο 4 →  </a:t>
            </a:r>
            <a:r>
              <a:rPr lang="el-GR" dirty="0" smtClean="0"/>
              <a:t>και είκοσι,</a:t>
            </a:r>
          </a:p>
          <a:p>
            <a:r>
              <a:rPr lang="el-GR" dirty="0"/>
              <a:t>στο 5  → και </a:t>
            </a:r>
            <a:r>
              <a:rPr lang="el-GR" dirty="0" err="1" smtClean="0"/>
              <a:t>εικοσι</a:t>
            </a:r>
            <a:r>
              <a:rPr lang="el-GR" dirty="0" smtClean="0"/>
              <a:t> πέντε, </a:t>
            </a:r>
            <a:r>
              <a:rPr lang="el-GR" dirty="0"/>
              <a:t>στο 6 →  </a:t>
            </a:r>
            <a:r>
              <a:rPr lang="el-GR" dirty="0" smtClean="0"/>
              <a:t>και 30( ή και μισή)</a:t>
            </a:r>
            <a:endParaRPr lang="el-GR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395536" y="1052736"/>
            <a:ext cx="2160240" cy="4968552"/>
          </a:xfrm>
          <a:prstGeom prst="wedgeRectCallout">
            <a:avLst>
              <a:gd name="adj1" fmla="val -15949"/>
              <a:gd name="adj2" fmla="val 49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Στο 7</a:t>
            </a:r>
            <a:r>
              <a:rPr lang="el-GR" dirty="0"/>
              <a:t> </a:t>
            </a:r>
            <a:r>
              <a:rPr lang="el-GR" dirty="0">
                <a:latin typeface="Calibri"/>
                <a:cs typeface="Calibri"/>
              </a:rPr>
              <a:t>→</a:t>
            </a:r>
            <a:r>
              <a:rPr lang="el-GR" dirty="0"/>
              <a:t> </a:t>
            </a:r>
            <a:r>
              <a:rPr lang="el-GR" dirty="0" smtClean="0"/>
              <a:t>και τριάντα πέντε ή παρά είκοσι πέντε</a:t>
            </a:r>
          </a:p>
          <a:p>
            <a:r>
              <a:rPr lang="el-GR" dirty="0" smtClean="0"/>
              <a:t>Στο 8  </a:t>
            </a:r>
            <a:r>
              <a:rPr lang="el-GR" dirty="0">
                <a:latin typeface="Calibri"/>
                <a:cs typeface="Calibri"/>
              </a:rPr>
              <a:t>→</a:t>
            </a:r>
            <a:r>
              <a:rPr lang="el-GR" dirty="0"/>
              <a:t> </a:t>
            </a:r>
            <a:r>
              <a:rPr lang="el-GR" dirty="0" smtClean="0"/>
              <a:t>και σαράντα ή παρά είκοσι</a:t>
            </a:r>
          </a:p>
          <a:p>
            <a:r>
              <a:rPr lang="el-GR" dirty="0" smtClean="0"/>
              <a:t>Στο 9 </a:t>
            </a:r>
            <a:r>
              <a:rPr lang="el-GR" dirty="0">
                <a:latin typeface="Calibri"/>
                <a:cs typeface="Calibri"/>
              </a:rPr>
              <a:t>→</a:t>
            </a:r>
            <a:r>
              <a:rPr lang="el-GR" dirty="0"/>
              <a:t> </a:t>
            </a:r>
            <a:r>
              <a:rPr lang="el-GR" dirty="0" smtClean="0"/>
              <a:t>και σαράντα πέντε ή παρά τέταρτο</a:t>
            </a:r>
          </a:p>
          <a:p>
            <a:r>
              <a:rPr lang="el-GR" dirty="0" smtClean="0"/>
              <a:t>Στο 10</a:t>
            </a:r>
            <a:r>
              <a:rPr lang="el-GR" dirty="0"/>
              <a:t> </a:t>
            </a:r>
            <a:r>
              <a:rPr lang="el-GR" dirty="0">
                <a:latin typeface="Calibri"/>
                <a:cs typeface="Calibri"/>
              </a:rPr>
              <a:t>→</a:t>
            </a:r>
            <a:r>
              <a:rPr lang="el-GR" dirty="0"/>
              <a:t> </a:t>
            </a:r>
            <a:r>
              <a:rPr lang="el-GR" dirty="0" smtClean="0"/>
              <a:t>και πενήντα ή παρά δέκα</a:t>
            </a:r>
          </a:p>
          <a:p>
            <a:r>
              <a:rPr lang="el-GR" dirty="0" smtClean="0"/>
              <a:t>Στο 11</a:t>
            </a:r>
            <a:r>
              <a:rPr lang="el-GR" dirty="0"/>
              <a:t> </a:t>
            </a:r>
            <a:r>
              <a:rPr lang="el-GR" dirty="0">
                <a:latin typeface="Calibri"/>
                <a:cs typeface="Calibri"/>
              </a:rPr>
              <a:t>→</a:t>
            </a:r>
            <a:r>
              <a:rPr lang="el-GR" dirty="0"/>
              <a:t> </a:t>
            </a:r>
            <a:r>
              <a:rPr lang="el-GR" dirty="0" smtClean="0"/>
              <a:t>και πενήντα πέντε ή παρά πέντε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92888" cy="745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000" dirty="0" smtClean="0">
                <a:solidFill>
                  <a:schemeClr val="tx1"/>
                </a:solidFill>
              </a:rPr>
              <a:t>Στο τετράδιο σου γράψε τι ώρα λένε τα παρακάτω ρολόγια. </a:t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dirty="0" smtClean="0">
                <a:solidFill>
                  <a:schemeClr val="tx1"/>
                </a:solidFill>
              </a:rPr>
              <a:t>π.χ. το 1</a:t>
            </a:r>
            <a:r>
              <a:rPr lang="el-GR" sz="2000" baseline="30000" dirty="0" smtClean="0">
                <a:solidFill>
                  <a:schemeClr val="tx1"/>
                </a:solidFill>
              </a:rPr>
              <a:t>ο</a:t>
            </a:r>
            <a:r>
              <a:rPr lang="el-GR" sz="2000" dirty="0" smtClean="0">
                <a:solidFill>
                  <a:schemeClr val="tx1"/>
                </a:solidFill>
              </a:rPr>
              <a:t> λέει ΄1 και 45 ή αλλιώς 2 παρά τέταρτο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" b="24158"/>
          <a:stretch/>
        </p:blipFill>
        <p:spPr>
          <a:xfrm>
            <a:off x="2051720" y="1340768"/>
            <a:ext cx="5069058" cy="4752528"/>
          </a:xfrm>
        </p:spPr>
      </p:pic>
    </p:spTree>
    <p:extLst>
      <p:ext uri="{BB962C8B-B14F-4D97-AF65-F5344CB8AC3E}">
        <p14:creationId xmlns:p14="http://schemas.microsoft.com/office/powerpoint/2010/main" val="2124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432048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Το ίδιο κάνω και στην παρακάτω άσκηση…</a:t>
            </a:r>
            <a:endParaRPr lang="el-GR" sz="1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" b="17924"/>
          <a:stretch/>
        </p:blipFill>
        <p:spPr>
          <a:xfrm>
            <a:off x="1691680" y="980728"/>
            <a:ext cx="5385521" cy="5484080"/>
          </a:xfrm>
        </p:spPr>
      </p:pic>
    </p:spTree>
    <p:extLst>
      <p:ext uri="{BB962C8B-B14F-4D97-AF65-F5344CB8AC3E}">
        <p14:creationId xmlns:p14="http://schemas.microsoft.com/office/powerpoint/2010/main" val="5240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0405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Κάνω τις παρακάτω πράξεις </a:t>
            </a:r>
            <a:endParaRPr lang="el-GR" sz="2000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971600" y="1556792"/>
            <a:ext cx="2376264" cy="4896544"/>
          </a:xfrm>
          <a:prstGeom prst="wedgeRectCallout">
            <a:avLst>
              <a:gd name="adj1" fmla="val -19294"/>
              <a:gd name="adj2" fmla="val 500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dirty="0" smtClean="0"/>
              <a:t>198+3=201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295+6=…….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399+4=……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497+7=……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596+8=……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698+8=……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798+5=…….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897+5=……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199+3=……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297+4=……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395+9=…….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496+6=……</a:t>
            </a:r>
            <a:endParaRPr lang="el-GR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3762744" y="1196752"/>
            <a:ext cx="5057728" cy="2520280"/>
          </a:xfrm>
          <a:prstGeom prst="wedgeEllipseCallout">
            <a:avLst>
              <a:gd name="adj1" fmla="val -67471"/>
              <a:gd name="adj2" fmla="val -275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Σκέφτομαι…</a:t>
            </a:r>
          </a:p>
          <a:p>
            <a:r>
              <a:rPr lang="el-GR" dirty="0" smtClean="0"/>
              <a:t>Σπάω το 3 (2 και1)…Προσθέτω πρώτα 2 και πατάω στο 200 και μου μένει να προσθέσω  1. </a:t>
            </a:r>
          </a:p>
          <a:p>
            <a:r>
              <a:rPr lang="el-GR" dirty="0" smtClean="0"/>
              <a:t>Άρα 201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5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52912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Συνεχίζω με τις αφαιρέσεις…</a:t>
            </a:r>
            <a:endParaRPr lang="el-GR" sz="2000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946496" y="1340768"/>
            <a:ext cx="2376264" cy="4896544"/>
          </a:xfrm>
          <a:prstGeom prst="wedgeRectCallout">
            <a:avLst>
              <a:gd name="adj1" fmla="val -19294"/>
              <a:gd name="adj2" fmla="val 500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dirty="0" smtClean="0"/>
              <a:t>204-5=199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201-2=…….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305-7=……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403-5=……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507-8=……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601-8=……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702-5=…….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803-6=……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207-9=……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202-9=……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304-5=…….</a:t>
            </a:r>
          </a:p>
          <a:p>
            <a:pPr algn="ctr">
              <a:lnSpc>
                <a:spcPct val="150000"/>
              </a:lnSpc>
            </a:pPr>
            <a:r>
              <a:rPr lang="el-GR" dirty="0" smtClean="0"/>
              <a:t>405-6=……</a:t>
            </a:r>
            <a:endParaRPr lang="el-GR" dirty="0"/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3762744" y="1196752"/>
            <a:ext cx="5057728" cy="2520280"/>
          </a:xfrm>
          <a:prstGeom prst="wedgeEllipseCallout">
            <a:avLst>
              <a:gd name="adj1" fmla="val -68194"/>
              <a:gd name="adj2" fmla="val -373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Σκέφτομαι…</a:t>
            </a:r>
          </a:p>
          <a:p>
            <a:r>
              <a:rPr lang="el-GR" dirty="0" smtClean="0"/>
              <a:t>Σπάω το 5 (4και1)…Αφαιρώ πρώτα </a:t>
            </a:r>
            <a:r>
              <a:rPr lang="el-GR" dirty="0"/>
              <a:t>4</a:t>
            </a:r>
            <a:r>
              <a:rPr lang="el-GR" dirty="0" smtClean="0"/>
              <a:t> και πατάω στο 200 και μου μένει να αφαιρέσω   1. </a:t>
            </a:r>
          </a:p>
          <a:p>
            <a:r>
              <a:rPr lang="el-GR" dirty="0" smtClean="0"/>
              <a:t>Άρα 199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5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88" cy="792088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Εάν κουραστήκατε και πεινάσατε, φτιάξτε μαζί με κάποιον (π.χ., τη μαμά ή τον μπαμπά) </a:t>
            </a:r>
            <a:r>
              <a:rPr lang="el-GR" sz="2000" dirty="0" err="1" smtClean="0"/>
              <a:t>πεντανόστιμα</a:t>
            </a:r>
            <a:r>
              <a:rPr lang="el-GR" sz="2000" dirty="0" smtClean="0"/>
              <a:t> νηστίσιμα κουλουράκια. Διαβάστε τη συνταγή (του  Άκη </a:t>
            </a:r>
            <a:r>
              <a:rPr lang="el-GR" sz="2000" dirty="0" err="1" smtClean="0"/>
              <a:t>Πετρετζίκη</a:t>
            </a:r>
            <a:r>
              <a:rPr lang="el-GR" sz="2000" dirty="0" smtClean="0"/>
              <a:t>) και ξεκινήστε!!!</a:t>
            </a:r>
            <a:endParaRPr lang="el-GR" sz="2000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539552" y="1556792"/>
            <a:ext cx="3600400" cy="4392488"/>
          </a:xfrm>
          <a:prstGeom prst="wedgeRectCallout">
            <a:avLst>
              <a:gd name="adj1" fmla="val -21661"/>
              <a:gd name="adj2" fmla="val 480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Συστατικά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200 </a:t>
            </a:r>
            <a:r>
              <a:rPr lang="el-GR" dirty="0" err="1"/>
              <a:t>γρ</a:t>
            </a:r>
            <a:r>
              <a:rPr lang="el-GR" dirty="0"/>
              <a:t>. ελαιόλαδο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120 </a:t>
            </a:r>
            <a:r>
              <a:rPr lang="el-GR" dirty="0" err="1"/>
              <a:t>γρ</a:t>
            </a:r>
            <a:r>
              <a:rPr lang="el-GR" dirty="0"/>
              <a:t>. χυμό πορτοκαλιού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ξύσμα, από 1 πορτοκάλι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200 </a:t>
            </a:r>
            <a:r>
              <a:rPr lang="el-GR" dirty="0" err="1"/>
              <a:t>γρ</a:t>
            </a:r>
            <a:r>
              <a:rPr lang="el-GR" dirty="0"/>
              <a:t>. ζάχαρη κρυσταλλική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125 </a:t>
            </a:r>
            <a:r>
              <a:rPr lang="el-GR" dirty="0" err="1"/>
              <a:t>γρ</a:t>
            </a:r>
            <a:r>
              <a:rPr lang="el-GR" dirty="0"/>
              <a:t>. κονιάκ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1 </a:t>
            </a:r>
            <a:r>
              <a:rPr lang="el-GR" dirty="0" err="1"/>
              <a:t>κ.γ</a:t>
            </a:r>
            <a:r>
              <a:rPr lang="el-GR" dirty="0"/>
              <a:t>. </a:t>
            </a:r>
            <a:r>
              <a:rPr lang="el-GR" dirty="0" err="1"/>
              <a:t>μπέικιν</a:t>
            </a:r>
            <a:r>
              <a:rPr lang="el-GR" dirty="0"/>
              <a:t> </a:t>
            </a:r>
            <a:r>
              <a:rPr lang="el-GR" dirty="0" err="1"/>
              <a:t>πάουντερ</a:t>
            </a:r>
            <a:endParaRPr lang="el-GR" dirty="0"/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1/2 </a:t>
            </a:r>
            <a:r>
              <a:rPr lang="el-GR" dirty="0" err="1"/>
              <a:t>κ.γ</a:t>
            </a:r>
            <a:r>
              <a:rPr lang="el-GR" dirty="0"/>
              <a:t>. σόδα μαγειρική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1/2 </a:t>
            </a:r>
            <a:r>
              <a:rPr lang="el-GR" dirty="0" err="1"/>
              <a:t>κ.γ</a:t>
            </a:r>
            <a:r>
              <a:rPr lang="el-GR" dirty="0"/>
              <a:t>. κανέλα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600 </a:t>
            </a:r>
            <a:r>
              <a:rPr lang="el-GR" dirty="0" err="1"/>
              <a:t>γρ</a:t>
            </a:r>
            <a:r>
              <a:rPr lang="el-GR" dirty="0"/>
              <a:t>. αλεύρι </a:t>
            </a:r>
            <a:r>
              <a:rPr lang="el-GR" dirty="0" err="1"/>
              <a:t>γ.ο.χ</a:t>
            </a:r>
            <a:r>
              <a:rPr lang="el-GR" dirty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l-GR" dirty="0"/>
              <a:t>σουσάμι, προαιρετικά</a:t>
            </a:r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4283968" y="1628800"/>
            <a:ext cx="4248472" cy="4608512"/>
          </a:xfrm>
          <a:prstGeom prst="wedgeRectCallout">
            <a:avLst>
              <a:gd name="adj1" fmla="val -21321"/>
              <a:gd name="adj2" fmla="val 495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l-GR" sz="1400" dirty="0"/>
              <a:t>Ανακατεύουμε με ένα σύρμα χειρός το λάδι, τον χυμό, το ξύσμα, τη ζάχαρη και το κονιάκ σε ένα μπολ.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400" dirty="0"/>
              <a:t>Σε ένα μεγαλύτερο μπολ βάζουμε το αλεύρι και τα υπόλοιπα υλικά εκτός από το σουσάμι και τα ανακατεύουμε με ένα κουτάλι.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400" dirty="0"/>
              <a:t>Ενσωματώνουμε τα δύο μείγματα και ανακατεύουμε τη ζύμη με το κουτάλι και αν χρειαστεί προσθέτουμε και ελάχιστο αλεύρι ακόμα. Η ζύμη είναι έτοιμη για πλάσιμο. Πρέπει να είναι μαλακή αλλά να μπορεί να δουλευτεί.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400" dirty="0"/>
              <a:t>Πλάθουμε μικρά κουλουράκια που τα περνάμε με σουσάμι και τα βάζουμε σε ένα ταψί που έχουμε βάλει λαδόκολλα πάνω του.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1400" dirty="0"/>
              <a:t>Ψήνουμε για 20-25 λεπτά σε προθερμασμένο φούρνο στους 180ο C στον αέρα.</a:t>
            </a: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827584" y="6093296"/>
            <a:ext cx="3168352" cy="288032"/>
          </a:xfrm>
          <a:prstGeom prst="wedgeRectCallout">
            <a:avLst>
              <a:gd name="adj1" fmla="val -21122"/>
              <a:gd name="adj2" fmla="val 498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ΚΑΛΗ ΕΠΙΤΥΧΙΑ!!!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3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52936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899592" y="764704"/>
            <a:ext cx="6624736" cy="1728192"/>
          </a:xfrm>
          <a:prstGeom prst="wedgeEllipseCallout">
            <a:avLst>
              <a:gd name="adj1" fmla="val 21732"/>
              <a:gd name="adj2" fmla="val 855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Γεια σας παιδάκια μου! Χθες ίσως κόψατε το 5</a:t>
            </a:r>
            <a:r>
              <a:rPr lang="el-GR" baseline="30000" dirty="0" smtClean="0"/>
              <a:t>ο</a:t>
            </a:r>
            <a:r>
              <a:rPr lang="el-GR" dirty="0" smtClean="0"/>
              <a:t> ποδαράκι της </a:t>
            </a:r>
            <a:r>
              <a:rPr lang="el-GR" dirty="0" err="1" smtClean="0"/>
              <a:t>κυρα</a:t>
            </a:r>
            <a:r>
              <a:rPr lang="el-GR" dirty="0" smtClean="0"/>
              <a:t>-Σαρακοστής. Αυτό σημαίνει ότι είμαστε 2 εβδομάδες πριν την Κυριακή του Πάσχα.</a:t>
            </a:r>
            <a:endParaRPr lang="el-GR" dirty="0"/>
          </a:p>
        </p:txBody>
      </p:sp>
      <p:sp>
        <p:nvSpPr>
          <p:cNvPr id="2" name="Ελλειψοειδής επεξήγηση 1"/>
          <p:cNvSpPr/>
          <p:nvPr/>
        </p:nvSpPr>
        <p:spPr>
          <a:xfrm>
            <a:off x="611560" y="3068960"/>
            <a:ext cx="4104456" cy="1440160"/>
          </a:xfrm>
          <a:prstGeom prst="wedgeEllipseCallout">
            <a:avLst>
              <a:gd name="adj1" fmla="val 76969"/>
              <a:gd name="adj2" fmla="val 9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Έτσι τα μαθήματά μας αυτή την εβδομάδα θα είναι αφιερωμένα στη γιορτή του Πάσχα!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91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2780928"/>
            <a:ext cx="6777317" cy="432048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www.youtube.com/watch?v=ugt9y71buqQ</a:t>
            </a:r>
            <a:r>
              <a:rPr lang="el-GR" sz="1600" dirty="0" smtClean="0"/>
              <a:t> </a:t>
            </a:r>
            <a:endParaRPr lang="el-GR" sz="1600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78606"/>
            <a:ext cx="3662948" cy="269492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491880" y="740776"/>
            <a:ext cx="5184576" cy="1728192"/>
          </a:xfrm>
          <a:prstGeom prst="wedgeRoundRectCallout">
            <a:avLst>
              <a:gd name="adj1" fmla="val 21319"/>
              <a:gd name="adj2" fmla="val 1148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Και τώρα </a:t>
            </a:r>
            <a:r>
              <a:rPr lang="el-GR" dirty="0" smtClean="0"/>
              <a:t>χαλαρώστε, </a:t>
            </a:r>
            <a:r>
              <a:rPr lang="el-GR" dirty="0"/>
              <a:t>ακούγοντας και ξεφυλλίζοντας </a:t>
            </a:r>
            <a:r>
              <a:rPr lang="el-GR" dirty="0" smtClean="0"/>
              <a:t>το</a:t>
            </a:r>
            <a:r>
              <a:rPr lang="el-GR" dirty="0" smtClean="0"/>
              <a:t> παραμύθι </a:t>
            </a:r>
            <a:r>
              <a:rPr lang="el-GR" b="1" dirty="0" smtClean="0">
                <a:solidFill>
                  <a:srgbClr val="FF0000"/>
                </a:solidFill>
              </a:rPr>
              <a:t>« Το ραγισμένο κόκκινο αυγό»</a:t>
            </a:r>
            <a:r>
              <a:rPr lang="el-GR" dirty="0" smtClean="0"/>
              <a:t>.  </a:t>
            </a:r>
            <a:r>
              <a:rPr lang="el-GR" dirty="0"/>
              <a:t>Πατήστε στον παρακάτω σύνδεσμο.</a:t>
            </a:r>
          </a:p>
        </p:txBody>
      </p:sp>
    </p:spTree>
    <p:extLst>
      <p:ext uri="{BB962C8B-B14F-4D97-AF65-F5344CB8AC3E}">
        <p14:creationId xmlns:p14="http://schemas.microsoft.com/office/powerpoint/2010/main" val="7684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32121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Πάτησε στον παρακάτω σύνδεσμο ( σε πλήρη προβολή) για να δεις ένα </a:t>
            </a:r>
            <a:r>
              <a:rPr lang="en-GB" sz="2000" dirty="0" smtClean="0"/>
              <a:t>video</a:t>
            </a:r>
            <a:r>
              <a:rPr lang="el-GR" sz="2000" dirty="0" smtClean="0"/>
              <a:t> που δείχνει με απλά λόγια τι σημαίνει η κάθε μέρα της Μεγάλης Εβδομάδας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3284984"/>
            <a:ext cx="6777317" cy="2547645"/>
          </a:xfrm>
        </p:spPr>
        <p:txBody>
          <a:bodyPr/>
          <a:lstStyle/>
          <a:p>
            <a:r>
              <a:rPr lang="el-GR" u="sng" dirty="0">
                <a:hlinkClick r:id="rId2"/>
              </a:rPr>
              <a:t>https://www.youtube.com/watch?v=7E9ZKrX3O3A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88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44824" cy="601136"/>
          </a:xfrm>
        </p:spPr>
        <p:txBody>
          <a:bodyPr>
            <a:noAutofit/>
          </a:bodyPr>
          <a:lstStyle/>
          <a:p>
            <a:r>
              <a:rPr lang="el-GR" sz="1800" dirty="0" smtClean="0"/>
              <a:t>Διαβάστε </a:t>
            </a:r>
            <a:r>
              <a:rPr lang="el-GR" sz="1800" b="1" dirty="0" smtClean="0"/>
              <a:t>πολύ καλά </a:t>
            </a:r>
            <a:r>
              <a:rPr lang="el-GR" sz="1800" dirty="0" smtClean="0"/>
              <a:t>το παρακάτω κείμενο από το ανθολόγιό </a:t>
            </a:r>
            <a:r>
              <a:rPr lang="el-GR" sz="1800" dirty="0"/>
              <a:t>μας. </a:t>
            </a:r>
            <a:r>
              <a:rPr lang="el-GR" sz="1800" dirty="0" smtClean="0"/>
              <a:t>«Ο </a:t>
            </a:r>
            <a:r>
              <a:rPr lang="el-GR" sz="1800" dirty="0"/>
              <a:t>Χριστός και τα </a:t>
            </a:r>
            <a:r>
              <a:rPr lang="el-GR" sz="1800" dirty="0" smtClean="0"/>
              <a:t>πουλιά»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96752"/>
            <a:ext cx="7992888" cy="511256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Κάποτε</a:t>
            </a:r>
            <a:r>
              <a:rPr lang="el-GR" dirty="0">
                <a:latin typeface="Calibri" pitchFamily="34" charset="0"/>
                <a:cs typeface="Calibri" pitchFamily="34" charset="0"/>
              </a:rPr>
              <a:t>, λένε, έσκυψε ο Χριστός στα νερά μιας λίμνης και του έπεσε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 σταυρός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και χάθηκε. Τότε μαζεύτηκαν γύρω του τα πουλάκια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και θέλησαν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να βοηθήσουν.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68580" indent="0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Πρώτα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πάει το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περιστέρι</a:t>
            </a:r>
            <a:r>
              <a:rPr lang="el-GR" dirty="0">
                <a:latin typeface="Calibri" pitchFamily="34" charset="0"/>
                <a:cs typeface="Calibri" pitchFamily="34" charset="0"/>
              </a:rPr>
              <a:t>, σκύβει στη λίμνη και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βρέχει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μόνο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τα νύχια του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Χριστός, για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να το θυμάται, του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βάζει κόκκινο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χρώμα στα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ποδαράκια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του. Πάει το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χελιδόνι</a:t>
            </a:r>
            <a:r>
              <a:rPr lang="el-GR" dirty="0">
                <a:latin typeface="Calibri" pitchFamily="34" charset="0"/>
                <a:cs typeface="Calibri" pitchFamily="34" charset="0"/>
              </a:rPr>
              <a:t>, δεν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καταφέρνει τίποτα</a:t>
            </a:r>
            <a:r>
              <a:rPr lang="el-GR" dirty="0">
                <a:latin typeface="Calibri" pitchFamily="34" charset="0"/>
                <a:cs typeface="Calibri" pitchFamily="34" charset="0"/>
              </a:rPr>
              <a:t>. 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Χριστός τού βάφει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κοιλίτσα του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με άσπρο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χρώμα</a:t>
            </a:r>
            <a:r>
              <a:rPr lang="el-GR" dirty="0">
                <a:latin typeface="Calibri" pitchFamily="34" charset="0"/>
                <a:cs typeface="Calibri" pitchFamily="34" charset="0"/>
              </a:rPr>
              <a:t>. Στην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καρδερίνα, που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δεν μπόρεσε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κι εκείνη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να τα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καταφέρει</a:t>
            </a:r>
            <a:r>
              <a:rPr lang="el-GR" dirty="0">
                <a:latin typeface="Calibri" pitchFamily="34" charset="0"/>
                <a:cs typeface="Calibri" pitchFamily="34" charset="0"/>
              </a:rPr>
              <a:t>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βάφει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κόκκινη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 μυτούλα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και βάζει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πιτσιλιές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στα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φτερά</a:t>
            </a:r>
            <a:r>
              <a:rPr lang="el-GR" dirty="0">
                <a:latin typeface="Calibri" pitchFamily="34" charset="0"/>
                <a:cs typeface="Calibri" pitchFamily="34" charset="0"/>
              </a:rPr>
              <a:t>.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Στην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πέρδικα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για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σημάδι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βάφει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μύτη και πόδια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κόκκινα</a:t>
            </a:r>
            <a:r>
              <a:rPr lang="el-GR" dirty="0">
                <a:latin typeface="Calibri" pitchFamily="34" charset="0"/>
                <a:cs typeface="Calibri" pitchFamily="34" charset="0"/>
              </a:rPr>
              <a:t>, της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σουσουράδας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κάνει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τρίχρωμη την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ουρά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της, στον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κοκκινολαίμη </a:t>
            </a:r>
            <a:r>
              <a:rPr lang="el-GR" dirty="0">
                <a:latin typeface="Calibri" pitchFamily="34" charset="0"/>
                <a:cs typeface="Calibri" pitchFamily="34" charset="0"/>
              </a:rPr>
              <a:t>–το λέει και τ’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όνομά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του</a:t>
            </a:r>
            <a:r>
              <a:rPr lang="el-GR" dirty="0">
                <a:latin typeface="Calibri" pitchFamily="34" charset="0"/>
                <a:cs typeface="Calibri" pitchFamily="34" charset="0"/>
              </a:rPr>
              <a:t>– βάφει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κόκκινο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τον λαιμό, στ’ αηδόνι χαρίζει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μελωδική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φωνή. Έτσι συνεχίστηκε και στα άλλα πουλάκια,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είτε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μικρά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είτε μεγάλα.</a:t>
            </a:r>
          </a:p>
          <a:p>
            <a:pPr marL="68580" indent="0">
              <a:buNone/>
            </a:pP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Τέλος, ένας αϊτός από ψηλά ζυγιάζεται και ορμά μέσα στα νερά και 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ανασύρει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τον σταυρό. Τότε ο Χριστός τον σφραγίζει στη ράχη και τον κάνει 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σταυραϊτό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68580" indent="0">
              <a:buNone/>
            </a:pPr>
            <a:endParaRPr lang="el-GR" dirty="0"/>
          </a:p>
          <a:p>
            <a:pPr marL="68580" indent="0">
              <a:buNone/>
            </a:pPr>
            <a:r>
              <a:rPr lang="el-GR" sz="1800" dirty="0"/>
              <a:t>Λαϊκός θρύλος*</a:t>
            </a:r>
          </a:p>
          <a:p>
            <a:pPr marL="68580" indent="0">
              <a:buNone/>
            </a:pPr>
            <a:endParaRPr lang="el-GR" sz="1800" dirty="0"/>
          </a:p>
          <a:p>
            <a:pPr marL="68580" indent="0">
              <a:buNone/>
            </a:pPr>
            <a:r>
              <a:rPr lang="el-GR" sz="1800" dirty="0" smtClean="0"/>
              <a:t>λαϊκός </a:t>
            </a:r>
            <a:r>
              <a:rPr lang="el-GR" sz="1800" dirty="0"/>
              <a:t>θρύλος: διήγηση, δημιούργημα </a:t>
            </a:r>
            <a:r>
              <a:rPr lang="el-GR" sz="1800" dirty="0" smtClean="0"/>
              <a:t>της</a:t>
            </a:r>
            <a:endParaRPr lang="en-GB" sz="1800" dirty="0" smtClean="0"/>
          </a:p>
          <a:p>
            <a:pPr marL="68580" indent="0">
              <a:buNone/>
            </a:pPr>
            <a:r>
              <a:rPr lang="el-GR" sz="1800" dirty="0" smtClean="0"/>
              <a:t> </a:t>
            </a:r>
            <a:r>
              <a:rPr lang="el-GR" sz="1800" dirty="0"/>
              <a:t>φαντασίας του λαού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4780"/>
          <a:stretch/>
        </p:blipFill>
        <p:spPr bwMode="auto">
          <a:xfrm flipH="1">
            <a:off x="6588224" y="4797152"/>
            <a:ext cx="1691640" cy="163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980728"/>
            <a:ext cx="7632848" cy="5256584"/>
          </a:xfrm>
        </p:spPr>
        <p:txBody>
          <a:bodyPr/>
          <a:lstStyle/>
          <a:p>
            <a:r>
              <a:rPr lang="el-GR" sz="200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Να γράψεις στο τετράδιό σου </a:t>
            </a:r>
            <a:r>
              <a:rPr lang="el-GR" sz="2000" u="sng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2 φορές αντιγραφή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και να μάθεις να γράφεις σωστά τις δύο τελευταίες του κειμένου προτάσεις με τα </a:t>
            </a:r>
            <a:r>
              <a:rPr lang="el-GR" sz="2000" u="sng" dirty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κόκκινα γράμματα</a:t>
            </a:r>
            <a:r>
              <a:rPr lang="el-GR" sz="2000" u="sng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.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Ποιος έγραψε το παραπάνω κείμενο και πώς λέγεται ( για τον λόγο αυτό) αυτό το κείμενο ;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Γιατί, κατά τη γνώμη σου, ο Χριστός αντάμειψε όλα τα πουλιά, που προσπάθησαν να του βρουν τον σταυρό του,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δίνοντάς τους ένα ωραίο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χρώμα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και ας μην τα κατάφεραν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;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Ποιο από τα πουλιά κατάφερε να βρει τον σταυρό του Χριστού και πώς το αντάμειψε ο Χριστός;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Αν θέλεις, ζωγράφισε στο τετράδιό σου κι εσύ κάποιο πουλί με ωραία χρώματα! Μπορείς να τα βλέπεις από την επόμενη διαφάνεια, για να τα αντιγράψεις και να τους βάλεις ωραία χρώματα…</a:t>
            </a:r>
          </a:p>
          <a:p>
            <a:endParaRPr lang="el-GR" sz="2000" dirty="0" smtClean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4446"/>
            <a:ext cx="8253404" cy="376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692696"/>
            <a:ext cx="7209249" cy="513993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l-GR" dirty="0">
                <a:latin typeface="Calibri"/>
                <a:ea typeface="Calibri"/>
                <a:cs typeface="Times New Roman"/>
              </a:rPr>
              <a:t>Γράφω μια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ωραία </a:t>
            </a:r>
            <a:r>
              <a:rPr lang="el-GR" b="1" dirty="0">
                <a:latin typeface="Calibri"/>
                <a:ea typeface="Calibri"/>
                <a:cs typeface="Times New Roman"/>
              </a:rPr>
              <a:t>πρόταση</a:t>
            </a:r>
            <a:r>
              <a:rPr lang="el-GR" dirty="0">
                <a:latin typeface="Calibri"/>
                <a:ea typeface="Calibri"/>
                <a:cs typeface="Times New Roman"/>
              </a:rPr>
              <a:t> με το καθένα από τα παρακάτω ζευγάρια λέξεων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</a:pP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παπάς – καμπάνα 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______________________________________________________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182880" indent="0">
              <a:lnSpc>
                <a:spcPct val="115000"/>
              </a:lnSpc>
              <a:buNone/>
            </a:pPr>
            <a:r>
              <a:rPr lang="el-GR" dirty="0">
                <a:latin typeface="Calibri"/>
                <a:ea typeface="Calibri"/>
                <a:cs typeface="Times New Roman"/>
              </a:rPr>
              <a:t> 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σπουργίτης – σταφύλια 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______________________________________________________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182880" indent="0">
              <a:lnSpc>
                <a:spcPct val="115000"/>
              </a:lnSpc>
              <a:buNone/>
            </a:pPr>
            <a:r>
              <a:rPr lang="el-GR" dirty="0">
                <a:latin typeface="Calibri"/>
                <a:ea typeface="Calibri"/>
                <a:cs typeface="Times New Roman"/>
              </a:rPr>
              <a:t> 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</a:pPr>
            <a:r>
              <a:rPr lang="el-GR" dirty="0">
                <a:latin typeface="Calibri"/>
                <a:ea typeface="Calibri"/>
                <a:cs typeface="Times New Roman"/>
              </a:rPr>
              <a:t>σύννεφα – ουρανός  </a:t>
            </a:r>
            <a:r>
              <a:rPr lang="el-GR" dirty="0" smtClean="0">
                <a:latin typeface="Calibri"/>
                <a:ea typeface="Calibri"/>
                <a:cs typeface="Times New Roman"/>
              </a:rPr>
              <a:t>______________________________________________________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</a:pPr>
            <a:endParaRPr lang="el-GR" sz="2000" dirty="0">
              <a:latin typeface="Calibri"/>
              <a:ea typeface="Calibri"/>
              <a:cs typeface="Times New Roman"/>
            </a:endParaRPr>
          </a:p>
          <a:p>
            <a:r>
              <a:rPr lang="el-GR" dirty="0">
                <a:latin typeface="Calibri"/>
                <a:ea typeface="Calibri"/>
                <a:cs typeface="Times New Roman"/>
              </a:rPr>
              <a:t>λουλούδια – πότισμα  _______________________________________________________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96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36912"/>
            <a:ext cx="4671060" cy="3436620"/>
          </a:xfr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835696" y="692696"/>
            <a:ext cx="3888432" cy="2232248"/>
          </a:xfrm>
          <a:prstGeom prst="wedgeRoundRectCallout">
            <a:avLst>
              <a:gd name="adj1" fmla="val 64059"/>
              <a:gd name="adj2" fmla="val 6961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u="sng" dirty="0" smtClean="0"/>
              <a:t>Θυμάμαι</a:t>
            </a:r>
            <a:r>
              <a:rPr lang="el-GR" sz="1600" dirty="0" smtClean="0"/>
              <a:t>: Οι λέξεις που δείχνουν έναν ορισμένο αριθμό από πρόσωπα, ζώα ή πράγματα και τις οποίες μπορούμε να γράψουμε με αριθμούς λέγονται </a:t>
            </a:r>
            <a:r>
              <a:rPr lang="el-GR" sz="1600" u="sng" dirty="0" smtClean="0">
                <a:solidFill>
                  <a:srgbClr val="FF0000"/>
                </a:solidFill>
              </a:rPr>
              <a:t>αριθμητικά.</a:t>
            </a:r>
          </a:p>
          <a:p>
            <a:pPr algn="ctr"/>
            <a:r>
              <a:rPr lang="el-GR" sz="1600" dirty="0" smtClean="0"/>
              <a:t>π.χ. </a:t>
            </a:r>
            <a:r>
              <a:rPr lang="el-GR" sz="1600" b="1" dirty="0" smtClean="0">
                <a:solidFill>
                  <a:srgbClr val="FF0000"/>
                </a:solidFill>
              </a:rPr>
              <a:t> ένας </a:t>
            </a:r>
            <a:r>
              <a:rPr lang="el-GR" sz="1600" dirty="0" smtClean="0"/>
              <a:t>(1) λαγός, </a:t>
            </a:r>
            <a:r>
              <a:rPr lang="el-GR" sz="1600" b="1" dirty="0" smtClean="0">
                <a:solidFill>
                  <a:srgbClr val="FF0000"/>
                </a:solidFill>
              </a:rPr>
              <a:t>τρεις</a:t>
            </a:r>
            <a:r>
              <a:rPr lang="el-GR" sz="1600" dirty="0" smtClean="0"/>
              <a:t> (3)αλεπούδες.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8021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764704"/>
            <a:ext cx="6849209" cy="506792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2800" i="1" dirty="0">
                <a:latin typeface="Calibri"/>
                <a:ea typeface="Calibri"/>
                <a:cs typeface="Calibri"/>
              </a:rPr>
              <a:t>Γνωρίζουμε καλύτερα τα</a:t>
            </a:r>
            <a:r>
              <a:rPr lang="el-GR" sz="2800" dirty="0">
                <a:latin typeface="Calibri"/>
                <a:ea typeface="Calibri"/>
                <a:cs typeface="Calibri"/>
              </a:rPr>
              <a:t>  </a:t>
            </a:r>
            <a:r>
              <a:rPr lang="el-GR" sz="2800" b="1" spc="300" dirty="0">
                <a:latin typeface="Calibri"/>
                <a:ea typeface="Calibri"/>
                <a:cs typeface="Calibri"/>
              </a:rPr>
              <a:t>αριθμητικά</a:t>
            </a:r>
            <a:r>
              <a:rPr lang="el-GR" sz="2800" dirty="0">
                <a:latin typeface="Calibri"/>
                <a:ea typeface="Calibri"/>
                <a:cs typeface="Calibri"/>
              </a:rPr>
              <a:t>.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marL="6858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l-GR" sz="2800" dirty="0">
                <a:latin typeface="Calibri"/>
                <a:ea typeface="Calibri"/>
                <a:cs typeface="Calibri"/>
              </a:rPr>
              <a:t> 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"/>
              <a:tabLst>
                <a:tab pos="467995" algn="l"/>
              </a:tabLst>
            </a:pPr>
            <a:r>
              <a:rPr lang="el-GR" b="1" dirty="0">
                <a:latin typeface="Calibri"/>
                <a:ea typeface="Calibri"/>
                <a:cs typeface="Calibri"/>
              </a:rPr>
              <a:t>Τα αριθμητικά από το δεκατρία (13) μέχρι το δεκαεννιά</a:t>
            </a:r>
            <a:r>
              <a:rPr lang="el-GR" dirty="0">
                <a:latin typeface="Calibri"/>
                <a:ea typeface="Calibri"/>
                <a:cs typeface="Calibri"/>
              </a:rPr>
              <a:t> </a:t>
            </a:r>
            <a:r>
              <a:rPr lang="el-GR" b="1" dirty="0">
                <a:latin typeface="Calibri"/>
                <a:ea typeface="Calibri"/>
                <a:cs typeface="Calibri"/>
              </a:rPr>
              <a:t>(19)</a:t>
            </a:r>
            <a:r>
              <a:rPr lang="el-GR" dirty="0">
                <a:latin typeface="Calibri"/>
                <a:ea typeface="Calibri"/>
                <a:cs typeface="Calibri"/>
              </a:rPr>
              <a:t> ενώ ακούγονται σαν δύο λέξεις </a:t>
            </a:r>
            <a:r>
              <a:rPr lang="el-GR" b="1" dirty="0">
                <a:latin typeface="Calibri"/>
                <a:ea typeface="Calibri"/>
                <a:cs typeface="Calibri"/>
              </a:rPr>
              <a:t>γράφονται με μία λέξη</a:t>
            </a:r>
            <a:r>
              <a:rPr lang="el-GR" dirty="0">
                <a:latin typeface="Calibri"/>
                <a:ea typeface="Calibri"/>
                <a:cs typeface="Calibri"/>
              </a:rPr>
              <a:t>. π.χ. </a:t>
            </a:r>
            <a:r>
              <a:rPr lang="el-GR" b="1" u="sng" dirty="0">
                <a:latin typeface="Calibri"/>
                <a:ea typeface="Calibri"/>
                <a:cs typeface="Calibri"/>
              </a:rPr>
              <a:t>δεκατρείς</a:t>
            </a:r>
            <a:r>
              <a:rPr lang="el-GR" dirty="0">
                <a:latin typeface="Calibri"/>
                <a:ea typeface="Calibri"/>
                <a:cs typeface="Calibri"/>
              </a:rPr>
              <a:t> </a:t>
            </a:r>
            <a:r>
              <a:rPr lang="el-GR" dirty="0" smtClean="0">
                <a:latin typeface="Calibri"/>
                <a:ea typeface="Calibri"/>
                <a:cs typeface="Calibri"/>
              </a:rPr>
              <a:t>λαμπάδες, </a:t>
            </a:r>
            <a:r>
              <a:rPr lang="el-GR" b="1" u="sng" dirty="0">
                <a:latin typeface="Calibri"/>
                <a:ea typeface="Calibri"/>
                <a:cs typeface="Calibri"/>
              </a:rPr>
              <a:t>δεκαέξι</a:t>
            </a:r>
            <a:r>
              <a:rPr lang="el-GR" dirty="0">
                <a:latin typeface="Calibri"/>
                <a:ea typeface="Calibri"/>
                <a:cs typeface="Calibri"/>
              </a:rPr>
              <a:t> </a:t>
            </a:r>
            <a:r>
              <a:rPr lang="el-GR" dirty="0" smtClean="0">
                <a:latin typeface="Calibri"/>
                <a:ea typeface="Calibri"/>
                <a:cs typeface="Calibri"/>
              </a:rPr>
              <a:t>λαγουδάκια, </a:t>
            </a:r>
            <a:r>
              <a:rPr lang="el-GR" b="1" u="sng" dirty="0">
                <a:latin typeface="Calibri"/>
                <a:ea typeface="Calibri"/>
                <a:cs typeface="Calibri"/>
              </a:rPr>
              <a:t>δεκαεννιά</a:t>
            </a:r>
            <a:r>
              <a:rPr lang="el-GR" dirty="0">
                <a:latin typeface="Calibri"/>
                <a:ea typeface="Calibri"/>
                <a:cs typeface="Calibri"/>
              </a:rPr>
              <a:t> </a:t>
            </a:r>
            <a:r>
              <a:rPr lang="el-GR" dirty="0" smtClean="0">
                <a:latin typeface="Calibri"/>
                <a:ea typeface="Calibri"/>
                <a:cs typeface="Calibri"/>
              </a:rPr>
              <a:t>αυγά.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"/>
              <a:tabLst>
                <a:tab pos="467995" algn="l"/>
              </a:tabLst>
            </a:pPr>
            <a:r>
              <a:rPr lang="el-GR" dirty="0">
                <a:latin typeface="Calibri"/>
                <a:ea typeface="Calibri"/>
                <a:cs typeface="Calibri"/>
              </a:rPr>
              <a:t>Από το </a:t>
            </a:r>
            <a:r>
              <a:rPr lang="el-GR" b="1" dirty="0">
                <a:latin typeface="Calibri"/>
                <a:ea typeface="Calibri"/>
                <a:cs typeface="Calibri"/>
              </a:rPr>
              <a:t>είκοσι (20) </a:t>
            </a:r>
            <a:r>
              <a:rPr lang="el-GR" dirty="0">
                <a:latin typeface="Calibri"/>
                <a:ea typeface="Calibri"/>
                <a:cs typeface="Calibri"/>
              </a:rPr>
              <a:t>και πάνω γράφονται με δύο ή περισσότερες λέξεις ανάλογα με τον αριθμό. π.χ. </a:t>
            </a:r>
            <a:r>
              <a:rPr lang="el-GR" u="words" dirty="0">
                <a:latin typeface="Calibri"/>
                <a:ea typeface="Calibri"/>
                <a:cs typeface="Calibri"/>
              </a:rPr>
              <a:t>είκοσι πέντε</a:t>
            </a:r>
            <a:r>
              <a:rPr lang="el-GR" dirty="0">
                <a:latin typeface="Calibri"/>
                <a:ea typeface="Calibri"/>
                <a:cs typeface="Calibri"/>
              </a:rPr>
              <a:t> (25), </a:t>
            </a:r>
            <a:r>
              <a:rPr lang="el-GR" u="words" dirty="0">
                <a:latin typeface="Calibri"/>
                <a:ea typeface="Calibri"/>
                <a:cs typeface="Calibri"/>
              </a:rPr>
              <a:t>σαράντα επτά</a:t>
            </a:r>
            <a:r>
              <a:rPr lang="el-GR" dirty="0">
                <a:latin typeface="Calibri"/>
                <a:ea typeface="Calibri"/>
                <a:cs typeface="Calibri"/>
              </a:rPr>
              <a:t> (47) </a:t>
            </a:r>
            <a:r>
              <a:rPr lang="el-GR" u="words" dirty="0">
                <a:latin typeface="Calibri"/>
                <a:ea typeface="Calibri"/>
                <a:cs typeface="Calibri"/>
              </a:rPr>
              <a:t>εκατόν τριάντα </a:t>
            </a:r>
            <a:r>
              <a:rPr lang="el-GR" u="sng" dirty="0">
                <a:latin typeface="Calibri"/>
                <a:ea typeface="Calibri"/>
                <a:cs typeface="Calibri"/>
              </a:rPr>
              <a:t>οχτώ</a:t>
            </a:r>
            <a:r>
              <a:rPr lang="el-GR" dirty="0">
                <a:latin typeface="Calibri"/>
                <a:ea typeface="Calibri"/>
                <a:cs typeface="Calibri"/>
              </a:rPr>
              <a:t> (138)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"/>
              <a:tabLst>
                <a:tab pos="467995" algn="l"/>
              </a:tabLst>
            </a:pPr>
            <a:r>
              <a:rPr lang="el-GR" dirty="0">
                <a:latin typeface="Calibri"/>
                <a:ea typeface="Calibri"/>
                <a:cs typeface="Calibri"/>
              </a:rPr>
              <a:t>Το </a:t>
            </a:r>
            <a:r>
              <a:rPr lang="el-GR" b="1" u="sng" dirty="0">
                <a:latin typeface="Calibri"/>
                <a:ea typeface="Calibri"/>
                <a:cs typeface="Calibri"/>
              </a:rPr>
              <a:t>εννέα</a:t>
            </a:r>
            <a:r>
              <a:rPr lang="el-GR" dirty="0">
                <a:latin typeface="Calibri"/>
                <a:ea typeface="Calibri"/>
                <a:cs typeface="Calibri"/>
              </a:rPr>
              <a:t> ή </a:t>
            </a:r>
            <a:r>
              <a:rPr lang="el-GR" u="sng" dirty="0">
                <a:latin typeface="Calibri"/>
                <a:ea typeface="Calibri"/>
                <a:cs typeface="Calibri"/>
              </a:rPr>
              <a:t>εννιά</a:t>
            </a:r>
            <a:r>
              <a:rPr lang="el-GR" dirty="0">
                <a:latin typeface="Calibri"/>
                <a:ea typeface="Calibri"/>
                <a:cs typeface="Calibri"/>
              </a:rPr>
              <a:t> και το </a:t>
            </a:r>
            <a:r>
              <a:rPr lang="el-GR" b="1" u="sng" dirty="0">
                <a:latin typeface="Calibri"/>
                <a:ea typeface="Calibri"/>
                <a:cs typeface="Calibri"/>
              </a:rPr>
              <a:t>εννιακόσια</a:t>
            </a:r>
            <a:r>
              <a:rPr lang="el-GR" u="sng" dirty="0">
                <a:latin typeface="Calibri"/>
                <a:ea typeface="Calibri"/>
                <a:cs typeface="Calibri"/>
              </a:rPr>
              <a:t> </a:t>
            </a:r>
            <a:r>
              <a:rPr lang="el-GR" dirty="0">
                <a:latin typeface="Calibri"/>
                <a:ea typeface="Calibri"/>
                <a:cs typeface="Calibri"/>
              </a:rPr>
              <a:t>γράφονται με </a:t>
            </a:r>
            <a:r>
              <a:rPr lang="el-GR" b="1" dirty="0">
                <a:latin typeface="Calibri"/>
                <a:ea typeface="Calibri"/>
                <a:cs typeface="Calibri"/>
              </a:rPr>
              <a:t>δύο</a:t>
            </a:r>
            <a:r>
              <a:rPr lang="el-GR" dirty="0">
                <a:latin typeface="Calibri"/>
                <a:ea typeface="Calibri"/>
                <a:cs typeface="Calibri"/>
              </a:rPr>
              <a:t> </a:t>
            </a:r>
            <a:r>
              <a:rPr lang="el-GR" b="1" dirty="0">
                <a:latin typeface="Calibri"/>
                <a:ea typeface="Calibri"/>
                <a:cs typeface="Calibri"/>
              </a:rPr>
              <a:t>ν</a:t>
            </a:r>
            <a:r>
              <a:rPr lang="el-GR" dirty="0">
                <a:latin typeface="Calibri"/>
                <a:ea typeface="Calibri"/>
                <a:cs typeface="Calibri"/>
              </a:rPr>
              <a:t>.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buFont typeface="Wingdings"/>
              <a:buChar char=""/>
              <a:tabLst>
                <a:tab pos="467995" algn="l"/>
              </a:tabLst>
            </a:pPr>
            <a:r>
              <a:rPr lang="el-GR" dirty="0">
                <a:latin typeface="Calibri"/>
                <a:ea typeface="Calibri"/>
                <a:cs typeface="Calibri"/>
              </a:rPr>
              <a:t>Το </a:t>
            </a:r>
            <a:r>
              <a:rPr lang="el-GR" b="1" dirty="0">
                <a:latin typeface="Calibri"/>
                <a:ea typeface="Calibri"/>
                <a:cs typeface="Calibri"/>
              </a:rPr>
              <a:t>ενενήντα</a:t>
            </a:r>
            <a:r>
              <a:rPr lang="el-GR" dirty="0">
                <a:latin typeface="Calibri"/>
                <a:ea typeface="Calibri"/>
                <a:cs typeface="Calibri"/>
              </a:rPr>
              <a:t> γράφεται με </a:t>
            </a:r>
            <a:r>
              <a:rPr lang="el-GR" b="1" dirty="0">
                <a:latin typeface="Calibri"/>
                <a:ea typeface="Calibri"/>
                <a:cs typeface="Calibri"/>
              </a:rPr>
              <a:t>ένα</a:t>
            </a:r>
            <a:r>
              <a:rPr lang="el-GR" dirty="0">
                <a:latin typeface="Calibri"/>
                <a:ea typeface="Calibri"/>
                <a:cs typeface="Calibri"/>
              </a:rPr>
              <a:t> </a:t>
            </a:r>
            <a:r>
              <a:rPr lang="el-GR" b="1" dirty="0">
                <a:latin typeface="Calibri"/>
                <a:ea typeface="Calibri"/>
                <a:cs typeface="Calibri"/>
              </a:rPr>
              <a:t>ν</a:t>
            </a:r>
            <a:r>
              <a:rPr lang="el-GR" dirty="0">
                <a:latin typeface="Calibri"/>
                <a:ea typeface="Calibri"/>
                <a:cs typeface="Calibri"/>
              </a:rPr>
              <a:t>.</a:t>
            </a:r>
            <a:endParaRPr lang="el-GR" sz="2000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15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334</TotalTime>
  <Words>1119</Words>
  <Application>Microsoft Office PowerPoint</Application>
  <PresentationFormat>Προβολή στην οθόνη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Austin</vt:lpstr>
      <vt:lpstr>Εξ αποστάσεως διδασκαλία!</vt:lpstr>
      <vt:lpstr>Παρουσίαση του PowerPoint</vt:lpstr>
      <vt:lpstr>Πάτησε στον παρακάτω σύνδεσμο ( σε πλήρη προβολή) για να δεις ένα video που δείχνει με απλά λόγια τι σημαίνει η κάθε μέρα της Μεγάλης Εβδομάδας</vt:lpstr>
      <vt:lpstr>Διαβάστε πολύ καλά το παρακάτω κείμενο από το ανθολόγιό μας. «Ο Χριστός και τα πουλιά»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Κάντε κλικ στον παρακάτω σύνδεσμο για να δείτε πώς διαβάζουμε την ώρα!</vt:lpstr>
      <vt:lpstr>Παρουσίαση του PowerPoint</vt:lpstr>
      <vt:lpstr>Παρουσίαση του PowerPoint</vt:lpstr>
      <vt:lpstr>Στο τετράδιο σου γράψε τι ώρα λένε τα παρακάτω ρολόγια.  π.χ. το 1ο λέει ΄1 και 45 ή αλλιώς 2 παρά τέταρτο</vt:lpstr>
      <vt:lpstr>Το ίδιο κάνω και στην παρακάτω άσκηση…</vt:lpstr>
      <vt:lpstr>Κάνω τις παρακάτω πράξεις </vt:lpstr>
      <vt:lpstr>Συνεχίζω με τις αφαιρέσεις…</vt:lpstr>
      <vt:lpstr>Εάν κουραστήκατε και πεινάσατε, φτιάξτε μαζί με κάποιον (π.χ., τη μαμά ή τον μπαμπά) πεντανόστιμα νηστίσιμα κουλουράκια. Διαβάστε τη συνταγή (του  Άκη Πετρετζίκη) και ξεκινήστε!!!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διδασκαλία!</dc:title>
  <dc:creator>30694</dc:creator>
  <cp:lastModifiedBy>30694</cp:lastModifiedBy>
  <cp:revision>26</cp:revision>
  <dcterms:created xsi:type="dcterms:W3CDTF">2020-04-05T11:37:27Z</dcterms:created>
  <dcterms:modified xsi:type="dcterms:W3CDTF">2020-04-06T06:10:15Z</dcterms:modified>
</cp:coreProperties>
</file>