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3A54C2-9D92-49A4-A15D-CAD69EE08F06}" type="slidenum">
              <a:rPr lang="el-GR" smtClean="0">
                <a:solidFill>
                  <a:srgbClr val="94C600"/>
                </a:solidFill>
              </a:rPr>
              <a:pPr/>
              <a:t>‹#›</a:t>
            </a:fld>
            <a:endParaRPr lang="el-GR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7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74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26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764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47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485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943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794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70811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265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E7BAD19-F009-4DBF-9818-56CA0C5742BA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3A54C2-9D92-49A4-A15D-CAD69EE08F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776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fJdn1xIb8E&amp;t=15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601136"/>
          </a:xfrm>
        </p:spPr>
        <p:txBody>
          <a:bodyPr>
            <a:noAutofit/>
          </a:bodyPr>
          <a:lstStyle/>
          <a:p>
            <a:r>
              <a:rPr lang="el-GR" sz="2400" dirty="0" smtClean="0"/>
              <a:t>Και τώρα μαθηματικά!</a:t>
            </a:r>
            <a:br>
              <a:rPr lang="el-GR" sz="2400" dirty="0" smtClean="0"/>
            </a:br>
            <a:r>
              <a:rPr lang="el-GR" sz="2400" dirty="0" smtClean="0"/>
              <a:t>Συνεχίζω όπως στο παράδειγμα.</a:t>
            </a:r>
            <a:endParaRPr lang="el-GR" sz="2400" dirty="0"/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755576" y="1628800"/>
            <a:ext cx="2592288" cy="3960440"/>
          </a:xfrm>
          <a:prstGeom prst="wedgeRectCallout">
            <a:avLst>
              <a:gd name="adj1" fmla="val -19422"/>
              <a:gd name="adj2" fmla="val 502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black"/>
              </a:solidFill>
            </a:endParaRPr>
          </a:p>
          <a:p>
            <a:r>
              <a:rPr lang="el-GR" sz="2400" dirty="0">
                <a:solidFill>
                  <a:prstClr val="black"/>
                </a:solidFill>
              </a:rPr>
              <a:t>200-20=180</a:t>
            </a:r>
          </a:p>
          <a:p>
            <a:r>
              <a:rPr lang="el-GR" sz="2400" dirty="0">
                <a:solidFill>
                  <a:prstClr val="black"/>
                </a:solidFill>
              </a:rPr>
              <a:t>300-10=………</a:t>
            </a:r>
          </a:p>
          <a:p>
            <a:r>
              <a:rPr lang="el-GR" sz="2400" dirty="0">
                <a:solidFill>
                  <a:prstClr val="black"/>
                </a:solidFill>
              </a:rPr>
              <a:t>400-30=………</a:t>
            </a:r>
          </a:p>
          <a:p>
            <a:r>
              <a:rPr lang="el-GR" sz="2400" dirty="0">
                <a:solidFill>
                  <a:prstClr val="black"/>
                </a:solidFill>
              </a:rPr>
              <a:t>500-50=………</a:t>
            </a:r>
          </a:p>
          <a:p>
            <a:r>
              <a:rPr lang="el-GR" sz="2400" dirty="0">
                <a:solidFill>
                  <a:prstClr val="black"/>
                </a:solidFill>
              </a:rPr>
              <a:t>600-40=……..</a:t>
            </a:r>
          </a:p>
          <a:p>
            <a:r>
              <a:rPr lang="el-GR" sz="2400" dirty="0">
                <a:solidFill>
                  <a:prstClr val="black"/>
                </a:solidFill>
              </a:rPr>
              <a:t>700-60=…….</a:t>
            </a:r>
          </a:p>
          <a:p>
            <a:r>
              <a:rPr lang="el-GR" sz="2400" dirty="0">
                <a:solidFill>
                  <a:prstClr val="black"/>
                </a:solidFill>
              </a:rPr>
              <a:t>800-90=……..</a:t>
            </a:r>
          </a:p>
          <a:p>
            <a:r>
              <a:rPr lang="el-GR" sz="2400" dirty="0">
                <a:solidFill>
                  <a:prstClr val="black"/>
                </a:solidFill>
              </a:rPr>
              <a:t>900-80=…….</a:t>
            </a:r>
          </a:p>
          <a:p>
            <a:r>
              <a:rPr lang="el-GR" sz="2400" dirty="0">
                <a:solidFill>
                  <a:prstClr val="black"/>
                </a:solidFill>
              </a:rPr>
              <a:t>1.000-10=…….</a:t>
            </a:r>
          </a:p>
          <a:p>
            <a:pPr algn="ctr"/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3563888" y="1628800"/>
            <a:ext cx="4896544" cy="4104456"/>
          </a:xfrm>
          <a:prstGeom prst="wedgeRectCallout">
            <a:avLst>
              <a:gd name="adj1" fmla="val -16240"/>
              <a:gd name="adj2" fmla="val 509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prstClr val="black"/>
                </a:solidFill>
              </a:rPr>
              <a:t>200-26=(200-20)-6=180-6=174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300-18=……………………………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400-32=…………………………….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500-51=…………………………….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600-47=……………………………..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700-65=…………………………….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800-94=……………………………..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900-83=…………………………….</a:t>
            </a:r>
          </a:p>
          <a:p>
            <a:pPr algn="ctr"/>
            <a:r>
              <a:rPr lang="el-GR" sz="2400" dirty="0">
                <a:solidFill>
                  <a:prstClr val="black"/>
                </a:solidFill>
              </a:rPr>
              <a:t>1.000-19=………………………....</a:t>
            </a:r>
          </a:p>
        </p:txBody>
      </p:sp>
    </p:spTree>
    <p:extLst>
      <p:ext uri="{BB962C8B-B14F-4D97-AF65-F5344CB8AC3E}">
        <p14:creationId xmlns:p14="http://schemas.microsoft.com/office/powerpoint/2010/main" val="241090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024744" cy="601136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Συνεχίζω, όπως στο παράδειγμα…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412776"/>
            <a:ext cx="6705193" cy="4419853"/>
          </a:xfrm>
        </p:spPr>
        <p:txBody>
          <a:bodyPr/>
          <a:lstStyle/>
          <a:p>
            <a:r>
              <a:rPr lang="el-GR" dirty="0" smtClean="0"/>
              <a:t>(3χ7)+(2χ7)= 21 +14=35</a:t>
            </a:r>
          </a:p>
          <a:p>
            <a:r>
              <a:rPr lang="el-GR" dirty="0" smtClean="0"/>
              <a:t>(5χ8)+(3χ6)= ………………………………….</a:t>
            </a:r>
          </a:p>
          <a:p>
            <a:r>
              <a:rPr lang="el-GR" dirty="0" smtClean="0"/>
              <a:t>(4χ5)+(5χ5)=…………………………………..</a:t>
            </a:r>
          </a:p>
          <a:p>
            <a:r>
              <a:rPr lang="el-GR" dirty="0" smtClean="0"/>
              <a:t>(4χ6)+(3χ9)=……………………………………</a:t>
            </a:r>
          </a:p>
          <a:p>
            <a:r>
              <a:rPr lang="el-GR" dirty="0" smtClean="0"/>
              <a:t>(6χ6)+(4χ4)=……………………………………</a:t>
            </a:r>
          </a:p>
          <a:p>
            <a:r>
              <a:rPr lang="el-GR" dirty="0" smtClean="0"/>
              <a:t>(7χ6)+(3χ5)=…………………………………..</a:t>
            </a:r>
          </a:p>
          <a:p>
            <a:r>
              <a:rPr lang="el-GR" dirty="0" smtClean="0"/>
              <a:t>(7χ8)+(3χ8)=………………………………….</a:t>
            </a:r>
          </a:p>
          <a:p>
            <a:r>
              <a:rPr lang="el-GR" dirty="0" smtClean="0"/>
              <a:t>(6χ8)+(4χ8)=……………………………………</a:t>
            </a:r>
          </a:p>
          <a:p>
            <a:r>
              <a:rPr lang="el-GR" dirty="0" smtClean="0"/>
              <a:t>(5χ9)+(2χ6)=………………………………….</a:t>
            </a:r>
          </a:p>
          <a:p>
            <a:r>
              <a:rPr lang="el-GR" dirty="0" smtClean="0"/>
              <a:t>(4χ7)+(9χ9)=…………………………………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32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313104"/>
          </a:xfrm>
        </p:spPr>
        <p:txBody>
          <a:bodyPr>
            <a:noAutofit/>
          </a:bodyPr>
          <a:lstStyle/>
          <a:p>
            <a:r>
              <a:rPr lang="el-GR" sz="2000" dirty="0" smtClean="0"/>
              <a:t>Λύνω τα προβλήματα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4563869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683568" y="1196752"/>
            <a:ext cx="7704856" cy="1800200"/>
          </a:xfrm>
          <a:prstGeom prst="wedgeRectCallout">
            <a:avLst>
              <a:gd name="adj1" fmla="val -20471"/>
              <a:gd name="adj2" fmla="val 4456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r>
              <a:rPr lang="el-GR" dirty="0">
                <a:solidFill>
                  <a:prstClr val="black"/>
                </a:solidFill>
              </a:rPr>
              <a:t>Ο παππούς είχε 81 € και τα μοίρασε στα εγγονάκια του. Το κάθε εγγονάκι, πήρε από 9 €. Πόσα εγγονάκια είχε ο παππούς;</a:t>
            </a:r>
          </a:p>
          <a:p>
            <a:pPr algn="ctr"/>
            <a:r>
              <a:rPr lang="el-GR" dirty="0">
                <a:solidFill>
                  <a:prstClr val="black"/>
                </a:solidFill>
              </a:rPr>
              <a:t>Λύση</a:t>
            </a:r>
          </a:p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r>
              <a:rPr lang="el-GR" dirty="0">
                <a:solidFill>
                  <a:prstClr val="black"/>
                </a:solidFill>
              </a:rPr>
              <a:t>Απάντηση……………………………………………….</a:t>
            </a:r>
          </a:p>
          <a:p>
            <a:pPr algn="ctr"/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755576" y="3356992"/>
            <a:ext cx="7560840" cy="2376264"/>
          </a:xfrm>
          <a:prstGeom prst="wedgeRectCallout">
            <a:avLst>
              <a:gd name="adj1" fmla="val -20954"/>
              <a:gd name="adj2" fmla="val 467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Ο Κώστας είχε 100€. Αγόρασε ένα παντελόνι με 45€, ένα πουκάμισο με 28€ και μια ζώνη με 12€. Πόσα χρήματα του έμειναν;</a:t>
            </a:r>
          </a:p>
          <a:p>
            <a:pPr algn="ctr"/>
            <a:r>
              <a:rPr lang="el-GR" dirty="0">
                <a:solidFill>
                  <a:prstClr val="black"/>
                </a:solidFill>
              </a:rPr>
              <a:t>Λύση</a:t>
            </a:r>
          </a:p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endParaRPr lang="el-GR" dirty="0">
              <a:solidFill>
                <a:prstClr val="black"/>
              </a:solidFill>
            </a:endParaRPr>
          </a:p>
          <a:p>
            <a:pPr algn="ctr"/>
            <a:r>
              <a:rPr lang="el-GR">
                <a:solidFill>
                  <a:prstClr val="black"/>
                </a:solidFill>
              </a:rPr>
              <a:t>Απάντηση:……………………………………………………..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9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582968" y="726896"/>
            <a:ext cx="8064896" cy="4698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 smtClean="0">
                <a:solidFill>
                  <a:srgbClr val="94C600"/>
                </a:solidFill>
              </a:rPr>
              <a:t>Δείτε τον μύθο του Αισώπου « Ο ψεύτης βοσκός»</a:t>
            </a:r>
            <a:endParaRPr lang="el-GR" sz="2400" dirty="0">
              <a:solidFill>
                <a:srgbClr val="94C600"/>
              </a:solidFill>
            </a:endParaRPr>
          </a:p>
        </p:txBody>
      </p:sp>
      <p:sp>
        <p:nvSpPr>
          <p:cNvPr id="8" name="Βέλος προς τα κάτω 7"/>
          <p:cNvSpPr/>
          <p:nvPr/>
        </p:nvSpPr>
        <p:spPr>
          <a:xfrm>
            <a:off x="1619672" y="1556792"/>
            <a:ext cx="4824536" cy="1438952"/>
          </a:xfrm>
          <a:prstGeom prst="downArrow">
            <a:avLst>
              <a:gd name="adj1" fmla="val 50000"/>
              <a:gd name="adj2" fmla="val 490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Κάντε διπλό κλικ και </a:t>
            </a:r>
            <a:r>
              <a:rPr lang="el-GR" smtClean="0">
                <a:solidFill>
                  <a:prstClr val="black"/>
                </a:solidFill>
              </a:rPr>
              <a:t>άνοιγμα( </a:t>
            </a:r>
            <a:r>
              <a:rPr lang="el-GR" dirty="0">
                <a:solidFill>
                  <a:prstClr val="black"/>
                </a:solidFill>
              </a:rPr>
              <a:t>σε πλήρη προβολή)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https://www.youtube.com/watch?v=5fJdn1xIb8E&amp;t=15s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146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80928"/>
            <a:ext cx="4671060" cy="3436620"/>
          </a:xfrm>
        </p:spPr>
      </p:pic>
      <p:sp>
        <p:nvSpPr>
          <p:cNvPr id="5" name="Ελλειψοειδής επεξήγηση 4"/>
          <p:cNvSpPr/>
          <p:nvPr/>
        </p:nvSpPr>
        <p:spPr>
          <a:xfrm>
            <a:off x="683568" y="908720"/>
            <a:ext cx="4824536" cy="1512168"/>
          </a:xfrm>
          <a:prstGeom prst="wedgeEllipseCallout">
            <a:avLst>
              <a:gd name="adj1" fmla="val 73828"/>
              <a:gd name="adj2" fmla="val 13257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Εδώ, τελείωσε το σημερινό μας μάθημα… Ελπίζω να το απολαύσατε και να μην είναι ψέμα!!!</a:t>
            </a:r>
          </a:p>
          <a:p>
            <a:pPr algn="ctr"/>
            <a:r>
              <a:rPr lang="el-GR" dirty="0">
                <a:solidFill>
                  <a:prstClr val="black"/>
                </a:solidFill>
              </a:rPr>
              <a:t>Καλό μήνα!</a:t>
            </a:r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611560" y="2780928"/>
            <a:ext cx="3744416" cy="1368152"/>
          </a:xfrm>
          <a:prstGeom prst="wedgeEllipseCallout">
            <a:avLst>
              <a:gd name="adj1" fmla="val 87584"/>
              <a:gd name="adj2" fmla="val 293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Θα τα πούμε πάλι την Παρασκευή. Μέχρι τότε να περνάτε καλά και να χαμογελάτε!</a:t>
            </a:r>
          </a:p>
        </p:txBody>
      </p:sp>
    </p:spTree>
    <p:extLst>
      <p:ext uri="{BB962C8B-B14F-4D97-AF65-F5344CB8AC3E}">
        <p14:creationId xmlns:p14="http://schemas.microsoft.com/office/powerpoint/2010/main" val="2228197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228</Words>
  <Application>Microsoft Office PowerPoint</Application>
  <PresentationFormat>Προβολή στην οθόνη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Austin</vt:lpstr>
      <vt:lpstr>Και τώρα μαθηματικά! Συνεχίζω όπως στο παράδειγμα.</vt:lpstr>
      <vt:lpstr>Συνεχίζω, όπως στο παράδειγμα…</vt:lpstr>
      <vt:lpstr>Λύνω τα προβλήματα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Και τώρα μαθηματικά! Συνεχίζω όπως στο παράδειγμα.</dc:title>
  <dc:creator>30694</dc:creator>
  <cp:lastModifiedBy>30694</cp:lastModifiedBy>
  <cp:revision>3</cp:revision>
  <dcterms:created xsi:type="dcterms:W3CDTF">2020-04-01T09:04:00Z</dcterms:created>
  <dcterms:modified xsi:type="dcterms:W3CDTF">2020-04-01T09:24:48Z</dcterms:modified>
</cp:coreProperties>
</file>