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83" r:id="rId2"/>
    <p:sldId id="282" r:id="rId3"/>
    <p:sldId id="259" r:id="rId4"/>
    <p:sldId id="260" r:id="rId5"/>
    <p:sldId id="261" r:id="rId6"/>
    <p:sldId id="262" r:id="rId7"/>
    <p:sldId id="263" r:id="rId8"/>
    <p:sldId id="266" r:id="rId9"/>
    <p:sldId id="267" r:id="rId10"/>
    <p:sldId id="264" r:id="rId11"/>
    <p:sldId id="270" r:id="rId12"/>
    <p:sldId id="271" r:id="rId13"/>
    <p:sldId id="273" r:id="rId14"/>
    <p:sldId id="274" r:id="rId15"/>
    <p:sldId id="276" r:id="rId16"/>
    <p:sldId id="278" r:id="rId17"/>
    <p:sldId id="279" r:id="rId18"/>
    <p:sldId id="275" r:id="rId1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666" y="-25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image" Target="../media/image2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0662FC-6A03-4113-827D-3C32BA21088C}" type="doc">
      <dgm:prSet loTypeId="urn:microsoft.com/office/officeart/2005/8/layout/pList2" loCatId="list" qsTypeId="urn:microsoft.com/office/officeart/2005/8/quickstyle/3d2" qsCatId="3D" csTypeId="urn:microsoft.com/office/officeart/2005/8/colors/accent1_2" csCatId="accent1" phldr="1"/>
      <dgm:spPr/>
    </dgm:pt>
    <dgm:pt modelId="{A9CC0EAD-70E9-42EF-85BA-A453E32D65B9}">
      <dgm:prSet phldrT="[Κείμενο]"/>
      <dgm:spPr/>
      <dgm:t>
        <a:bodyPr/>
        <a:lstStyle/>
        <a:p>
          <a:r>
            <a:rPr lang="el-GR" dirty="0" smtClean="0"/>
            <a:t>Λασκαρίνα </a:t>
          </a:r>
          <a:r>
            <a:rPr lang="el-GR" dirty="0" err="1" smtClean="0"/>
            <a:t>Μπουμπουλίνα</a:t>
          </a:r>
          <a:endParaRPr lang="el-GR" dirty="0" smtClean="0"/>
        </a:p>
        <a:p>
          <a:r>
            <a:rPr lang="el-GR" dirty="0" smtClean="0"/>
            <a:t>Μεγάλη ηρωίδα του ‘21</a:t>
          </a:r>
          <a:endParaRPr lang="el-GR" dirty="0"/>
        </a:p>
      </dgm:t>
    </dgm:pt>
    <dgm:pt modelId="{D2703C45-578E-49C9-B413-95DBDA2F59DC}" type="parTrans" cxnId="{ACDA6CBF-305E-46AB-994C-CCE770311AEF}">
      <dgm:prSet/>
      <dgm:spPr/>
      <dgm:t>
        <a:bodyPr/>
        <a:lstStyle/>
        <a:p>
          <a:endParaRPr lang="el-GR"/>
        </a:p>
      </dgm:t>
    </dgm:pt>
    <dgm:pt modelId="{451AC906-578F-48C6-A16F-D104438D31EC}" type="sibTrans" cxnId="{ACDA6CBF-305E-46AB-994C-CCE770311AEF}">
      <dgm:prSet/>
      <dgm:spPr/>
      <dgm:t>
        <a:bodyPr/>
        <a:lstStyle/>
        <a:p>
          <a:endParaRPr lang="el-GR"/>
        </a:p>
      </dgm:t>
    </dgm:pt>
    <dgm:pt modelId="{F5A0C070-0839-4646-8238-960264B320F8}">
      <dgm:prSet phldrT="[Κείμενο]"/>
      <dgm:spPr/>
      <dgm:t>
        <a:bodyPr/>
        <a:lstStyle/>
        <a:p>
          <a:r>
            <a:rPr lang="el-GR" dirty="0" smtClean="0"/>
            <a:t>Γεώργιος Καραϊσκάκης</a:t>
          </a:r>
        </a:p>
        <a:p>
          <a:r>
            <a:rPr lang="el-GR" dirty="0" smtClean="0"/>
            <a:t>Ο στρατάρχης της Ρούμελης</a:t>
          </a:r>
          <a:endParaRPr lang="el-GR" dirty="0"/>
        </a:p>
      </dgm:t>
    </dgm:pt>
    <dgm:pt modelId="{0B629BEB-8BC9-405D-A6D2-E59608DAE946}" type="parTrans" cxnId="{02D89F83-4D94-4DE5-9907-53E53092347F}">
      <dgm:prSet/>
      <dgm:spPr/>
      <dgm:t>
        <a:bodyPr/>
        <a:lstStyle/>
        <a:p>
          <a:endParaRPr lang="el-GR"/>
        </a:p>
      </dgm:t>
    </dgm:pt>
    <dgm:pt modelId="{6727E36F-FCBC-4FAB-96E3-E4D59D9F8DF6}" type="sibTrans" cxnId="{02D89F83-4D94-4DE5-9907-53E53092347F}">
      <dgm:prSet/>
      <dgm:spPr/>
      <dgm:t>
        <a:bodyPr/>
        <a:lstStyle/>
        <a:p>
          <a:endParaRPr lang="el-GR"/>
        </a:p>
      </dgm:t>
    </dgm:pt>
    <dgm:pt modelId="{AD45A4CE-EBF5-465D-A52D-F6465981998F}">
      <dgm:prSet/>
      <dgm:spPr/>
      <dgm:t>
        <a:bodyPr/>
        <a:lstStyle/>
        <a:p>
          <a:r>
            <a:rPr lang="el-GR" dirty="0" smtClean="0"/>
            <a:t>Κωνσταντίνος Κανάρης</a:t>
          </a:r>
        </a:p>
        <a:p>
          <a:r>
            <a:rPr lang="el-GR" dirty="0" smtClean="0"/>
            <a:t>Ο μπουρλοτιέρης της Επανάστασης</a:t>
          </a:r>
          <a:endParaRPr lang="el-GR" dirty="0"/>
        </a:p>
      </dgm:t>
    </dgm:pt>
    <dgm:pt modelId="{342DF234-8E0F-420E-A5E2-50F6F1B96BC4}" type="parTrans" cxnId="{A8EE5C5C-1A35-40EC-94F2-B17E026CFC42}">
      <dgm:prSet/>
      <dgm:spPr/>
      <dgm:t>
        <a:bodyPr/>
        <a:lstStyle/>
        <a:p>
          <a:endParaRPr lang="el-GR"/>
        </a:p>
      </dgm:t>
    </dgm:pt>
    <dgm:pt modelId="{4875E28A-03F9-4548-913B-B7CE583F5A83}" type="sibTrans" cxnId="{A8EE5C5C-1A35-40EC-94F2-B17E026CFC42}">
      <dgm:prSet/>
      <dgm:spPr/>
      <dgm:t>
        <a:bodyPr/>
        <a:lstStyle/>
        <a:p>
          <a:endParaRPr lang="el-GR"/>
        </a:p>
      </dgm:t>
    </dgm:pt>
    <dgm:pt modelId="{4356A37F-6665-454C-9DCD-AFBA20E42275}" type="pres">
      <dgm:prSet presAssocID="{060662FC-6A03-4113-827D-3C32BA21088C}" presName="Name0" presStyleCnt="0">
        <dgm:presLayoutVars>
          <dgm:dir/>
          <dgm:resizeHandles val="exact"/>
        </dgm:presLayoutVars>
      </dgm:prSet>
      <dgm:spPr/>
    </dgm:pt>
    <dgm:pt modelId="{954545DA-0016-402D-8210-8327D8FA8F60}" type="pres">
      <dgm:prSet presAssocID="{060662FC-6A03-4113-827D-3C32BA21088C}" presName="bkgdShp" presStyleLbl="alignAccFollowNode1" presStyleIdx="0" presStyleCnt="1" custLinFactNeighborX="673" custLinFactNeighborY="-1496"/>
      <dgm:spPr/>
    </dgm:pt>
    <dgm:pt modelId="{6C38D916-3E75-4757-A425-E8A5207B56D6}" type="pres">
      <dgm:prSet presAssocID="{060662FC-6A03-4113-827D-3C32BA21088C}" presName="linComp" presStyleCnt="0"/>
      <dgm:spPr/>
    </dgm:pt>
    <dgm:pt modelId="{D5763308-3C00-4C1B-9B86-644A6CD5623F}" type="pres">
      <dgm:prSet presAssocID="{AD45A4CE-EBF5-465D-A52D-F6465981998F}" presName="compNode" presStyleCnt="0"/>
      <dgm:spPr/>
    </dgm:pt>
    <dgm:pt modelId="{C47468E8-0765-40AC-9696-6D932C551C81}" type="pres">
      <dgm:prSet presAssocID="{AD45A4CE-EBF5-465D-A52D-F6465981998F}" presName="node" presStyleLbl="node1" presStyleIdx="0" presStyleCnt="3" custScaleX="95553" custScaleY="6628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67064E4-2476-46D8-9C31-C2CDFF9354BE}" type="pres">
      <dgm:prSet presAssocID="{AD45A4CE-EBF5-465D-A52D-F6465981998F}" presName="invisiNode" presStyleLbl="node1" presStyleIdx="0" presStyleCnt="3"/>
      <dgm:spPr/>
    </dgm:pt>
    <dgm:pt modelId="{6F1A15EE-7D8C-47EF-9567-E99C6C2BCD1B}" type="pres">
      <dgm:prSet presAssocID="{AD45A4CE-EBF5-465D-A52D-F6465981998F}" presName="imagNode" presStyleLbl="fgImgPlace1" presStyleIdx="0" presStyleCnt="3" custScaleX="126945" custScaleY="154493" custLinFactNeighborX="-4974" custLinFactNeighborY="-2424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</dgm:spPr>
    </dgm:pt>
    <dgm:pt modelId="{46E5E533-C978-427D-B993-429F03F694F5}" type="pres">
      <dgm:prSet presAssocID="{4875E28A-03F9-4548-913B-B7CE583F5A83}" presName="sibTrans" presStyleLbl="sibTrans2D1" presStyleIdx="0" presStyleCnt="0"/>
      <dgm:spPr/>
      <dgm:t>
        <a:bodyPr/>
        <a:lstStyle/>
        <a:p>
          <a:endParaRPr lang="el-GR"/>
        </a:p>
      </dgm:t>
    </dgm:pt>
    <dgm:pt modelId="{5D5BC210-A121-4C49-B9B9-A1458EF2ACA9}" type="pres">
      <dgm:prSet presAssocID="{A9CC0EAD-70E9-42EF-85BA-A453E32D65B9}" presName="compNode" presStyleCnt="0"/>
      <dgm:spPr/>
    </dgm:pt>
    <dgm:pt modelId="{A63D7E59-92EF-4FD4-A629-E9F84C1F3DA2}" type="pres">
      <dgm:prSet presAssocID="{A9CC0EAD-70E9-42EF-85BA-A453E32D65B9}" presName="node" presStyleLbl="node1" presStyleIdx="1" presStyleCnt="3" custScaleY="6628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1CEBBB5-4C9D-4F4B-98A9-A4E34D57E00F}" type="pres">
      <dgm:prSet presAssocID="{A9CC0EAD-70E9-42EF-85BA-A453E32D65B9}" presName="invisiNode" presStyleLbl="node1" presStyleIdx="1" presStyleCnt="3"/>
      <dgm:spPr/>
    </dgm:pt>
    <dgm:pt modelId="{EDCA92B4-B81A-4CA4-915C-1781440FB6C5}" type="pres">
      <dgm:prSet presAssocID="{A9CC0EAD-70E9-42EF-85BA-A453E32D65B9}" presName="imagNode" presStyleLbl="fgImgPlace1" presStyleIdx="1" presStyleCnt="3" custScaleX="107075" custScaleY="153285" custLinFactNeighborX="-3475" custLinFactNeighborY="-2454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4BBCEDA-C0C0-4E16-A621-B75AC5D1DAF0}" type="pres">
      <dgm:prSet presAssocID="{451AC906-578F-48C6-A16F-D104438D31EC}" presName="sibTrans" presStyleLbl="sibTrans2D1" presStyleIdx="0" presStyleCnt="0"/>
      <dgm:spPr/>
      <dgm:t>
        <a:bodyPr/>
        <a:lstStyle/>
        <a:p>
          <a:endParaRPr lang="el-GR"/>
        </a:p>
      </dgm:t>
    </dgm:pt>
    <dgm:pt modelId="{D8744BC3-FC4B-4AD8-8195-0B896C8C40C4}" type="pres">
      <dgm:prSet presAssocID="{F5A0C070-0839-4646-8238-960264B320F8}" presName="compNode" presStyleCnt="0"/>
      <dgm:spPr/>
    </dgm:pt>
    <dgm:pt modelId="{D788B64B-8659-4B7E-A3CF-A5FA41BB3737}" type="pres">
      <dgm:prSet presAssocID="{F5A0C070-0839-4646-8238-960264B320F8}" presName="node" presStyleLbl="node1" presStyleIdx="2" presStyleCnt="3" custScaleY="6628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E211D58-8C96-4DCE-8640-84AFE95FAD5A}" type="pres">
      <dgm:prSet presAssocID="{F5A0C070-0839-4646-8238-960264B320F8}" presName="invisiNode" presStyleLbl="node1" presStyleIdx="2" presStyleCnt="3"/>
      <dgm:spPr/>
    </dgm:pt>
    <dgm:pt modelId="{352F788D-1C0C-4320-8E68-8FAA1DF32A47}" type="pres">
      <dgm:prSet presAssocID="{F5A0C070-0839-4646-8238-960264B320F8}" presName="imagNode" presStyleLbl="fgImgPlace1" presStyleIdx="2" presStyleCnt="3" custScaleX="111965" custScaleY="150412" custLinFactNeighborX="6097" custLinFactNeighborY="-2027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</dgm:spPr>
    </dgm:pt>
  </dgm:ptLst>
  <dgm:cxnLst>
    <dgm:cxn modelId="{2B7C1265-EB76-4F61-974F-FB459A83BC7B}" type="presOf" srcId="{A9CC0EAD-70E9-42EF-85BA-A453E32D65B9}" destId="{A63D7E59-92EF-4FD4-A629-E9F84C1F3DA2}" srcOrd="0" destOrd="0" presId="urn:microsoft.com/office/officeart/2005/8/layout/pList2"/>
    <dgm:cxn modelId="{D58B07B2-D1E3-4B59-8BD7-2D04536364A1}" type="presOf" srcId="{451AC906-578F-48C6-A16F-D104438D31EC}" destId="{74BBCEDA-C0C0-4E16-A621-B75AC5D1DAF0}" srcOrd="0" destOrd="0" presId="urn:microsoft.com/office/officeart/2005/8/layout/pList2"/>
    <dgm:cxn modelId="{02D89F83-4D94-4DE5-9907-53E53092347F}" srcId="{060662FC-6A03-4113-827D-3C32BA21088C}" destId="{F5A0C070-0839-4646-8238-960264B320F8}" srcOrd="2" destOrd="0" parTransId="{0B629BEB-8BC9-405D-A6D2-E59608DAE946}" sibTransId="{6727E36F-FCBC-4FAB-96E3-E4D59D9F8DF6}"/>
    <dgm:cxn modelId="{AE13CAEF-2A18-4C70-B944-221F3605799B}" type="presOf" srcId="{F5A0C070-0839-4646-8238-960264B320F8}" destId="{D788B64B-8659-4B7E-A3CF-A5FA41BB3737}" srcOrd="0" destOrd="0" presId="urn:microsoft.com/office/officeart/2005/8/layout/pList2"/>
    <dgm:cxn modelId="{ACDA6CBF-305E-46AB-994C-CCE770311AEF}" srcId="{060662FC-6A03-4113-827D-3C32BA21088C}" destId="{A9CC0EAD-70E9-42EF-85BA-A453E32D65B9}" srcOrd="1" destOrd="0" parTransId="{D2703C45-578E-49C9-B413-95DBDA2F59DC}" sibTransId="{451AC906-578F-48C6-A16F-D104438D31EC}"/>
    <dgm:cxn modelId="{A8EE5C5C-1A35-40EC-94F2-B17E026CFC42}" srcId="{060662FC-6A03-4113-827D-3C32BA21088C}" destId="{AD45A4CE-EBF5-465D-A52D-F6465981998F}" srcOrd="0" destOrd="0" parTransId="{342DF234-8E0F-420E-A5E2-50F6F1B96BC4}" sibTransId="{4875E28A-03F9-4548-913B-B7CE583F5A83}"/>
    <dgm:cxn modelId="{54EE31C2-AA8D-4FEB-BCF2-E4714B0E1CD1}" type="presOf" srcId="{4875E28A-03F9-4548-913B-B7CE583F5A83}" destId="{46E5E533-C978-427D-B993-429F03F694F5}" srcOrd="0" destOrd="0" presId="urn:microsoft.com/office/officeart/2005/8/layout/pList2"/>
    <dgm:cxn modelId="{A21EBA4D-FD42-40D8-9D18-7B3845054BA1}" type="presOf" srcId="{060662FC-6A03-4113-827D-3C32BA21088C}" destId="{4356A37F-6665-454C-9DCD-AFBA20E42275}" srcOrd="0" destOrd="0" presId="urn:microsoft.com/office/officeart/2005/8/layout/pList2"/>
    <dgm:cxn modelId="{872C2BCF-B40F-437F-99A7-F417C5CC0B8F}" type="presOf" srcId="{AD45A4CE-EBF5-465D-A52D-F6465981998F}" destId="{C47468E8-0765-40AC-9696-6D932C551C81}" srcOrd="0" destOrd="0" presId="urn:microsoft.com/office/officeart/2005/8/layout/pList2"/>
    <dgm:cxn modelId="{A225AB43-3E48-481F-8BEB-2AC93DEDD905}" type="presParOf" srcId="{4356A37F-6665-454C-9DCD-AFBA20E42275}" destId="{954545DA-0016-402D-8210-8327D8FA8F60}" srcOrd="0" destOrd="0" presId="urn:microsoft.com/office/officeart/2005/8/layout/pList2"/>
    <dgm:cxn modelId="{66C1D367-086A-46CC-9E4B-602257C24395}" type="presParOf" srcId="{4356A37F-6665-454C-9DCD-AFBA20E42275}" destId="{6C38D916-3E75-4757-A425-E8A5207B56D6}" srcOrd="1" destOrd="0" presId="urn:microsoft.com/office/officeart/2005/8/layout/pList2"/>
    <dgm:cxn modelId="{6D18D0AD-D7B3-4D4B-8A66-3C4398EA1A9A}" type="presParOf" srcId="{6C38D916-3E75-4757-A425-E8A5207B56D6}" destId="{D5763308-3C00-4C1B-9B86-644A6CD5623F}" srcOrd="0" destOrd="0" presId="urn:microsoft.com/office/officeart/2005/8/layout/pList2"/>
    <dgm:cxn modelId="{4F3C5D31-8171-4537-B504-8284CBE67213}" type="presParOf" srcId="{D5763308-3C00-4C1B-9B86-644A6CD5623F}" destId="{C47468E8-0765-40AC-9696-6D932C551C81}" srcOrd="0" destOrd="0" presId="urn:microsoft.com/office/officeart/2005/8/layout/pList2"/>
    <dgm:cxn modelId="{EEA8BDC1-67FE-4B7F-9992-C5074A866C07}" type="presParOf" srcId="{D5763308-3C00-4C1B-9B86-644A6CD5623F}" destId="{A67064E4-2476-46D8-9C31-C2CDFF9354BE}" srcOrd="1" destOrd="0" presId="urn:microsoft.com/office/officeart/2005/8/layout/pList2"/>
    <dgm:cxn modelId="{0FF18FCC-F9C3-427E-8B77-21F2878CB49E}" type="presParOf" srcId="{D5763308-3C00-4C1B-9B86-644A6CD5623F}" destId="{6F1A15EE-7D8C-47EF-9567-E99C6C2BCD1B}" srcOrd="2" destOrd="0" presId="urn:microsoft.com/office/officeart/2005/8/layout/pList2"/>
    <dgm:cxn modelId="{DCBC80DD-544C-494F-BA4A-E694A43ECE27}" type="presParOf" srcId="{6C38D916-3E75-4757-A425-E8A5207B56D6}" destId="{46E5E533-C978-427D-B993-429F03F694F5}" srcOrd="1" destOrd="0" presId="urn:microsoft.com/office/officeart/2005/8/layout/pList2"/>
    <dgm:cxn modelId="{48D2C45B-00CF-41BA-89C3-89BFBD286082}" type="presParOf" srcId="{6C38D916-3E75-4757-A425-E8A5207B56D6}" destId="{5D5BC210-A121-4C49-B9B9-A1458EF2ACA9}" srcOrd="2" destOrd="0" presId="urn:microsoft.com/office/officeart/2005/8/layout/pList2"/>
    <dgm:cxn modelId="{D4D8B243-C5C8-4B2E-8316-75A6D5986817}" type="presParOf" srcId="{5D5BC210-A121-4C49-B9B9-A1458EF2ACA9}" destId="{A63D7E59-92EF-4FD4-A629-E9F84C1F3DA2}" srcOrd="0" destOrd="0" presId="urn:microsoft.com/office/officeart/2005/8/layout/pList2"/>
    <dgm:cxn modelId="{B616ACBA-7159-46B9-95CA-529C0F437FD9}" type="presParOf" srcId="{5D5BC210-A121-4C49-B9B9-A1458EF2ACA9}" destId="{81CEBBB5-4C9D-4F4B-98A9-A4E34D57E00F}" srcOrd="1" destOrd="0" presId="urn:microsoft.com/office/officeart/2005/8/layout/pList2"/>
    <dgm:cxn modelId="{85E8FBAE-BD74-4B0C-8C1B-C2D1FF9F4DED}" type="presParOf" srcId="{5D5BC210-A121-4C49-B9B9-A1458EF2ACA9}" destId="{EDCA92B4-B81A-4CA4-915C-1781440FB6C5}" srcOrd="2" destOrd="0" presId="urn:microsoft.com/office/officeart/2005/8/layout/pList2"/>
    <dgm:cxn modelId="{4B43C280-29D0-4EDC-9306-786257238FD0}" type="presParOf" srcId="{6C38D916-3E75-4757-A425-E8A5207B56D6}" destId="{74BBCEDA-C0C0-4E16-A621-B75AC5D1DAF0}" srcOrd="3" destOrd="0" presId="urn:microsoft.com/office/officeart/2005/8/layout/pList2"/>
    <dgm:cxn modelId="{30028C6C-32EB-41F0-B569-ACF25D248838}" type="presParOf" srcId="{6C38D916-3E75-4757-A425-E8A5207B56D6}" destId="{D8744BC3-FC4B-4AD8-8195-0B896C8C40C4}" srcOrd="4" destOrd="0" presId="urn:microsoft.com/office/officeart/2005/8/layout/pList2"/>
    <dgm:cxn modelId="{A259C093-CB22-489D-8E1C-8B9B6D76997A}" type="presParOf" srcId="{D8744BC3-FC4B-4AD8-8195-0B896C8C40C4}" destId="{D788B64B-8659-4B7E-A3CF-A5FA41BB3737}" srcOrd="0" destOrd="0" presId="urn:microsoft.com/office/officeart/2005/8/layout/pList2"/>
    <dgm:cxn modelId="{211C8AD0-5991-4F09-A269-C4998183A805}" type="presParOf" srcId="{D8744BC3-FC4B-4AD8-8195-0B896C8C40C4}" destId="{9E211D58-8C96-4DCE-8640-84AFE95FAD5A}" srcOrd="1" destOrd="0" presId="urn:microsoft.com/office/officeart/2005/8/layout/pList2"/>
    <dgm:cxn modelId="{71F26A89-53F0-4A47-821C-84F7DE0B1686}" type="presParOf" srcId="{D8744BC3-FC4B-4AD8-8195-0B896C8C40C4}" destId="{352F788D-1C0C-4320-8E68-8FAA1DF32A47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C5E12F-A16D-41F3-AC1B-5DF14DC3A326}" type="doc">
      <dgm:prSet loTypeId="urn:microsoft.com/office/officeart/2005/8/layout/pList2" loCatId="list" qsTypeId="urn:microsoft.com/office/officeart/2005/8/quickstyle/3d2" qsCatId="3D" csTypeId="urn:microsoft.com/office/officeart/2005/8/colors/accent1_2" csCatId="accent1" phldr="1"/>
      <dgm:spPr/>
    </dgm:pt>
    <dgm:pt modelId="{2F45BDDD-283C-4C1F-A976-9B69F450BB2F}">
      <dgm:prSet phldrT="[Κείμενο]"/>
      <dgm:spPr/>
      <dgm:t>
        <a:bodyPr/>
        <a:lstStyle/>
        <a:p>
          <a:r>
            <a:rPr lang="el-GR" dirty="0" smtClean="0"/>
            <a:t>Μαντώ </a:t>
          </a:r>
          <a:r>
            <a:rPr lang="el-GR" dirty="0" err="1" smtClean="0"/>
            <a:t>Μαυρογένους</a:t>
          </a:r>
          <a:endParaRPr lang="el-GR" dirty="0" smtClean="0"/>
        </a:p>
        <a:p>
          <a:r>
            <a:rPr lang="el-GR" dirty="0" smtClean="0"/>
            <a:t>Έδωσε όλη την περιουσία της στον αγώνα</a:t>
          </a:r>
          <a:endParaRPr lang="el-GR" dirty="0"/>
        </a:p>
      </dgm:t>
    </dgm:pt>
    <dgm:pt modelId="{14FE6B4D-BE8C-4B85-896A-FEA275A3CA2C}" type="parTrans" cxnId="{56460C60-160F-435E-AA68-B859F5712542}">
      <dgm:prSet/>
      <dgm:spPr/>
      <dgm:t>
        <a:bodyPr/>
        <a:lstStyle/>
        <a:p>
          <a:endParaRPr lang="el-GR"/>
        </a:p>
      </dgm:t>
    </dgm:pt>
    <dgm:pt modelId="{935905E9-2396-4D1A-885C-5C0D141844CA}" type="sibTrans" cxnId="{56460C60-160F-435E-AA68-B859F5712542}">
      <dgm:prSet/>
      <dgm:spPr/>
      <dgm:t>
        <a:bodyPr/>
        <a:lstStyle/>
        <a:p>
          <a:endParaRPr lang="el-GR"/>
        </a:p>
      </dgm:t>
    </dgm:pt>
    <dgm:pt modelId="{20689A26-E64D-411F-B370-E522855E6680}">
      <dgm:prSet phldrT="[Κείμενο]"/>
      <dgm:spPr/>
      <dgm:t>
        <a:bodyPr/>
        <a:lstStyle/>
        <a:p>
          <a:r>
            <a:rPr lang="el-GR" b="0" i="0" dirty="0" smtClean="0"/>
            <a:t>Ο Μάρκος Μπότσαρης ήταν Έλληνας οπλαρχηγός της Ελληνικής Επανάστασης του 1821 και καπετάνιος των Σουλιωτών.</a:t>
          </a:r>
          <a:endParaRPr lang="el-GR" dirty="0"/>
        </a:p>
      </dgm:t>
    </dgm:pt>
    <dgm:pt modelId="{C4A2AF22-7F46-434C-83FB-56B75FEB93BF}" type="parTrans" cxnId="{8BDF3A2C-DBC3-4227-ACA0-F94141F01895}">
      <dgm:prSet/>
      <dgm:spPr/>
      <dgm:t>
        <a:bodyPr/>
        <a:lstStyle/>
        <a:p>
          <a:endParaRPr lang="el-GR"/>
        </a:p>
      </dgm:t>
    </dgm:pt>
    <dgm:pt modelId="{E4E1394A-8C2F-45F1-98C6-1CF3D3325D92}" type="sibTrans" cxnId="{8BDF3A2C-DBC3-4227-ACA0-F94141F01895}">
      <dgm:prSet/>
      <dgm:spPr/>
      <dgm:t>
        <a:bodyPr/>
        <a:lstStyle/>
        <a:p>
          <a:endParaRPr lang="el-GR"/>
        </a:p>
      </dgm:t>
    </dgm:pt>
    <dgm:pt modelId="{D8172EF6-A79B-45E2-B7E5-518569E7E1D6}">
      <dgm:prSet/>
      <dgm:spPr/>
      <dgm:t>
        <a:bodyPr/>
        <a:lstStyle/>
        <a:p>
          <a:r>
            <a:rPr lang="el-GR" dirty="0"/>
            <a:t>Ο Γρηγόριος </a:t>
          </a:r>
          <a:r>
            <a:rPr lang="el-GR" dirty="0" err="1"/>
            <a:t>Φλέσσας</a:t>
          </a:r>
          <a:r>
            <a:rPr lang="el-GR" dirty="0"/>
            <a:t>, περισσότερο γνωστός ως Παπαφλέσσας, ήταν Έλληνας κληρικός, πολιτικός και οπλαρχηγός της Ελληνικής Επανάστασης του 1821</a:t>
          </a:r>
        </a:p>
      </dgm:t>
    </dgm:pt>
    <dgm:pt modelId="{6DE1610C-4D85-4E87-8683-AFAC5019ECF9}" type="parTrans" cxnId="{A92D1C31-7E06-4B6D-A81A-301A9D3B3339}">
      <dgm:prSet/>
      <dgm:spPr/>
      <dgm:t>
        <a:bodyPr/>
        <a:lstStyle/>
        <a:p>
          <a:endParaRPr lang="el-GR"/>
        </a:p>
      </dgm:t>
    </dgm:pt>
    <dgm:pt modelId="{30B8DC01-757D-4C46-A4EB-7FEAFC0FDD52}" type="sibTrans" cxnId="{A92D1C31-7E06-4B6D-A81A-301A9D3B3339}">
      <dgm:prSet/>
      <dgm:spPr/>
      <dgm:t>
        <a:bodyPr/>
        <a:lstStyle/>
        <a:p>
          <a:endParaRPr lang="el-GR"/>
        </a:p>
      </dgm:t>
    </dgm:pt>
    <dgm:pt modelId="{431BE201-0868-4EC6-AD3C-27A39729EF2A}" type="pres">
      <dgm:prSet presAssocID="{84C5E12F-A16D-41F3-AC1B-5DF14DC3A326}" presName="Name0" presStyleCnt="0">
        <dgm:presLayoutVars>
          <dgm:dir/>
          <dgm:resizeHandles val="exact"/>
        </dgm:presLayoutVars>
      </dgm:prSet>
      <dgm:spPr/>
    </dgm:pt>
    <dgm:pt modelId="{EBA6FFA8-0DB0-4D90-B08C-8181C0B44B2B}" type="pres">
      <dgm:prSet presAssocID="{84C5E12F-A16D-41F3-AC1B-5DF14DC3A326}" presName="bkgdShp" presStyleLbl="alignAccFollowNode1" presStyleIdx="0" presStyleCnt="1"/>
      <dgm:spPr/>
    </dgm:pt>
    <dgm:pt modelId="{D1B178C6-07CB-44F1-8319-996E023F03D1}" type="pres">
      <dgm:prSet presAssocID="{84C5E12F-A16D-41F3-AC1B-5DF14DC3A326}" presName="linComp" presStyleCnt="0"/>
      <dgm:spPr/>
    </dgm:pt>
    <dgm:pt modelId="{A7A3AD62-0142-42F6-A02D-EFB1D9337D9C}" type="pres">
      <dgm:prSet presAssocID="{2F45BDDD-283C-4C1F-A976-9B69F450BB2F}" presName="compNode" presStyleCnt="0"/>
      <dgm:spPr/>
    </dgm:pt>
    <dgm:pt modelId="{8B807005-B5A0-44E1-9BA3-F69A3DB034BA}" type="pres">
      <dgm:prSet presAssocID="{2F45BDDD-283C-4C1F-A976-9B69F450BB2F}" presName="node" presStyleLbl="node1" presStyleIdx="0" presStyleCnt="3" custScaleY="82047" custLinFactNeighborX="2886" custLinFactNeighborY="-115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ABD8471-FD32-4B8E-805E-502642F8DD7A}" type="pres">
      <dgm:prSet presAssocID="{2F45BDDD-283C-4C1F-A976-9B69F450BB2F}" presName="invisiNode" presStyleLbl="node1" presStyleIdx="0" presStyleCnt="3"/>
      <dgm:spPr/>
    </dgm:pt>
    <dgm:pt modelId="{658F6166-BC98-4427-99E1-8D0C28E78E83}" type="pres">
      <dgm:prSet presAssocID="{2F45BDDD-283C-4C1F-A976-9B69F450BB2F}" presName="imagNode" presStyleLbl="fgImgPlace1" presStyleIdx="0" presStyleCnt="3" custScaleX="85700" custScaleY="12921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F136EAD-849D-4A68-B3E4-A92BD692611B}" type="pres">
      <dgm:prSet presAssocID="{935905E9-2396-4D1A-885C-5C0D141844CA}" presName="sibTrans" presStyleLbl="sibTrans2D1" presStyleIdx="0" presStyleCnt="0"/>
      <dgm:spPr/>
      <dgm:t>
        <a:bodyPr/>
        <a:lstStyle/>
        <a:p>
          <a:endParaRPr lang="el-GR"/>
        </a:p>
      </dgm:t>
    </dgm:pt>
    <dgm:pt modelId="{4E96E361-90EB-46D0-8BF6-6311F0DD3D64}" type="pres">
      <dgm:prSet presAssocID="{D8172EF6-A79B-45E2-B7E5-518569E7E1D6}" presName="compNode" presStyleCnt="0"/>
      <dgm:spPr/>
    </dgm:pt>
    <dgm:pt modelId="{0F540667-C9F2-4D88-B7D4-97B71C0F26A7}" type="pres">
      <dgm:prSet presAssocID="{D8172EF6-A79B-45E2-B7E5-518569E7E1D6}" presName="node" presStyleLbl="node1" presStyleIdx="1" presStyleCnt="3" custScaleX="98451" custScaleY="8109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ED738C1-79A5-4B76-831B-ABB4C21AF422}" type="pres">
      <dgm:prSet presAssocID="{D8172EF6-A79B-45E2-B7E5-518569E7E1D6}" presName="invisiNode" presStyleLbl="node1" presStyleIdx="1" presStyleCnt="3"/>
      <dgm:spPr/>
    </dgm:pt>
    <dgm:pt modelId="{150E0050-DBAF-4368-8FB0-6AE678CB6DD4}" type="pres">
      <dgm:prSet presAssocID="{D8172EF6-A79B-45E2-B7E5-518569E7E1D6}" presName="imagNode" presStyleLbl="fgImgPlace1" presStyleIdx="1" presStyleCnt="3" custScaleX="90463" custScaleY="13700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CF8D5009-2F82-4830-819A-9C1D290FECDD}" type="pres">
      <dgm:prSet presAssocID="{30B8DC01-757D-4C46-A4EB-7FEAFC0FDD52}" presName="sibTrans" presStyleLbl="sibTrans2D1" presStyleIdx="0" presStyleCnt="0"/>
      <dgm:spPr/>
      <dgm:t>
        <a:bodyPr/>
        <a:lstStyle/>
        <a:p>
          <a:endParaRPr lang="el-GR"/>
        </a:p>
      </dgm:t>
    </dgm:pt>
    <dgm:pt modelId="{BC5A80B3-C361-4107-ADAB-7DAD59A22977}" type="pres">
      <dgm:prSet presAssocID="{20689A26-E64D-411F-B370-E522855E6680}" presName="compNode" presStyleCnt="0"/>
      <dgm:spPr/>
    </dgm:pt>
    <dgm:pt modelId="{5C3AC458-7954-483C-921E-7382808DD277}" type="pres">
      <dgm:prSet presAssocID="{20689A26-E64D-411F-B370-E522855E6680}" presName="node" presStyleLbl="node1" presStyleIdx="2" presStyleCnt="3" custScaleX="110400" custScaleY="8130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B963A76-FD60-4740-85D3-AAC56E31F690}" type="pres">
      <dgm:prSet presAssocID="{20689A26-E64D-411F-B370-E522855E6680}" presName="invisiNode" presStyleLbl="node1" presStyleIdx="2" presStyleCnt="3"/>
      <dgm:spPr/>
    </dgm:pt>
    <dgm:pt modelId="{FAFFE428-496E-4C32-AECD-FBEE4E2300C4}" type="pres">
      <dgm:prSet presAssocID="{20689A26-E64D-411F-B370-E522855E6680}" presName="imagNode" presStyleLbl="fgImgPlace1" presStyleIdx="2" presStyleCnt="3" custScaleX="101661" custScaleY="12768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</dgm:ptLst>
  <dgm:cxnLst>
    <dgm:cxn modelId="{49B20CD9-6122-461F-B5DE-1B9D3B11B997}" type="presOf" srcId="{20689A26-E64D-411F-B370-E522855E6680}" destId="{5C3AC458-7954-483C-921E-7382808DD277}" srcOrd="0" destOrd="0" presId="urn:microsoft.com/office/officeart/2005/8/layout/pList2"/>
    <dgm:cxn modelId="{210CA23B-4A49-4EBE-88CD-A903FAB18925}" type="presOf" srcId="{935905E9-2396-4D1A-885C-5C0D141844CA}" destId="{BF136EAD-849D-4A68-B3E4-A92BD692611B}" srcOrd="0" destOrd="0" presId="urn:microsoft.com/office/officeart/2005/8/layout/pList2"/>
    <dgm:cxn modelId="{A92D1C31-7E06-4B6D-A81A-301A9D3B3339}" srcId="{84C5E12F-A16D-41F3-AC1B-5DF14DC3A326}" destId="{D8172EF6-A79B-45E2-B7E5-518569E7E1D6}" srcOrd="1" destOrd="0" parTransId="{6DE1610C-4D85-4E87-8683-AFAC5019ECF9}" sibTransId="{30B8DC01-757D-4C46-A4EB-7FEAFC0FDD52}"/>
    <dgm:cxn modelId="{1A7D71AD-9C03-458D-86E6-744B7F6B56EE}" type="presOf" srcId="{D8172EF6-A79B-45E2-B7E5-518569E7E1D6}" destId="{0F540667-C9F2-4D88-B7D4-97B71C0F26A7}" srcOrd="0" destOrd="0" presId="urn:microsoft.com/office/officeart/2005/8/layout/pList2"/>
    <dgm:cxn modelId="{9C45DB36-680A-49F4-B203-9BEE7FE05B62}" type="presOf" srcId="{84C5E12F-A16D-41F3-AC1B-5DF14DC3A326}" destId="{431BE201-0868-4EC6-AD3C-27A39729EF2A}" srcOrd="0" destOrd="0" presId="urn:microsoft.com/office/officeart/2005/8/layout/pList2"/>
    <dgm:cxn modelId="{D7427533-2E85-4561-AE4B-BDE50F76F13A}" type="presOf" srcId="{30B8DC01-757D-4C46-A4EB-7FEAFC0FDD52}" destId="{CF8D5009-2F82-4830-819A-9C1D290FECDD}" srcOrd="0" destOrd="0" presId="urn:microsoft.com/office/officeart/2005/8/layout/pList2"/>
    <dgm:cxn modelId="{56460C60-160F-435E-AA68-B859F5712542}" srcId="{84C5E12F-A16D-41F3-AC1B-5DF14DC3A326}" destId="{2F45BDDD-283C-4C1F-A976-9B69F450BB2F}" srcOrd="0" destOrd="0" parTransId="{14FE6B4D-BE8C-4B85-896A-FEA275A3CA2C}" sibTransId="{935905E9-2396-4D1A-885C-5C0D141844CA}"/>
    <dgm:cxn modelId="{8BDF3A2C-DBC3-4227-ACA0-F94141F01895}" srcId="{84C5E12F-A16D-41F3-AC1B-5DF14DC3A326}" destId="{20689A26-E64D-411F-B370-E522855E6680}" srcOrd="2" destOrd="0" parTransId="{C4A2AF22-7F46-434C-83FB-56B75FEB93BF}" sibTransId="{E4E1394A-8C2F-45F1-98C6-1CF3D3325D92}"/>
    <dgm:cxn modelId="{1541AA12-A4A1-4E2E-8CFB-FCCC408E3179}" type="presOf" srcId="{2F45BDDD-283C-4C1F-A976-9B69F450BB2F}" destId="{8B807005-B5A0-44E1-9BA3-F69A3DB034BA}" srcOrd="0" destOrd="0" presId="urn:microsoft.com/office/officeart/2005/8/layout/pList2"/>
    <dgm:cxn modelId="{0D297D58-5A69-4620-A10C-E3541A632811}" type="presParOf" srcId="{431BE201-0868-4EC6-AD3C-27A39729EF2A}" destId="{EBA6FFA8-0DB0-4D90-B08C-8181C0B44B2B}" srcOrd="0" destOrd="0" presId="urn:microsoft.com/office/officeart/2005/8/layout/pList2"/>
    <dgm:cxn modelId="{6F55D3F0-47F2-4512-AF2B-A1139C5BA026}" type="presParOf" srcId="{431BE201-0868-4EC6-AD3C-27A39729EF2A}" destId="{D1B178C6-07CB-44F1-8319-996E023F03D1}" srcOrd="1" destOrd="0" presId="urn:microsoft.com/office/officeart/2005/8/layout/pList2"/>
    <dgm:cxn modelId="{57DD1358-29CD-4EEB-A40C-F2D9A3E0F684}" type="presParOf" srcId="{D1B178C6-07CB-44F1-8319-996E023F03D1}" destId="{A7A3AD62-0142-42F6-A02D-EFB1D9337D9C}" srcOrd="0" destOrd="0" presId="urn:microsoft.com/office/officeart/2005/8/layout/pList2"/>
    <dgm:cxn modelId="{6CED8BD5-3CF7-42A4-8C7C-69EAC41209EF}" type="presParOf" srcId="{A7A3AD62-0142-42F6-A02D-EFB1D9337D9C}" destId="{8B807005-B5A0-44E1-9BA3-F69A3DB034BA}" srcOrd="0" destOrd="0" presId="urn:microsoft.com/office/officeart/2005/8/layout/pList2"/>
    <dgm:cxn modelId="{7F70AD78-8610-4CF5-9EB5-35B47B89D85F}" type="presParOf" srcId="{A7A3AD62-0142-42F6-A02D-EFB1D9337D9C}" destId="{BABD8471-FD32-4B8E-805E-502642F8DD7A}" srcOrd="1" destOrd="0" presId="urn:microsoft.com/office/officeart/2005/8/layout/pList2"/>
    <dgm:cxn modelId="{F6C0FDF7-2D0D-4E71-8DC6-012E57863E25}" type="presParOf" srcId="{A7A3AD62-0142-42F6-A02D-EFB1D9337D9C}" destId="{658F6166-BC98-4427-99E1-8D0C28E78E83}" srcOrd="2" destOrd="0" presId="urn:microsoft.com/office/officeart/2005/8/layout/pList2"/>
    <dgm:cxn modelId="{B4DC2337-BA43-4C44-8D95-C45C2096B271}" type="presParOf" srcId="{D1B178C6-07CB-44F1-8319-996E023F03D1}" destId="{BF136EAD-849D-4A68-B3E4-A92BD692611B}" srcOrd="1" destOrd="0" presId="urn:microsoft.com/office/officeart/2005/8/layout/pList2"/>
    <dgm:cxn modelId="{A28724B9-E56B-462C-BE46-65B5D805DAA5}" type="presParOf" srcId="{D1B178C6-07CB-44F1-8319-996E023F03D1}" destId="{4E96E361-90EB-46D0-8BF6-6311F0DD3D64}" srcOrd="2" destOrd="0" presId="urn:microsoft.com/office/officeart/2005/8/layout/pList2"/>
    <dgm:cxn modelId="{61F9E135-BA4C-4DB5-9C32-B217D8955D02}" type="presParOf" srcId="{4E96E361-90EB-46D0-8BF6-6311F0DD3D64}" destId="{0F540667-C9F2-4D88-B7D4-97B71C0F26A7}" srcOrd="0" destOrd="0" presId="urn:microsoft.com/office/officeart/2005/8/layout/pList2"/>
    <dgm:cxn modelId="{05C7A190-397E-4F2D-9818-647D082D8C5C}" type="presParOf" srcId="{4E96E361-90EB-46D0-8BF6-6311F0DD3D64}" destId="{EED738C1-79A5-4B76-831B-ABB4C21AF422}" srcOrd="1" destOrd="0" presId="urn:microsoft.com/office/officeart/2005/8/layout/pList2"/>
    <dgm:cxn modelId="{5FA420A7-1725-4E4B-9AD2-160EE1235D80}" type="presParOf" srcId="{4E96E361-90EB-46D0-8BF6-6311F0DD3D64}" destId="{150E0050-DBAF-4368-8FB0-6AE678CB6DD4}" srcOrd="2" destOrd="0" presId="urn:microsoft.com/office/officeart/2005/8/layout/pList2"/>
    <dgm:cxn modelId="{13F73730-4800-49D5-9F4D-81649545441C}" type="presParOf" srcId="{D1B178C6-07CB-44F1-8319-996E023F03D1}" destId="{CF8D5009-2F82-4830-819A-9C1D290FECDD}" srcOrd="3" destOrd="0" presId="urn:microsoft.com/office/officeart/2005/8/layout/pList2"/>
    <dgm:cxn modelId="{434A85FA-44CB-47A3-8C0B-C5B0CAEACEC3}" type="presParOf" srcId="{D1B178C6-07CB-44F1-8319-996E023F03D1}" destId="{BC5A80B3-C361-4107-ADAB-7DAD59A22977}" srcOrd="4" destOrd="0" presId="urn:microsoft.com/office/officeart/2005/8/layout/pList2"/>
    <dgm:cxn modelId="{A49BCCAA-1552-4708-B244-294A642D72C1}" type="presParOf" srcId="{BC5A80B3-C361-4107-ADAB-7DAD59A22977}" destId="{5C3AC458-7954-483C-921E-7382808DD277}" srcOrd="0" destOrd="0" presId="urn:microsoft.com/office/officeart/2005/8/layout/pList2"/>
    <dgm:cxn modelId="{5810DC21-E4A2-4C28-9A8D-C662AA88B9DC}" type="presParOf" srcId="{BC5A80B3-C361-4107-ADAB-7DAD59A22977}" destId="{AB963A76-FD60-4740-85D3-AAC56E31F690}" srcOrd="1" destOrd="0" presId="urn:microsoft.com/office/officeart/2005/8/layout/pList2"/>
    <dgm:cxn modelId="{CE5B7965-9355-4EE3-8615-A6B16AF71647}" type="presParOf" srcId="{BC5A80B3-C361-4107-ADAB-7DAD59A22977}" destId="{FAFFE428-496E-4C32-AECD-FBEE4E2300C4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4545DA-0016-402D-8210-8327D8FA8F60}">
      <dsp:nvSpPr>
        <dsp:cNvPr id="0" name=""/>
        <dsp:cNvSpPr/>
      </dsp:nvSpPr>
      <dsp:spPr>
        <a:xfrm>
          <a:off x="0" y="39274"/>
          <a:ext cx="7249616" cy="197029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1A15EE-7D8C-47EF-9567-E99C6C2BCD1B}">
      <dsp:nvSpPr>
        <dsp:cNvPr id="0" name=""/>
        <dsp:cNvSpPr/>
      </dsp:nvSpPr>
      <dsp:spPr>
        <a:xfrm>
          <a:off x="128536" y="0"/>
          <a:ext cx="2361240" cy="223223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7468E8-0765-40AC-9696-6D932C551C81}">
      <dsp:nvSpPr>
        <dsp:cNvPr id="0" name=""/>
        <dsp:cNvSpPr/>
      </dsp:nvSpPr>
      <dsp:spPr>
        <a:xfrm rot="10800000">
          <a:off x="513008" y="2713490"/>
          <a:ext cx="1777333" cy="159618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kern="1200" dirty="0" smtClean="0"/>
            <a:t>Κωνσταντίνος Κανάρης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kern="1200" dirty="0" smtClean="0"/>
            <a:t>Ο μπουρλοτιέρης της Επανάστασης</a:t>
          </a:r>
          <a:endParaRPr lang="el-GR" sz="1500" kern="1200" dirty="0"/>
        </a:p>
      </dsp:txBody>
      <dsp:txXfrm rot="10800000">
        <a:off x="562096" y="2713490"/>
        <a:ext cx="1679157" cy="1547094"/>
      </dsp:txXfrm>
    </dsp:sp>
    <dsp:sp modelId="{EDCA92B4-B81A-4CA4-915C-1781440FB6C5}">
      <dsp:nvSpPr>
        <dsp:cNvPr id="0" name=""/>
        <dsp:cNvSpPr/>
      </dsp:nvSpPr>
      <dsp:spPr>
        <a:xfrm>
          <a:off x="2703664" y="0"/>
          <a:ext cx="1991648" cy="221478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3D7E59-92EF-4FD4-A629-E9F84C1F3DA2}">
      <dsp:nvSpPr>
        <dsp:cNvPr id="0" name=""/>
        <dsp:cNvSpPr/>
      </dsp:nvSpPr>
      <dsp:spPr>
        <a:xfrm rot="10800000">
          <a:off x="2834100" y="2709127"/>
          <a:ext cx="1860050" cy="159618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kern="1200" dirty="0" smtClean="0"/>
            <a:t>Λασκαρίνα </a:t>
          </a:r>
          <a:r>
            <a:rPr lang="el-GR" sz="1500" kern="1200" dirty="0" err="1" smtClean="0"/>
            <a:t>Μπουμπουλίνα</a:t>
          </a:r>
          <a:endParaRPr lang="el-GR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kern="1200" dirty="0" smtClean="0"/>
            <a:t>Μεγάλη ηρωίδα του ‘21</a:t>
          </a:r>
          <a:endParaRPr lang="el-GR" sz="1500" kern="1200" dirty="0"/>
        </a:p>
      </dsp:txBody>
      <dsp:txXfrm rot="10800000">
        <a:off x="2883188" y="2709127"/>
        <a:ext cx="1761874" cy="1547094"/>
      </dsp:txXfrm>
    </dsp:sp>
    <dsp:sp modelId="{352F788D-1C0C-4320-8E68-8FAA1DF32A47}">
      <dsp:nvSpPr>
        <dsp:cNvPr id="0" name=""/>
        <dsp:cNvSpPr/>
      </dsp:nvSpPr>
      <dsp:spPr>
        <a:xfrm>
          <a:off x="5059362" y="0"/>
          <a:ext cx="2082605" cy="217327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88B64B-8659-4B7E-A3CF-A5FA41BB3737}">
      <dsp:nvSpPr>
        <dsp:cNvPr id="0" name=""/>
        <dsp:cNvSpPr/>
      </dsp:nvSpPr>
      <dsp:spPr>
        <a:xfrm rot="10800000">
          <a:off x="5057232" y="2698749"/>
          <a:ext cx="1860050" cy="159618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kern="1200" dirty="0" smtClean="0"/>
            <a:t>Γεώργιος Καραϊσκάκης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kern="1200" dirty="0" smtClean="0"/>
            <a:t>Ο στρατάρχης της Ρούμελης</a:t>
          </a:r>
          <a:endParaRPr lang="el-GR" sz="1500" kern="1200" dirty="0"/>
        </a:p>
      </dsp:txBody>
      <dsp:txXfrm rot="10800000">
        <a:off x="5106320" y="2698749"/>
        <a:ext cx="1761874" cy="15470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A6FFA8-0DB0-4D90-B08C-8181C0B44B2B}">
      <dsp:nvSpPr>
        <dsp:cNvPr id="0" name=""/>
        <dsp:cNvSpPr/>
      </dsp:nvSpPr>
      <dsp:spPr>
        <a:xfrm>
          <a:off x="0" y="62040"/>
          <a:ext cx="7488832" cy="226192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58F6166-BC98-4427-99E1-8D0C28E78E83}">
      <dsp:nvSpPr>
        <dsp:cNvPr id="0" name=""/>
        <dsp:cNvSpPr/>
      </dsp:nvSpPr>
      <dsp:spPr>
        <a:xfrm>
          <a:off x="379047" y="245451"/>
          <a:ext cx="1829297" cy="21432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807005-B5A0-44E1-9BA3-F69A3DB034BA}">
      <dsp:nvSpPr>
        <dsp:cNvPr id="0" name=""/>
        <dsp:cNvSpPr/>
      </dsp:nvSpPr>
      <dsp:spPr>
        <a:xfrm rot="10800000">
          <a:off x="288030" y="2664303"/>
          <a:ext cx="2134536" cy="226824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 smtClean="0"/>
            <a:t>Μαντώ </a:t>
          </a:r>
          <a:r>
            <a:rPr lang="el-GR" sz="1400" kern="1200" dirty="0" err="1" smtClean="0"/>
            <a:t>Μαυρογένους</a:t>
          </a:r>
          <a:endParaRPr lang="el-GR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 smtClean="0"/>
            <a:t>Έδωσε όλη την περιουσία της στον αγώνα</a:t>
          </a:r>
          <a:endParaRPr lang="el-GR" sz="1400" kern="1200" dirty="0"/>
        </a:p>
      </dsp:txBody>
      <dsp:txXfrm rot="10800000">
        <a:off x="353674" y="2664303"/>
        <a:ext cx="2003248" cy="2202605"/>
      </dsp:txXfrm>
    </dsp:sp>
    <dsp:sp modelId="{150E0050-DBAF-4368-8FB0-6AE678CB6DD4}">
      <dsp:nvSpPr>
        <dsp:cNvPr id="0" name=""/>
        <dsp:cNvSpPr/>
      </dsp:nvSpPr>
      <dsp:spPr>
        <a:xfrm>
          <a:off x="2676203" y="190040"/>
          <a:ext cx="1930965" cy="22725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540667-C9F2-4D88-B7D4-97B71C0F26A7}">
      <dsp:nvSpPr>
        <dsp:cNvPr id="0" name=""/>
        <dsp:cNvSpPr/>
      </dsp:nvSpPr>
      <dsp:spPr>
        <a:xfrm rot="10800000">
          <a:off x="2590949" y="2718551"/>
          <a:ext cx="2101472" cy="224198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/>
            <a:t>Ο Γρηγόριος </a:t>
          </a:r>
          <a:r>
            <a:rPr lang="el-GR" sz="1400" kern="1200" dirty="0" err="1"/>
            <a:t>Φλέσσας</a:t>
          </a:r>
          <a:r>
            <a:rPr lang="el-GR" sz="1400" kern="1200" dirty="0"/>
            <a:t>, περισσότερο γνωστός ως Παπαφλέσσας, ήταν Έλληνας κληρικός, πολιτικός και οπλαρχηγός της Ελληνικής Επανάστασης του 1821</a:t>
          </a:r>
        </a:p>
      </dsp:txBody>
      <dsp:txXfrm rot="10800000">
        <a:off x="2655577" y="2718551"/>
        <a:ext cx="1972216" cy="2177357"/>
      </dsp:txXfrm>
    </dsp:sp>
    <dsp:sp modelId="{FAFFE428-496E-4C32-AECD-FBEE4E2300C4}">
      <dsp:nvSpPr>
        <dsp:cNvPr id="0" name=""/>
        <dsp:cNvSpPr/>
      </dsp:nvSpPr>
      <dsp:spPr>
        <a:xfrm>
          <a:off x="4999144" y="263233"/>
          <a:ext cx="2169991" cy="21179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3AC458-7954-483C-921E-7382808DD277}">
      <dsp:nvSpPr>
        <dsp:cNvPr id="0" name=""/>
        <dsp:cNvSpPr/>
      </dsp:nvSpPr>
      <dsp:spPr>
        <a:xfrm rot="10800000">
          <a:off x="4905876" y="2711508"/>
          <a:ext cx="2356528" cy="224784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b="0" i="0" kern="1200" dirty="0" smtClean="0"/>
            <a:t>Ο Μάρκος Μπότσαρης ήταν Έλληνας οπλαρχηγός της Ελληνικής Επανάστασης του 1821 και καπετάνιος των Σουλιωτών.</a:t>
          </a:r>
          <a:endParaRPr lang="el-GR" sz="1400" kern="1200" dirty="0"/>
        </a:p>
      </dsp:txBody>
      <dsp:txXfrm rot="10800000">
        <a:off x="4975005" y="2711508"/>
        <a:ext cx="2218270" cy="21787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5D64D6-2BA4-4DC6-8D96-A869299DE422}" type="datetimeFigureOut">
              <a:rPr lang="el-GR" smtClean="0"/>
              <a:t>24/3/2020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78EEA3-6550-4947-8862-DD72B790773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5486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8EEA3-6550-4947-8862-DD72B7907737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5087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0EC32058-5145-47A9-BB8B-8F3B0E56472E}" type="datetimeFigureOut">
              <a:rPr lang="el-GR" smtClean="0"/>
              <a:t>24/3/2020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A9EEF2D2-9977-49C1-98B1-E38850C3B57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2058-5145-47A9-BB8B-8F3B0E56472E}" type="datetimeFigureOut">
              <a:rPr lang="el-GR" smtClean="0"/>
              <a:t>24/3/2020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F2D2-9977-49C1-98B1-E38850C3B57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2058-5145-47A9-BB8B-8F3B0E56472E}" type="datetimeFigureOut">
              <a:rPr lang="el-GR" smtClean="0"/>
              <a:t>24/3/2020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F2D2-9977-49C1-98B1-E38850C3B57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/>
          </p:nvPr>
        </p:nvSpPr>
        <p:spPr>
          <a:xfrm>
            <a:off x="1066800" y="304800"/>
            <a:ext cx="7772400" cy="54864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xfrm>
            <a:off x="6934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008953E-2BC0-4063-978D-16A3CFA255B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82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2058-5145-47A9-BB8B-8F3B0E56472E}" type="datetimeFigureOut">
              <a:rPr lang="el-GR" smtClean="0"/>
              <a:t>24/3/2020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F2D2-9977-49C1-98B1-E38850C3B57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2058-5145-47A9-BB8B-8F3B0E56472E}" type="datetimeFigureOut">
              <a:rPr lang="el-GR" smtClean="0"/>
              <a:t>24/3/2020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F2D2-9977-49C1-98B1-E38850C3B57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2058-5145-47A9-BB8B-8F3B0E56472E}" type="datetimeFigureOut">
              <a:rPr lang="el-GR" smtClean="0"/>
              <a:t>24/3/2020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F2D2-9977-49C1-98B1-E38850C3B574}" type="slidenum">
              <a:rPr lang="el-GR" smtClean="0"/>
              <a:t>‹#›</a:t>
            </a:fld>
            <a:endParaRPr lang="el-G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2058-5145-47A9-BB8B-8F3B0E56472E}" type="datetimeFigureOut">
              <a:rPr lang="el-GR" smtClean="0"/>
              <a:t>24/3/2020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F2D2-9977-49C1-98B1-E38850C3B574}" type="slidenum">
              <a:rPr lang="el-GR" smtClean="0"/>
              <a:t>‹#›</a:t>
            </a:fld>
            <a:endParaRPr lang="el-G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2058-5145-47A9-BB8B-8F3B0E56472E}" type="datetimeFigureOut">
              <a:rPr lang="el-GR" smtClean="0"/>
              <a:t>24/3/2020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F2D2-9977-49C1-98B1-E38850C3B57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2058-5145-47A9-BB8B-8F3B0E56472E}" type="datetimeFigureOut">
              <a:rPr lang="el-GR" smtClean="0"/>
              <a:t>24/3/2020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F2D2-9977-49C1-98B1-E38850C3B57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0EC32058-5145-47A9-BB8B-8F3B0E56472E}" type="datetimeFigureOut">
              <a:rPr lang="el-GR" smtClean="0"/>
              <a:t>24/3/2020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A9EEF2D2-9977-49C1-98B1-E38850C3B57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0EC32058-5145-47A9-BB8B-8F3B0E56472E}" type="datetimeFigureOut">
              <a:rPr lang="el-GR" smtClean="0"/>
              <a:t>24/3/2020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A9EEF2D2-9977-49C1-98B1-E38850C3B57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4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0EC32058-5145-47A9-BB8B-8F3B0E56472E}" type="datetimeFigureOut">
              <a:rPr lang="el-GR" smtClean="0"/>
              <a:t>24/3/2020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9EEF2D2-9977-49C1-98B1-E38850C3B574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2.bin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8OcEBJPmgM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Θέση περιεχομένου 2"/>
          <p:cNvPicPr>
            <a:picLocks noGrp="1" noChangeAspect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720"/>
            <a:ext cx="7344816" cy="5246297"/>
          </a:xfrm>
        </p:spPr>
      </p:pic>
      <p:pic>
        <p:nvPicPr>
          <p:cNvPr id="4" name="Η Αίθουσα του Θρόνου Μέσα από σένα Ευανθία Ρεμπούτσικ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79" y="1697625"/>
            <a:ext cx="487363" cy="487363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165961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Θέση περιεχομένου 2"/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r="11589"/>
          <a:stretch/>
        </p:blipFill>
        <p:spPr>
          <a:xfrm>
            <a:off x="3594227" y="2564904"/>
            <a:ext cx="468454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30694\Pictures\Saved Pictures\κολοκοτρωνη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140967"/>
            <a:ext cx="2466975" cy="185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Τίτλος 1"/>
          <p:cNvSpPr txBox="1">
            <a:spLocks/>
          </p:cNvSpPr>
          <p:nvPr/>
        </p:nvSpPr>
        <p:spPr>
          <a:xfrm>
            <a:off x="1331640" y="764704"/>
            <a:ext cx="6480720" cy="12961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l-GR" b="1" dirty="0"/>
          </a:p>
        </p:txBody>
      </p:sp>
      <p:sp>
        <p:nvSpPr>
          <p:cNvPr id="4" name="Ορθογώνιο 3"/>
          <p:cNvSpPr/>
          <p:nvPr/>
        </p:nvSpPr>
        <p:spPr>
          <a:xfrm>
            <a:off x="1043608" y="1052736"/>
            <a:ext cx="7056784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l-GR" dirty="0" smtClean="0"/>
              <a:t> </a:t>
            </a:r>
            <a:r>
              <a:rPr lang="el-GR" b="1" dirty="0"/>
              <a:t>Θεόδωρος </a:t>
            </a:r>
            <a:r>
              <a:rPr lang="el-GR" b="1" dirty="0" smtClean="0"/>
              <a:t>Κολοκοτρώνης, ο Γέρος του Μοριά </a:t>
            </a:r>
            <a:endParaRPr lang="el-GR" dirty="0"/>
          </a:p>
          <a:p>
            <a:pPr algn="ctr"/>
            <a:r>
              <a:rPr lang="el-GR" dirty="0" smtClean="0"/>
              <a:t>Υπήρξε </a:t>
            </a:r>
            <a:r>
              <a:rPr lang="el-GR" dirty="0"/>
              <a:t>η κορυφαία μορφή της Ελληνικής Επανάστασης του </a:t>
            </a:r>
            <a:r>
              <a:rPr lang="el-GR" dirty="0" smtClean="0"/>
              <a:t>1821. Στις 23 Σεπτεμβρίου 1821 ο Κολοκοτρώνης και τα παλικάρια του, παίρνουν την </a:t>
            </a:r>
            <a:r>
              <a:rPr lang="el-GR" dirty="0" err="1" smtClean="0"/>
              <a:t>Τριπολιτσά</a:t>
            </a:r>
            <a:r>
              <a:rPr lang="el-GR" dirty="0" smtClean="0"/>
              <a:t> και οι Έλληνες καταλαβαίνουν ότι οι Τούρκοι δεν είναι ανίκητοι.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115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Θέση περιεχομένου 1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658194"/>
            <a:ext cx="4737132" cy="4554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Ορθογώνιο 3"/>
          <p:cNvSpPr/>
          <p:nvPr/>
        </p:nvSpPr>
        <p:spPr>
          <a:xfrm>
            <a:off x="1115616" y="764704"/>
            <a:ext cx="6912768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l-GR" dirty="0" smtClean="0"/>
              <a:t>Πίνακας </a:t>
            </a:r>
            <a:r>
              <a:rPr lang="el-GR" dirty="0"/>
              <a:t>ζωγραφικής του Γάλλου ζωγράφου </a:t>
            </a:r>
            <a:r>
              <a:rPr lang="el-GR" dirty="0" smtClean="0"/>
              <a:t> </a:t>
            </a:r>
            <a:r>
              <a:rPr lang="el-GR" dirty="0" err="1"/>
              <a:t>Ντελακρουά</a:t>
            </a:r>
            <a:r>
              <a:rPr lang="el-GR" dirty="0"/>
              <a:t>, εμπνευσμένος από την σφαγή της Χίου το 1822.</a:t>
            </a:r>
          </a:p>
        </p:txBody>
      </p:sp>
    </p:spTree>
    <p:extLst>
      <p:ext uri="{BB962C8B-B14F-4D97-AF65-F5344CB8AC3E}">
        <p14:creationId xmlns:p14="http://schemas.microsoft.com/office/powerpoint/2010/main" val="282676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Θέση περιεχομένου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44" y="1383899"/>
            <a:ext cx="6480720" cy="4865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Ορθογώνιο 3"/>
          <p:cNvSpPr/>
          <p:nvPr/>
        </p:nvSpPr>
        <p:spPr>
          <a:xfrm>
            <a:off x="1187624" y="757248"/>
            <a:ext cx="684076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el-GR" dirty="0" smtClean="0"/>
              <a:t>Σφαγή των κατοίκων των  Ψαρών το1824 από τον οθωμανικό στρατό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3481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99593" y="817582"/>
            <a:ext cx="7272808" cy="1202485"/>
          </a:xfrm>
          <a:solidFill>
            <a:schemeClr val="tx2">
              <a:lumMod val="20000"/>
              <a:lumOff val="80000"/>
            </a:schemeClr>
          </a:soli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l-GR" sz="2000" dirty="0"/>
              <a:t>Ήταν 10 Απριλίου του 1826 όταν οι </a:t>
            </a:r>
            <a:r>
              <a:rPr lang="el-GR" sz="2000" dirty="0" smtClean="0"/>
              <a:t>«Ελεύθεροι Πολιορκημένοι» πραγματοποίησαν </a:t>
            </a:r>
            <a:r>
              <a:rPr lang="el-GR" sz="2000" dirty="0"/>
              <a:t>την ηρωική </a:t>
            </a:r>
            <a:r>
              <a:rPr lang="el-GR" sz="2000" dirty="0" smtClean="0"/>
              <a:t>Έξοδο από το Μεσολόγγι. </a:t>
            </a:r>
            <a:endParaRPr lang="el-GR" sz="2000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060848"/>
            <a:ext cx="5557942" cy="4172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227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99592" y="817583"/>
            <a:ext cx="7200799" cy="811217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l-GR" sz="1800" dirty="0" smtClean="0"/>
              <a:t>Διονύσιος Σολωμός, ο εθνικός μας ποιητής, ακούγοντας τα κανόνια από το Μεσολόγγι, εμπνέεται και γράφει το ποίημα: «Ελεύθεροι Πολιορκημένοι»</a:t>
            </a:r>
            <a:endParaRPr lang="el-GR" sz="1800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72816"/>
            <a:ext cx="2736304" cy="3416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Κατακόρυφος πάπυρος 2"/>
          <p:cNvSpPr/>
          <p:nvPr/>
        </p:nvSpPr>
        <p:spPr>
          <a:xfrm>
            <a:off x="3707904" y="1700808"/>
            <a:ext cx="4680520" cy="4104456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Άκρα του τάφου σιωπή στον κάμπο βασιλεύει.</a:t>
            </a:r>
          </a:p>
          <a:p>
            <a:pPr algn="ctr"/>
            <a:r>
              <a:rPr lang="el-GR" dirty="0"/>
              <a:t>Λαλεί πουλί, παίρνει σπυρί κι η μάνα το ζηλεύει.</a:t>
            </a:r>
          </a:p>
          <a:p>
            <a:pPr algn="ctr"/>
            <a:r>
              <a:rPr lang="el-GR" dirty="0"/>
              <a:t>Τα μάτια η πείνα </a:t>
            </a:r>
            <a:r>
              <a:rPr lang="el-GR" dirty="0" err="1"/>
              <a:t>εμαύρισε</a:t>
            </a:r>
            <a:r>
              <a:rPr lang="el-GR" dirty="0"/>
              <a:t> στα μάτια η μάνα </a:t>
            </a:r>
            <a:r>
              <a:rPr lang="el-GR" dirty="0" err="1"/>
              <a:t>μνέει</a:t>
            </a:r>
            <a:endParaRPr lang="el-GR" dirty="0"/>
          </a:p>
          <a:p>
            <a:pPr algn="ctr"/>
            <a:r>
              <a:rPr lang="el-GR" dirty="0"/>
              <a:t>στέκει ο Σουλιώτης ο καλός παράμερα και κλαίει.</a:t>
            </a:r>
          </a:p>
          <a:p>
            <a:pPr algn="ctr"/>
            <a:r>
              <a:rPr lang="el-GR" dirty="0"/>
              <a:t>"Έρμο τουφέκι σκοτεινό, τι σ’ έχω `</a:t>
            </a:r>
            <a:r>
              <a:rPr lang="el-GR" dirty="0" err="1"/>
              <a:t>γώ</a:t>
            </a:r>
            <a:r>
              <a:rPr lang="el-GR" dirty="0"/>
              <a:t> στο χέρι;</a:t>
            </a:r>
          </a:p>
          <a:p>
            <a:pPr algn="ctr"/>
            <a:r>
              <a:rPr lang="el-GR" dirty="0"/>
              <a:t>Οπού συ μου `</a:t>
            </a:r>
            <a:r>
              <a:rPr lang="el-GR" dirty="0" err="1"/>
              <a:t>γινες</a:t>
            </a:r>
            <a:r>
              <a:rPr lang="el-GR" dirty="0"/>
              <a:t> βαρύ κι ο Αγαρηνός το ξέρει".</a:t>
            </a:r>
          </a:p>
        </p:txBody>
      </p:sp>
      <p:graphicFrame>
        <p:nvGraphicFramePr>
          <p:cNvPr id="6" name="Αντικείμενο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1642132"/>
              </p:ext>
            </p:extLst>
          </p:nvPr>
        </p:nvGraphicFramePr>
        <p:xfrm>
          <a:off x="899592" y="5733256"/>
          <a:ext cx="4224337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Αντικείμενο κελύφους συσκευασίας" showAsIcon="1" r:id="rId5" imgW="4224600" imgH="437400" progId="Package">
                  <p:embed/>
                </p:oleObj>
              </mc:Choice>
              <mc:Fallback>
                <p:oleObj name="Αντικείμενο κελύφους συσκευασίας" showAsIcon="1" r:id="rId5" imgW="4224600" imgH="43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9592" y="5733256"/>
                        <a:ext cx="4224337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050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l-GR" sz="2000" dirty="0" smtClean="0">
                <a:latin typeface="Calibri" pitchFamily="34" charset="0"/>
                <a:cs typeface="Calibri" pitchFamily="34" charset="0"/>
              </a:rPr>
              <a:t>6 Ιανουαρίου 1828 εκλέγεται πρώτος κυβερνήτης της Ελλάδας ο Ιωάννης Καποδίστριας.</a:t>
            </a:r>
            <a:br>
              <a:rPr lang="el-GR" sz="2000" dirty="0" smtClean="0">
                <a:latin typeface="Calibri" pitchFamily="34" charset="0"/>
                <a:cs typeface="Calibri" pitchFamily="34" charset="0"/>
              </a:rPr>
            </a:br>
            <a:r>
              <a:rPr lang="el-GR" sz="2000" dirty="0" smtClean="0">
                <a:latin typeface="Calibri" pitchFamily="34" charset="0"/>
                <a:cs typeface="Calibri" pitchFamily="34" charset="0"/>
              </a:rPr>
              <a:t>3 Φεβρουαρίου 1830, υπογράφεται το πρωτόκολλο της Ανεξαρτησίας από τις μεγάλες δυνάμεις.</a:t>
            </a:r>
            <a:endParaRPr lang="el-GR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" t="5271"/>
          <a:stretch/>
        </p:blipFill>
        <p:spPr>
          <a:xfrm>
            <a:off x="1547664" y="2132856"/>
            <a:ext cx="6048672" cy="3833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873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Θέση περιεχομένου 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320038456"/>
              </p:ext>
            </p:extLst>
          </p:nvPr>
        </p:nvGraphicFramePr>
        <p:xfrm>
          <a:off x="1066800" y="1412776"/>
          <a:ext cx="7249616" cy="4378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Ορθογώνιο 3"/>
          <p:cNvSpPr/>
          <p:nvPr/>
        </p:nvSpPr>
        <p:spPr>
          <a:xfrm>
            <a:off x="1259632" y="812611"/>
            <a:ext cx="662473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l-GR" b="1" dirty="0" smtClean="0"/>
              <a:t>Ήρωες του ΄21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687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Θέση περιεχομένου 3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549935285"/>
              </p:ext>
            </p:extLst>
          </p:nvPr>
        </p:nvGraphicFramePr>
        <p:xfrm>
          <a:off x="899592" y="764704"/>
          <a:ext cx="7488832" cy="5026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51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αινία προς τα κάτω 3"/>
          <p:cNvSpPr/>
          <p:nvPr/>
        </p:nvSpPr>
        <p:spPr>
          <a:xfrm>
            <a:off x="539552" y="1556792"/>
            <a:ext cx="7776864" cy="3456384"/>
          </a:xfrm>
          <a:prstGeom prst="ribbon">
            <a:avLst>
              <a:gd name="adj1" fmla="val 843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l-GR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«Θέλει αρετή και τόλμη η ελευθερία»</a:t>
            </a:r>
          </a:p>
          <a:p>
            <a:pPr algn="ctr"/>
            <a:endParaRPr lang="el-GR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l-GR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Α. Κάλβος</a:t>
            </a:r>
            <a:endParaRPr lang="el-GR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65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739209"/>
          </a:xfrm>
        </p:spPr>
        <p:txBody>
          <a:bodyPr>
            <a:normAutofit/>
          </a:bodyPr>
          <a:lstStyle/>
          <a:p>
            <a:r>
              <a:rPr lang="en-GB" sz="3200" dirty="0" smtClean="0"/>
              <a:t>A</a:t>
            </a:r>
            <a:r>
              <a:rPr lang="el-GR" sz="3200" dirty="0" err="1" smtClean="0"/>
              <a:t>φιέρωμα</a:t>
            </a:r>
            <a:r>
              <a:rPr lang="el-GR" sz="3200" dirty="0" smtClean="0"/>
              <a:t> στη εθνική μας επέτειο…</a:t>
            </a:r>
            <a:endParaRPr lang="el-GR" sz="3200" dirty="0"/>
          </a:p>
        </p:txBody>
      </p:sp>
      <p:pic>
        <p:nvPicPr>
          <p:cNvPr id="4" name="Picture 4" descr="ΕΥΛΟΓΙΑ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32856"/>
            <a:ext cx="2706224" cy="360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899592" y="2564904"/>
            <a:ext cx="4032448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lnSpc>
                <a:spcPct val="100000"/>
              </a:lnSpc>
            </a:pPr>
            <a:r>
              <a:rPr lang="el-GR" sz="6000" i="0" dirty="0">
                <a:solidFill>
                  <a:srgbClr val="FAF4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Γιορτή της </a:t>
            </a:r>
          </a:p>
          <a:p>
            <a:pPr algn="l">
              <a:lnSpc>
                <a:spcPct val="100000"/>
              </a:lnSpc>
            </a:pPr>
            <a:r>
              <a:rPr lang="el-GR" sz="6000" i="0" dirty="0">
                <a:solidFill>
                  <a:srgbClr val="FAF4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Πατρίδας…</a:t>
            </a:r>
            <a:endParaRPr lang="en-GB" sz="6000" i="0" dirty="0">
              <a:solidFill>
                <a:srgbClr val="FAF4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59632" y="4392568"/>
            <a:ext cx="3312368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lnSpc>
                <a:spcPct val="100000"/>
              </a:lnSpc>
            </a:pPr>
            <a:r>
              <a:rPr lang="el-GR" sz="200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«Ξύπνα, ταράζου, </a:t>
            </a:r>
          </a:p>
          <a:p>
            <a:pPr algn="l">
              <a:lnSpc>
                <a:spcPct val="100000"/>
              </a:lnSpc>
            </a:pPr>
            <a:r>
              <a:rPr lang="el-GR" sz="200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μη </a:t>
            </a:r>
            <a:r>
              <a:rPr lang="el-GR" sz="2000" i="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φοβού</a:t>
            </a:r>
            <a:r>
              <a:rPr lang="el-GR" sz="200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 algn="l">
              <a:lnSpc>
                <a:spcPct val="100000"/>
              </a:lnSpc>
            </a:pPr>
            <a:r>
              <a:rPr lang="el-GR" sz="200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Χαίρε Παρθένε, χαίρε!</a:t>
            </a:r>
          </a:p>
          <a:p>
            <a:pPr algn="l">
              <a:lnSpc>
                <a:spcPct val="100000"/>
              </a:lnSpc>
            </a:pPr>
            <a:r>
              <a:rPr lang="el-GR" sz="200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Ο Κύριός μου είναι με σε,</a:t>
            </a:r>
          </a:p>
          <a:p>
            <a:pPr algn="l">
              <a:lnSpc>
                <a:spcPct val="100000"/>
              </a:lnSpc>
            </a:pPr>
            <a:r>
              <a:rPr lang="el-GR" sz="200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Ελλάς, ανάστα, χαίρε!»</a:t>
            </a:r>
            <a:endParaRPr lang="en-GB" sz="2000" i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753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21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7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1668" name="Object 4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2101848364"/>
              </p:ext>
            </p:extLst>
          </p:nvPr>
        </p:nvGraphicFramePr>
        <p:xfrm>
          <a:off x="4260592" y="1700808"/>
          <a:ext cx="3357077" cy="3984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Φωτογραφία του Photo Editor" r:id="rId3" imgW="4180952" imgH="4963218" progId="MSPhotoEd.3">
                  <p:embed/>
                </p:oleObj>
              </mc:Choice>
              <mc:Fallback>
                <p:oleObj name="Φωτογραφία του Photo Editor" r:id="rId3" imgW="4180952" imgH="496321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0592" y="1700808"/>
                        <a:ext cx="3357077" cy="39840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1670" name="Rectangle 6"/>
          <p:cNvSpPr>
            <a:spLocks noChangeArrowheads="1"/>
          </p:cNvSpPr>
          <p:nvPr/>
        </p:nvSpPr>
        <p:spPr bwMode="auto">
          <a:xfrm>
            <a:off x="1043608" y="764704"/>
            <a:ext cx="338437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lnSpc>
                <a:spcPct val="100000"/>
              </a:lnSpc>
            </a:pPr>
            <a:r>
              <a:rPr lang="el-GR" sz="4000" i="0" dirty="0">
                <a:solidFill>
                  <a:srgbClr val="FAF4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…και της</a:t>
            </a:r>
          </a:p>
          <a:p>
            <a:pPr algn="l">
              <a:lnSpc>
                <a:spcPct val="100000"/>
              </a:lnSpc>
            </a:pPr>
            <a:r>
              <a:rPr lang="el-GR" sz="4000" i="0" dirty="0">
                <a:solidFill>
                  <a:srgbClr val="FAF4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Ορθοδοξίας</a:t>
            </a:r>
            <a:endParaRPr lang="en-GB" sz="4000" i="0" dirty="0">
              <a:solidFill>
                <a:srgbClr val="FAF4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36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1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1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1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1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1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1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241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7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1"/>
          <p:cNvSpPr txBox="1">
            <a:spLocks/>
          </p:cNvSpPr>
          <p:nvPr/>
        </p:nvSpPr>
        <p:spPr>
          <a:xfrm>
            <a:off x="1331640" y="764704"/>
            <a:ext cx="6480720" cy="12961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b="1" dirty="0" smtClean="0"/>
              <a:t>29 Μαΐου 1453</a:t>
            </a:r>
          </a:p>
          <a:p>
            <a:pPr marL="0" indent="0" algn="ctr">
              <a:buNone/>
            </a:pPr>
            <a:r>
              <a:rPr lang="el-GR" dirty="0" smtClean="0"/>
              <a:t>«Η πόλη </a:t>
            </a:r>
            <a:r>
              <a:rPr lang="el-GR" dirty="0" err="1" smtClean="0"/>
              <a:t>εάλω»…Ο</a:t>
            </a:r>
            <a:r>
              <a:rPr lang="el-GR" dirty="0"/>
              <a:t> </a:t>
            </a:r>
            <a:r>
              <a:rPr lang="el-GR" b="1" dirty="0"/>
              <a:t>Μωάμεθ ο Πορθητής</a:t>
            </a:r>
            <a:r>
              <a:rPr lang="el-GR" dirty="0"/>
              <a:t> παίρνει την Κων/</a:t>
            </a:r>
            <a:r>
              <a:rPr lang="el-GR" dirty="0" err="1"/>
              <a:t>πολη</a:t>
            </a:r>
            <a:r>
              <a:rPr lang="el-GR" dirty="0"/>
              <a:t>. Η </a:t>
            </a:r>
            <a:r>
              <a:rPr lang="el-GR" dirty="0" smtClean="0"/>
              <a:t>«Βασιλεύουσα» </a:t>
            </a:r>
            <a:r>
              <a:rPr lang="el-GR" dirty="0"/>
              <a:t>πεθαίνει και μαζί μ’ αυτήν η χιλιόχρονη Βυζαντινή Αυτοκρατορία.</a:t>
            </a:r>
            <a:endParaRPr lang="el-GR" b="1" dirty="0"/>
          </a:p>
        </p:txBody>
      </p:sp>
      <p:pic>
        <p:nvPicPr>
          <p:cNvPr id="2050" name="Picture 2" descr="C:\Users\30694\Desktop\9009276_orig.jp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08920"/>
            <a:ext cx="670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51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1"/>
          <p:cNvSpPr txBox="1">
            <a:spLocks/>
          </p:cNvSpPr>
          <p:nvPr/>
        </p:nvSpPr>
        <p:spPr>
          <a:xfrm>
            <a:off x="1331640" y="764704"/>
            <a:ext cx="6480720" cy="12961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l-GR" b="1" dirty="0"/>
          </a:p>
        </p:txBody>
      </p:sp>
      <p:sp>
        <p:nvSpPr>
          <p:cNvPr id="4" name="Ορθογώνιο 3"/>
          <p:cNvSpPr/>
          <p:nvPr/>
        </p:nvSpPr>
        <p:spPr>
          <a:xfrm>
            <a:off x="1043608" y="658723"/>
            <a:ext cx="7056784" cy="150810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l-GR" sz="2000" b="1" dirty="0" smtClean="0"/>
              <a:t>Τουρκοκρατία  (1453-1821)</a:t>
            </a:r>
          </a:p>
          <a:p>
            <a:pPr algn="ctr"/>
            <a:r>
              <a:rPr lang="el-GR" dirty="0" smtClean="0"/>
              <a:t>Ακολουθούν </a:t>
            </a:r>
            <a:r>
              <a:rPr lang="el-GR" dirty="0"/>
              <a:t>400 χρόνια σκλαβιάς. Ήταν </a:t>
            </a:r>
            <a:r>
              <a:rPr lang="el-GR" b="1" dirty="0"/>
              <a:t>χρόνια </a:t>
            </a:r>
            <a:r>
              <a:rPr lang="el-GR" b="1" dirty="0" smtClean="0"/>
              <a:t>δύσκολα για τους Έλληνες</a:t>
            </a:r>
            <a:r>
              <a:rPr lang="el-GR" dirty="0" smtClean="0"/>
              <a:t>. </a:t>
            </a:r>
            <a:r>
              <a:rPr lang="el-GR" dirty="0"/>
              <a:t>Αλλά και χρόνια </a:t>
            </a:r>
            <a:r>
              <a:rPr lang="el-GR" dirty="0" smtClean="0"/>
              <a:t>αντίστασης. Οι Έλληνες προσπάθησαν να κρατήσουν τη γλώσσα και τη θρησκεία τους ζωντανή, τα ήθη και τα έθιμα.</a:t>
            </a:r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306133"/>
            <a:ext cx="5945800" cy="3808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6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/>
          </p:nvPr>
        </p:nvSpPr>
        <p:spPr>
          <a:xfrm>
            <a:off x="971600" y="2204864"/>
            <a:ext cx="7259072" cy="3586336"/>
          </a:xfrm>
        </p:spPr>
        <p:txBody>
          <a:bodyPr/>
          <a:lstStyle/>
          <a:p>
            <a:pPr marL="0" indent="0">
              <a:buNone/>
            </a:pPr>
            <a:endParaRPr lang="el-GR" sz="1600" u="sng" dirty="0" smtClean="0">
              <a:blipFill>
                <a:blip r:embed="rId2"/>
                <a:tile tx="0" ty="0" sx="100000" sy="100000" flip="none" algn="tl"/>
              </a:blipFill>
              <a:hlinkClick r:id="rId3" highlightClick="1"/>
            </a:endParaRPr>
          </a:p>
          <a:p>
            <a:pPr marL="0" indent="0">
              <a:buNone/>
            </a:pPr>
            <a:r>
              <a:rPr lang="el-GR" dirty="0" smtClean="0">
                <a:blipFill>
                  <a:blip r:embed="rId2"/>
                  <a:tile tx="0" ty="0" sx="100000" sy="100000" flip="none" algn="tl"/>
                </a:blipFill>
                <a:hlinkClick r:id="rId3" highlightClick="1"/>
              </a:rPr>
              <a:t> </a:t>
            </a:r>
            <a:r>
              <a:rPr lang="en-US" sz="1200" dirty="0" smtClean="0">
                <a:blipFill>
                  <a:blip r:embed="rId2"/>
                  <a:tile tx="0" ty="0" sx="100000" sy="100000" flip="none" algn="tl"/>
                </a:blipFill>
                <a:hlinkClick r:id="rId3" highlightClick="1"/>
              </a:rPr>
              <a:t>https</a:t>
            </a:r>
            <a:r>
              <a:rPr lang="en-US" sz="1200" dirty="0">
                <a:blipFill>
                  <a:blip r:embed="rId2"/>
                  <a:tile tx="0" ty="0" sx="100000" sy="100000" flip="none" algn="tl"/>
                </a:blipFill>
                <a:hlinkClick r:id="rId3" highlightClick="1"/>
              </a:rPr>
              <a:t>://youtu.be/78OcEBJPmgM?t=1</a:t>
            </a:r>
            <a:endParaRPr lang="el-GR" sz="1200" dirty="0">
              <a:blipFill>
                <a:blip r:embed="rId2"/>
                <a:tile tx="0" ty="0" sx="100000" sy="100000" flip="none" algn="tl"/>
              </a:blipFill>
              <a:hlinkClick r:id="rId3" highlightClick="1"/>
            </a:endParaRPr>
          </a:p>
        </p:txBody>
      </p:sp>
      <p:pic>
        <p:nvPicPr>
          <p:cNvPr id="2050" name="Picture 2" descr="C:\Users\30694\Desktop\ρηγα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56992"/>
            <a:ext cx="2308127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Τίτλος 1"/>
          <p:cNvSpPr txBox="1">
            <a:spLocks/>
          </p:cNvSpPr>
          <p:nvPr/>
        </p:nvSpPr>
        <p:spPr>
          <a:xfrm>
            <a:off x="971600" y="764704"/>
            <a:ext cx="7128792" cy="19442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b="1" dirty="0" smtClean="0"/>
              <a:t>Ρήγας Φεραίος </a:t>
            </a:r>
          </a:p>
          <a:p>
            <a:pPr marL="0" indent="0" algn="ctr">
              <a:buNone/>
            </a:pPr>
            <a:r>
              <a:rPr lang="el-GR" dirty="0" smtClean="0"/>
              <a:t>Με </a:t>
            </a:r>
            <a:r>
              <a:rPr lang="el-GR" dirty="0"/>
              <a:t>τα τραγούδια </a:t>
            </a:r>
            <a:r>
              <a:rPr lang="el-GR" dirty="0" smtClean="0"/>
              <a:t>του ξεσηκώνει τους καταπιεσμένους Έλληνες και μιλά για την αξία της ελευθερίας. Με </a:t>
            </a:r>
            <a:r>
              <a:rPr lang="el-GR" dirty="0"/>
              <a:t>τον ηρωικό του </a:t>
            </a:r>
            <a:r>
              <a:rPr lang="el-GR" dirty="0" smtClean="0"/>
              <a:t>θάνατο γίνεται Εθνομάρτυρας.</a:t>
            </a:r>
          </a:p>
          <a:p>
            <a:pPr marL="0" indent="0" algn="ctr">
              <a:buNone/>
            </a:pPr>
            <a:endParaRPr lang="el-GR" dirty="0" smtClean="0"/>
          </a:p>
          <a:p>
            <a:pPr marL="0" indent="0" algn="ctr">
              <a:buNone/>
            </a:pPr>
            <a:r>
              <a:rPr lang="el-GR" dirty="0" smtClean="0"/>
              <a:t>Πατήστε στον παρακάτω σύνδεσμο ( σε πλήρη προβολή), για να ακούσετε τον Θούριο του Ρήγα.</a:t>
            </a:r>
            <a:endParaRPr lang="el-GR" dirty="0"/>
          </a:p>
        </p:txBody>
      </p:sp>
      <p:sp>
        <p:nvSpPr>
          <p:cNvPr id="3" name="Κατακόρυφος πάπυρος 2"/>
          <p:cNvSpPr/>
          <p:nvPr/>
        </p:nvSpPr>
        <p:spPr>
          <a:xfrm>
            <a:off x="3287735" y="2888940"/>
            <a:ext cx="5112568" cy="2916324"/>
          </a:xfrm>
          <a:prstGeom prst="verticalScroll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/>
            </a:r>
            <a:br>
              <a:rPr lang="el-GR" dirty="0"/>
            </a:br>
            <a:r>
              <a:rPr lang="el-G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Ως πότε παλληκάρια, θα ζούμε στα στενά,</a:t>
            </a:r>
            <a:br>
              <a:rPr lang="el-G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l-G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μονάχοι σαν λιοντάρια, </a:t>
            </a:r>
            <a:r>
              <a:rPr lang="el-GR" sz="16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στες</a:t>
            </a:r>
            <a:r>
              <a:rPr lang="el-G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ράχες στα βουνά;</a:t>
            </a:r>
            <a:br>
              <a:rPr lang="el-G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l-G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Κάλλιο είναι μιας ώρας ελεύθερη ζωή,</a:t>
            </a:r>
            <a:br>
              <a:rPr lang="el-G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l-G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παρά σαράντα χρόνους, σκλαβιά και φυλακή.</a:t>
            </a:r>
            <a:br>
              <a:rPr lang="el-G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l-G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l-G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l-G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Σπηλιές να κατοικούμε, να βλέπουμε κλαδιά,</a:t>
            </a:r>
            <a:br>
              <a:rPr lang="el-G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l-G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να </a:t>
            </a:r>
            <a:r>
              <a:rPr lang="el-GR" sz="16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φεύγωμ</a:t>
            </a:r>
            <a:r>
              <a:rPr lang="el-G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’ απ’ τον κόσμο, για την πικρή σκλαβιά;</a:t>
            </a:r>
            <a:br>
              <a:rPr lang="el-G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l-G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Κάλλιο είναι μιας ώρας ελεύθερη ζωή,</a:t>
            </a:r>
            <a:br>
              <a:rPr lang="el-G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l-G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παρά σαράντα χρόνους, σκλαβιά και φυλακή.</a:t>
            </a:r>
          </a:p>
        </p:txBody>
      </p:sp>
    </p:spTree>
    <p:extLst>
      <p:ext uri="{BB962C8B-B14F-4D97-AF65-F5344CB8AC3E}">
        <p14:creationId xmlns:p14="http://schemas.microsoft.com/office/powerpoint/2010/main" val="300302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2204864"/>
            <a:ext cx="6264695" cy="3719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Τίτλος 1"/>
          <p:cNvSpPr txBox="1">
            <a:spLocks/>
          </p:cNvSpPr>
          <p:nvPr/>
        </p:nvSpPr>
        <p:spPr>
          <a:xfrm>
            <a:off x="1331640" y="764704"/>
            <a:ext cx="6480720" cy="12961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b="1" dirty="0" smtClean="0"/>
              <a:t>Φιλική Εταιρία</a:t>
            </a:r>
          </a:p>
          <a:p>
            <a:pPr marL="0" indent="0" algn="ctr">
              <a:buNone/>
            </a:pPr>
            <a:r>
              <a:rPr lang="el-GR" b="1" dirty="0" smtClean="0"/>
              <a:t>Το 1814 </a:t>
            </a:r>
            <a:r>
              <a:rPr lang="el-GR" dirty="0"/>
              <a:t>ο</a:t>
            </a:r>
            <a:r>
              <a:rPr lang="el-GR" dirty="0" smtClean="0"/>
              <a:t> </a:t>
            </a:r>
            <a:r>
              <a:rPr lang="el-GR" dirty="0"/>
              <a:t>Σκουφάς, ο Ξάνθος και ο Τσακάλωφ, ιδρύουν στην Οδησσό </a:t>
            </a:r>
            <a:r>
              <a:rPr lang="el-GR" dirty="0" smtClean="0"/>
              <a:t>τη Φιλική Εταιρία, </a:t>
            </a:r>
            <a:r>
              <a:rPr lang="el-GR" dirty="0"/>
              <a:t>με σκοπό τον ξεσηκωμό του Γένους.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4099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Θέση περιεχομένου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76872"/>
            <a:ext cx="5544616" cy="3243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Τίτλος 1"/>
          <p:cNvSpPr txBox="1">
            <a:spLocks/>
          </p:cNvSpPr>
          <p:nvPr/>
        </p:nvSpPr>
        <p:spPr>
          <a:xfrm>
            <a:off x="1331640" y="764704"/>
            <a:ext cx="6480720" cy="12961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25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dirty="0"/>
              <a:t>20 Απριλίου 1821</a:t>
            </a:r>
          </a:p>
          <a:p>
            <a:pPr marL="0" indent="0" algn="ctr">
              <a:buNone/>
            </a:pPr>
            <a:r>
              <a:rPr lang="el-GR" dirty="0"/>
              <a:t>Ο </a:t>
            </a:r>
            <a:r>
              <a:rPr lang="el-GR" b="1" dirty="0"/>
              <a:t>Αθανάσιος Διάκος</a:t>
            </a:r>
            <a:r>
              <a:rPr lang="el-GR" dirty="0"/>
              <a:t> στη μάχη της </a:t>
            </a:r>
            <a:r>
              <a:rPr lang="el-GR" dirty="0" smtClean="0"/>
              <a:t>Αλαμάνας, βρίσκει μαρτυρικό θάνατο από τους Τούρκους.</a:t>
            </a:r>
            <a:r>
              <a:rPr lang="el-GR" dirty="0"/>
              <a:t> 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41368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44824"/>
            <a:ext cx="6480719" cy="426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Τίτλος 1"/>
          <p:cNvSpPr txBox="1">
            <a:spLocks/>
          </p:cNvSpPr>
          <p:nvPr/>
        </p:nvSpPr>
        <p:spPr>
          <a:xfrm>
            <a:off x="1043608" y="764704"/>
            <a:ext cx="7056784" cy="12961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dirty="0"/>
              <a:t> </a:t>
            </a:r>
            <a:endParaRPr lang="el-GR" b="1" dirty="0"/>
          </a:p>
        </p:txBody>
      </p:sp>
      <p:sp>
        <p:nvSpPr>
          <p:cNvPr id="4" name="Ορθογώνιο 3"/>
          <p:cNvSpPr/>
          <p:nvPr/>
        </p:nvSpPr>
        <p:spPr>
          <a:xfrm>
            <a:off x="1043608" y="812611"/>
            <a:ext cx="6984776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b="1" dirty="0"/>
              <a:t>8 Μαΐου 1821</a:t>
            </a:r>
          </a:p>
          <a:p>
            <a:pPr algn="ctr"/>
            <a:r>
              <a:rPr lang="el-GR" dirty="0" smtClean="0"/>
              <a:t>Ο </a:t>
            </a:r>
            <a:r>
              <a:rPr lang="el-GR" b="1" dirty="0" smtClean="0"/>
              <a:t>Οδυσσέας</a:t>
            </a:r>
            <a:r>
              <a:rPr lang="el-GR" dirty="0"/>
              <a:t> </a:t>
            </a:r>
            <a:r>
              <a:rPr lang="el-GR" b="1" dirty="0"/>
              <a:t>Ανδρούτσος </a:t>
            </a:r>
            <a:r>
              <a:rPr lang="el-GR" dirty="0" smtClean="0"/>
              <a:t> </a:t>
            </a:r>
            <a:r>
              <a:rPr lang="el-GR" dirty="0"/>
              <a:t>στο Χάνι της Γραβιάς </a:t>
            </a:r>
            <a:r>
              <a:rPr lang="el-GR" dirty="0" smtClean="0"/>
              <a:t> </a:t>
            </a:r>
            <a:r>
              <a:rPr lang="el-GR" dirty="0"/>
              <a:t>παίρνει σκληρή εκδίκηση για το φρικτό μαρτύριο του </a:t>
            </a:r>
            <a:r>
              <a:rPr lang="el-GR" b="1" dirty="0"/>
              <a:t>Αθανάσιου Διάκου</a:t>
            </a:r>
            <a:r>
              <a:rPr lang="el-GR" dirty="0"/>
              <a:t>.</a:t>
            </a:r>
          </a:p>
        </p:txBody>
      </p:sp>
      <p:pic>
        <p:nvPicPr>
          <p:cNvPr id="4098" name="Picture 2" descr="C:\Users\30694\Pictures\Saved Pictures\ανδρουτσο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1844824"/>
            <a:ext cx="1876425" cy="243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5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Πινέζα">
  <a:themeElements>
    <a:clrScheme name="Πινέζα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Πινέζα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Πινέζα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530</TotalTime>
  <Words>413</Words>
  <Application>Microsoft Office PowerPoint</Application>
  <PresentationFormat>Προβολή στην οθόνη (4:3)</PresentationFormat>
  <Paragraphs>56</Paragraphs>
  <Slides>18</Slides>
  <Notes>1</Notes>
  <HiddenSlides>0</HiddenSlides>
  <MMClips>1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2</vt:i4>
      </vt:variant>
      <vt:variant>
        <vt:lpstr>Τίτλοι διαφανειών</vt:lpstr>
      </vt:variant>
      <vt:variant>
        <vt:i4>18</vt:i4>
      </vt:variant>
    </vt:vector>
  </HeadingPairs>
  <TitlesOfParts>
    <vt:vector size="21" baseType="lpstr">
      <vt:lpstr>Πινέζα</vt:lpstr>
      <vt:lpstr>Φωτογραφία του Photo Editor</vt:lpstr>
      <vt:lpstr>Πακέτο</vt:lpstr>
      <vt:lpstr>Παρουσίαση του PowerPoint</vt:lpstr>
      <vt:lpstr>Aφιέρωμα στη εθνική μας επέτειο…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Ήταν 10 Απριλίου του 1826 όταν οι «Ελεύθεροι Πολιορκημένοι» πραγματοποίησαν την ηρωική Έξοδο από το Μεσολόγγι. </vt:lpstr>
      <vt:lpstr>Διονύσιος Σολωμός, ο εθνικός μας ποιητής, ακούγοντας τα κανόνια από το Μεσολόγγι, εμπνέεται και γράφει το ποίημα: «Ελεύθεροι Πολιορκημένοι»</vt:lpstr>
      <vt:lpstr>6 Ιανουαρίου 1828 εκλέγεται πρώτος κυβερνήτης της Ελλάδας ο Ιωάννης Καποδίστριας. 3 Φεβρουαρίου 1830, υπογράφεται το πρωτόκολλο της Ανεξαρτησίας από τις μεγάλες δυνάμεις.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Εξ αποστάσεως διδασκαλία!!!</dc:title>
  <dc:creator>30694</dc:creator>
  <cp:lastModifiedBy>30694</cp:lastModifiedBy>
  <cp:revision>38</cp:revision>
  <dcterms:created xsi:type="dcterms:W3CDTF">2020-03-20T15:15:18Z</dcterms:created>
  <dcterms:modified xsi:type="dcterms:W3CDTF">2020-03-24T06:43:27Z</dcterms:modified>
</cp:coreProperties>
</file>