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EA392A3C-D46A-420A-8160-071E77D5912D}" type="datetimeFigureOut">
              <a:rPr lang="el-GR" smtClean="0"/>
              <a:t>23/3/2020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D9F1C97-91D7-4D49-AEED-F1FC147F33E6}" type="slidenum">
              <a:rPr lang="el-GR" smtClean="0"/>
              <a:t>‹#›</a:t>
            </a:fld>
            <a:endParaRPr lang="el-G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EA392A3C-D46A-420A-8160-071E77D5912D}" type="datetimeFigureOut">
              <a:rPr lang="el-GR" smtClean="0"/>
              <a:t>23/3/2020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D9F1C97-91D7-4D49-AEED-F1FC147F33E6}"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l-GR" smtClean="0"/>
              <a:t>Στυλ κύριου τίτλου</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A392A3C-D46A-420A-8160-071E77D5912D}" type="datetimeFigureOut">
              <a:rPr lang="el-GR" smtClean="0"/>
              <a:t>23/3/2020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D9F1C97-91D7-4D49-AEED-F1FC147F33E6}"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392A3C-D46A-420A-8160-071E77D5912D}" type="datetimeFigureOut">
              <a:rPr lang="el-GR" smtClean="0"/>
              <a:t>23/3/2020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D9F1C97-91D7-4D49-AEED-F1FC147F33E6}" type="slidenum">
              <a:rPr lang="el-GR" smtClean="0"/>
              <a:t>‹#›</a:t>
            </a:fld>
            <a:endParaRPr lang="el-GR"/>
          </a:p>
        </p:txBody>
      </p:sp>
      <p:sp>
        <p:nvSpPr>
          <p:cNvPr id="8" name="Title 7"/>
          <p:cNvSpPr>
            <a:spLocks noGrp="1"/>
          </p:cNvSpPr>
          <p:nvPr>
            <p:ph type="title"/>
          </p:nvPr>
        </p:nvSpPr>
        <p:spPr/>
        <p:txBody>
          <a:bodyPr/>
          <a:lstStyle/>
          <a:p>
            <a:r>
              <a:rPr lang="el-GR" smtClean="0"/>
              <a:t>Στυλ κύριου τίτλου</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A392A3C-D46A-420A-8160-071E77D5912D}" type="datetimeFigureOut">
              <a:rPr lang="el-GR" smtClean="0"/>
              <a:t>23/3/2020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D9F1C97-91D7-4D49-AEED-F1FC147F33E6}"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A392A3C-D46A-420A-8160-071E77D5912D}" type="datetimeFigureOut">
              <a:rPr lang="el-GR" smtClean="0"/>
              <a:t>23/3/2020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D9F1C97-91D7-4D49-AEED-F1FC147F33E6}" type="slidenum">
              <a:rPr lang="el-GR" smtClean="0"/>
              <a:t>‹#›</a:t>
            </a:fld>
            <a:endParaRPr lang="el-GR"/>
          </a:p>
        </p:txBody>
      </p:sp>
      <p:sp>
        <p:nvSpPr>
          <p:cNvPr id="8" name="Title 7"/>
          <p:cNvSpPr>
            <a:spLocks noGrp="1"/>
          </p:cNvSpPr>
          <p:nvPr>
            <p:ph type="title"/>
          </p:nvPr>
        </p:nvSpPr>
        <p:spPr/>
        <p:txBody>
          <a:bodyPr/>
          <a:lstStyle/>
          <a:p>
            <a:r>
              <a:rPr lang="el-GR" smtClean="0"/>
              <a:t>Στυλ κύριου τίτλου</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l-GR" smtClean="0"/>
              <a:t>Στυλ υποδείγματος κειμένου</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EA392A3C-D46A-420A-8160-071E77D5912D}" type="datetimeFigureOut">
              <a:rPr lang="el-GR" smtClean="0"/>
              <a:t>23/3/2020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D9F1C97-91D7-4D49-AEED-F1FC147F33E6}" type="slidenum">
              <a:rPr lang="el-GR" smtClean="0"/>
              <a:t>‹#›</a:t>
            </a:fld>
            <a:endParaRPr lang="el-GR"/>
          </a:p>
        </p:txBody>
      </p:sp>
      <p:sp>
        <p:nvSpPr>
          <p:cNvPr id="10" name="Title 9"/>
          <p:cNvSpPr>
            <a:spLocks noGrp="1"/>
          </p:cNvSpPr>
          <p:nvPr>
            <p:ph type="title"/>
          </p:nvPr>
        </p:nvSpPr>
        <p:spPr/>
        <p:txBody>
          <a:body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EA392A3C-D46A-420A-8160-071E77D5912D}" type="datetimeFigureOut">
              <a:rPr lang="el-GR" smtClean="0"/>
              <a:t>23/3/2020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D9F1C97-91D7-4D49-AEED-F1FC147F33E6}"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92A3C-D46A-420A-8160-071E77D5912D}" type="datetimeFigureOut">
              <a:rPr lang="el-GR" smtClean="0"/>
              <a:t>23/3/2020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D9F1C97-91D7-4D49-AEED-F1FC147F33E6}"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l-GR" smtClean="0"/>
              <a:t>Στυλ κύριου τίτλου</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A392A3C-D46A-420A-8160-071E77D5912D}" type="datetimeFigureOut">
              <a:rPr lang="el-GR" smtClean="0"/>
              <a:t>23/3/2020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D9F1C97-91D7-4D49-AEED-F1FC147F33E6}"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A392A3C-D46A-420A-8160-071E77D5912D}" type="datetimeFigureOut">
              <a:rPr lang="el-GR" smtClean="0"/>
              <a:t>23/3/2020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D9F1C97-91D7-4D49-AEED-F1FC147F33E6}" type="slidenum">
              <a:rPr lang="el-GR" smtClean="0"/>
              <a:t>‹#›</a:t>
            </a:fld>
            <a:endParaRPr lang="el-G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A392A3C-D46A-420A-8160-071E77D5912D}" type="datetimeFigureOut">
              <a:rPr lang="el-GR" smtClean="0"/>
              <a:t>23/3/2020</a:t>
            </a:fld>
            <a:endParaRPr lang="el-G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l-G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D9F1C97-91D7-4D49-AEED-F1FC147F33E6}"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p:txBody>
          <a:bodyPr/>
          <a:lstStyle/>
          <a:p>
            <a:r>
              <a:rPr lang="el-GR" dirty="0" smtClean="0"/>
              <a:t>Τρίτη 24 Μαρτίου 2020</a:t>
            </a:r>
          </a:p>
          <a:p>
            <a:r>
              <a:rPr lang="el-GR" dirty="0" smtClean="0"/>
              <a:t>24/3/2020</a:t>
            </a:r>
            <a:endParaRPr lang="el-GR" dirty="0"/>
          </a:p>
        </p:txBody>
      </p:sp>
      <p:sp>
        <p:nvSpPr>
          <p:cNvPr id="2" name="Τίτλος 1"/>
          <p:cNvSpPr>
            <a:spLocks noGrp="1"/>
          </p:cNvSpPr>
          <p:nvPr>
            <p:ph type="ctrTitle"/>
          </p:nvPr>
        </p:nvSpPr>
        <p:spPr/>
        <p:txBody>
          <a:bodyPr/>
          <a:lstStyle/>
          <a:p>
            <a:r>
              <a:rPr lang="el-GR" dirty="0" smtClean="0"/>
              <a:t>Εξ αποστάσεως διδασκαλία!!!</a:t>
            </a:r>
            <a:endParaRPr lang="el-GR" dirty="0"/>
          </a:p>
        </p:txBody>
      </p:sp>
    </p:spTree>
    <p:extLst>
      <p:ext uri="{BB962C8B-B14F-4D97-AF65-F5344CB8AC3E}">
        <p14:creationId xmlns:p14="http://schemas.microsoft.com/office/powerpoint/2010/main" val="1794269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3"/>
          </p:nvPr>
        </p:nvSpPr>
        <p:spPr>
          <a:xfrm>
            <a:off x="467544" y="692696"/>
            <a:ext cx="7632848" cy="5544616"/>
          </a:xfrm>
        </p:spPr>
        <p:txBody>
          <a:bodyPr/>
          <a:lstStyle/>
          <a:p>
            <a:r>
              <a:rPr lang="el-GR" dirty="0" smtClean="0"/>
              <a:t>Συνεχίζω, όπως στο παράδειγμα:</a:t>
            </a:r>
          </a:p>
          <a:p>
            <a:pPr marL="45720" indent="0">
              <a:buNone/>
            </a:pPr>
            <a:r>
              <a:rPr lang="el-GR" dirty="0" smtClean="0"/>
              <a:t>21: 3= 7, γιατί 7 χ 3=21</a:t>
            </a:r>
          </a:p>
          <a:p>
            <a:pPr marL="45720" indent="0">
              <a:buNone/>
            </a:pPr>
            <a:r>
              <a:rPr lang="el-GR" dirty="0" smtClean="0"/>
              <a:t>45:9=…… γιατί ……………..</a:t>
            </a:r>
          </a:p>
          <a:p>
            <a:pPr marL="45720" indent="0">
              <a:buNone/>
            </a:pPr>
            <a:r>
              <a:rPr lang="el-GR" dirty="0" smtClean="0"/>
              <a:t>14:2=</a:t>
            </a:r>
            <a:r>
              <a:rPr lang="el-GR" dirty="0"/>
              <a:t>…… γιατί ……………..</a:t>
            </a:r>
          </a:p>
          <a:p>
            <a:pPr marL="45720" indent="0">
              <a:buNone/>
            </a:pPr>
            <a:r>
              <a:rPr lang="el-GR" dirty="0" smtClean="0"/>
              <a:t>54:9=</a:t>
            </a:r>
            <a:r>
              <a:rPr lang="el-GR" dirty="0"/>
              <a:t>…… γιατί ……………..</a:t>
            </a:r>
          </a:p>
          <a:p>
            <a:pPr marL="45720" indent="0">
              <a:buNone/>
            </a:pPr>
            <a:r>
              <a:rPr lang="el-GR" dirty="0" smtClean="0"/>
              <a:t>32:8=</a:t>
            </a:r>
            <a:r>
              <a:rPr lang="el-GR" dirty="0"/>
              <a:t>…… γιατί ……………..</a:t>
            </a:r>
          </a:p>
          <a:p>
            <a:pPr marL="45720" indent="0">
              <a:buNone/>
            </a:pPr>
            <a:r>
              <a:rPr lang="el-GR" dirty="0" smtClean="0"/>
              <a:t>64:8=</a:t>
            </a:r>
            <a:r>
              <a:rPr lang="el-GR" dirty="0"/>
              <a:t>…… γιατί ……………..</a:t>
            </a:r>
          </a:p>
          <a:p>
            <a:pPr marL="45720" indent="0">
              <a:buNone/>
            </a:pPr>
            <a:r>
              <a:rPr lang="el-GR" dirty="0" smtClean="0"/>
              <a:t>90:10=</a:t>
            </a:r>
            <a:r>
              <a:rPr lang="el-GR" dirty="0"/>
              <a:t>…… γιατί ……………..</a:t>
            </a:r>
          </a:p>
          <a:p>
            <a:pPr marL="45720" indent="0">
              <a:buNone/>
            </a:pPr>
            <a:r>
              <a:rPr lang="el-GR" dirty="0" smtClean="0"/>
              <a:t>63:7=</a:t>
            </a:r>
            <a:r>
              <a:rPr lang="el-GR" dirty="0"/>
              <a:t>…… γιατί ……………..</a:t>
            </a:r>
          </a:p>
          <a:p>
            <a:pPr marL="45720" indent="0">
              <a:buNone/>
            </a:pPr>
            <a:r>
              <a:rPr lang="el-GR" dirty="0" smtClean="0"/>
              <a:t>72:8=</a:t>
            </a:r>
            <a:r>
              <a:rPr lang="el-GR" dirty="0"/>
              <a:t>…… γιατί ……………..</a:t>
            </a:r>
          </a:p>
          <a:p>
            <a:pPr marL="45720" indent="0">
              <a:buNone/>
            </a:pPr>
            <a:r>
              <a:rPr lang="el-GR" dirty="0" smtClean="0"/>
              <a:t>40:5=</a:t>
            </a:r>
            <a:r>
              <a:rPr lang="el-GR" dirty="0"/>
              <a:t>…… γιατί </a:t>
            </a:r>
            <a:r>
              <a:rPr lang="el-GR" dirty="0" smtClean="0"/>
              <a:t>……………..</a:t>
            </a:r>
          </a:p>
          <a:p>
            <a:pPr marL="45720" indent="0">
              <a:buNone/>
            </a:pPr>
            <a:r>
              <a:rPr lang="el-GR" dirty="0" smtClean="0"/>
              <a:t>35:7=</a:t>
            </a:r>
            <a:r>
              <a:rPr lang="el-GR" dirty="0"/>
              <a:t>…… γιατί ……………..</a:t>
            </a:r>
          </a:p>
          <a:p>
            <a:pPr marL="45720" indent="0">
              <a:buNone/>
            </a:pPr>
            <a:endParaRPr lang="el-GR" dirty="0"/>
          </a:p>
          <a:p>
            <a:pPr marL="45720" indent="0">
              <a:buNone/>
            </a:pPr>
            <a:endParaRPr lang="el-GR" dirty="0"/>
          </a:p>
        </p:txBody>
      </p:sp>
    </p:spTree>
    <p:extLst>
      <p:ext uri="{BB962C8B-B14F-4D97-AF65-F5344CB8AC3E}">
        <p14:creationId xmlns:p14="http://schemas.microsoft.com/office/powerpoint/2010/main" val="505636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067944" y="2636912"/>
            <a:ext cx="4671060" cy="3436620"/>
          </a:xfrm>
        </p:spPr>
      </p:pic>
      <p:sp>
        <p:nvSpPr>
          <p:cNvPr id="5" name="Ελλειψοειδής επεξήγηση 4"/>
          <p:cNvSpPr/>
          <p:nvPr/>
        </p:nvSpPr>
        <p:spPr>
          <a:xfrm>
            <a:off x="1547664" y="1196752"/>
            <a:ext cx="5544616" cy="2016224"/>
          </a:xfrm>
          <a:prstGeom prst="wedgeEllipseCallout">
            <a:avLst>
              <a:gd name="adj1" fmla="val 50323"/>
              <a:gd name="adj2" fmla="val 702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Εδώ τελείωσε το σημερινό μας μάθημα.</a:t>
            </a:r>
          </a:p>
          <a:p>
            <a:pPr algn="ctr"/>
            <a:r>
              <a:rPr lang="el-GR" dirty="0" smtClean="0"/>
              <a:t>Γεια σας παιδάκια μου!</a:t>
            </a:r>
          </a:p>
          <a:p>
            <a:pPr algn="ctr"/>
            <a:r>
              <a:rPr lang="el-GR" dirty="0" smtClean="0"/>
              <a:t>Καλά να περνάτε και να προσέχετε!!!</a:t>
            </a:r>
            <a:endParaRPr lang="el-GR" dirty="0"/>
          </a:p>
        </p:txBody>
      </p:sp>
    </p:spTree>
    <p:extLst>
      <p:ext uri="{BB962C8B-B14F-4D97-AF65-F5344CB8AC3E}">
        <p14:creationId xmlns:p14="http://schemas.microsoft.com/office/powerpoint/2010/main" val="2512334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0648"/>
            <a:ext cx="8229600" cy="490066"/>
          </a:xfrm>
        </p:spPr>
        <p:txBody>
          <a:bodyPr>
            <a:normAutofit fontScale="90000"/>
          </a:bodyPr>
          <a:lstStyle/>
          <a:p>
            <a:r>
              <a:rPr lang="el-GR" sz="3600" dirty="0" smtClean="0"/>
              <a:t/>
            </a:r>
            <a:br>
              <a:rPr lang="el-GR" sz="3600" dirty="0" smtClean="0"/>
            </a:br>
            <a:r>
              <a:rPr lang="el-GR" sz="3600" dirty="0" smtClean="0"/>
              <a:t>Ο αγωνιστής με την πένα</a:t>
            </a:r>
            <a:r>
              <a:rPr lang="el-GR" dirty="0" smtClean="0"/>
              <a:t/>
            </a:r>
            <a:br>
              <a:rPr lang="el-GR" dirty="0" smtClean="0"/>
            </a:br>
            <a:endParaRPr lang="el-GR" dirty="0"/>
          </a:p>
        </p:txBody>
      </p:sp>
      <p:sp>
        <p:nvSpPr>
          <p:cNvPr id="3" name="Θέση περιεχομένου 2"/>
          <p:cNvSpPr>
            <a:spLocks noGrp="1"/>
          </p:cNvSpPr>
          <p:nvPr>
            <p:ph sz="quarter" idx="13"/>
          </p:nvPr>
        </p:nvSpPr>
        <p:spPr>
          <a:xfrm>
            <a:off x="395536" y="116632"/>
            <a:ext cx="8229600" cy="6408712"/>
          </a:xfrm>
        </p:spPr>
        <p:txBody>
          <a:bodyPr>
            <a:noAutofit/>
          </a:bodyPr>
          <a:lstStyle/>
          <a:p>
            <a:pPr marL="0" indent="0">
              <a:buNone/>
            </a:pPr>
            <a:r>
              <a:rPr lang="el-GR" sz="1400" dirty="0" smtClean="0"/>
              <a:t>– Τι έγινε το 1821;</a:t>
            </a:r>
          </a:p>
          <a:p>
            <a:pPr marL="0" indent="0">
              <a:buNone/>
            </a:pPr>
            <a:r>
              <a:rPr lang="el-GR" sz="1400" dirty="0" smtClean="0"/>
              <a:t>– Η ελληνική επανάσταση.</a:t>
            </a:r>
          </a:p>
          <a:p>
            <a:pPr marL="0" indent="0">
              <a:buNone/>
            </a:pPr>
            <a:r>
              <a:rPr lang="el-GR" sz="1400" dirty="0" smtClean="0"/>
              <a:t>– Και τι πετύχαμε με την επανάσταση;</a:t>
            </a:r>
          </a:p>
          <a:p>
            <a:pPr marL="0" indent="0">
              <a:buNone/>
            </a:pPr>
            <a:r>
              <a:rPr lang="el-GR" sz="1400" dirty="0" smtClean="0"/>
              <a:t>– Να λευτερωθούμε από τη σκλαβιά.</a:t>
            </a:r>
          </a:p>
          <a:p>
            <a:pPr marL="0" indent="0">
              <a:buNone/>
            </a:pPr>
            <a:r>
              <a:rPr lang="el-GR" sz="1400" dirty="0" smtClean="0"/>
              <a:t>– Και ποιοι το κατάφεραν αυτό;</a:t>
            </a:r>
          </a:p>
          <a:p>
            <a:pPr marL="0" indent="0">
              <a:buNone/>
            </a:pPr>
            <a:r>
              <a:rPr lang="el-GR" sz="1400" dirty="0" smtClean="0"/>
              <a:t>– Οι ήρωες του ’21.</a:t>
            </a:r>
          </a:p>
          <a:p>
            <a:pPr marL="0" indent="0">
              <a:buNone/>
            </a:pPr>
            <a:r>
              <a:rPr lang="el-GR" sz="1400" dirty="0" smtClean="0"/>
              <a:t>– Δηλαδή τι έκαναν;</a:t>
            </a:r>
          </a:p>
          <a:p>
            <a:pPr marL="0" indent="0">
              <a:buNone/>
            </a:pPr>
            <a:r>
              <a:rPr lang="el-GR" sz="1400" dirty="0" smtClean="0"/>
              <a:t>– Πήραν τα ντουφέκια, τα καριοφίλια και τα γιαταγάνια και πολεμώντας από ραχούλα σε ραχούλα κέρδισαν τη λευτεριά.</a:t>
            </a:r>
          </a:p>
          <a:p>
            <a:pPr marL="0" indent="0">
              <a:buNone/>
            </a:pPr>
            <a:r>
              <a:rPr lang="el-GR" sz="1400" dirty="0" smtClean="0"/>
              <a:t>– Και ποιοι είναι αυτοί οι ήρωες;</a:t>
            </a:r>
          </a:p>
          <a:p>
            <a:pPr marL="0" indent="0">
              <a:buNone/>
            </a:pPr>
            <a:r>
              <a:rPr lang="el-GR" sz="1400" dirty="0" smtClean="0"/>
              <a:t>Απ’ όλες τις μεριές της τάξης ακούστηκαν ονόματα:</a:t>
            </a:r>
          </a:p>
          <a:p>
            <a:pPr marL="0" indent="0">
              <a:buNone/>
            </a:pPr>
            <a:r>
              <a:rPr lang="el-GR" sz="1400" dirty="0" smtClean="0"/>
              <a:t>– Κολοκοτρώνης! Καραϊσκάκης! Ανδρούτσος! Διάκος! </a:t>
            </a:r>
            <a:r>
              <a:rPr lang="el-GR" sz="1400" dirty="0" err="1" smtClean="0"/>
              <a:t>Μπουμπουλίνα</a:t>
            </a:r>
            <a:r>
              <a:rPr lang="el-GR" sz="1400" dirty="0" smtClean="0"/>
              <a:t>!</a:t>
            </a:r>
          </a:p>
          <a:p>
            <a:pPr marL="0" indent="0">
              <a:buNone/>
            </a:pPr>
            <a:r>
              <a:rPr lang="el-GR" sz="1400" dirty="0" smtClean="0"/>
              <a:t>– Τι οφείλουμε σ’ αυτούς;</a:t>
            </a:r>
          </a:p>
          <a:p>
            <a:pPr marL="0" indent="0">
              <a:buNone/>
            </a:pPr>
            <a:r>
              <a:rPr lang="el-GR" sz="1400" dirty="0" smtClean="0"/>
              <a:t>– Ευγνωμοσύνη και αγάπη.</a:t>
            </a:r>
          </a:p>
          <a:p>
            <a:pPr marL="0" indent="0">
              <a:buNone/>
            </a:pPr>
            <a:r>
              <a:rPr lang="el-GR" sz="1400" dirty="0" smtClean="0"/>
              <a:t>– Γιατί τάχα;</a:t>
            </a:r>
          </a:p>
          <a:p>
            <a:pPr marL="0" indent="0">
              <a:buNone/>
            </a:pPr>
            <a:r>
              <a:rPr lang="el-GR" sz="1400" dirty="0" smtClean="0"/>
              <a:t>– Γιατί μας χάρισαν τη λευτεριά.</a:t>
            </a:r>
          </a:p>
          <a:p>
            <a:pPr marL="0" indent="0">
              <a:buNone/>
            </a:pPr>
            <a:r>
              <a:rPr lang="el-GR" sz="1400" dirty="0" smtClean="0"/>
              <a:t>Η δασκάλα μας πήρε βαθιά ανάσα. Φαινόταν ευχαριστημένη από τις απαντήσεις μας. Κι ωστόσο είπε:</a:t>
            </a:r>
          </a:p>
          <a:p>
            <a:pPr marL="0" indent="0">
              <a:buNone/>
            </a:pPr>
            <a:r>
              <a:rPr lang="el-GR" sz="1400" dirty="0" smtClean="0"/>
              <a:t>– Ναι, αλλά…</a:t>
            </a:r>
          </a:p>
          <a:p>
            <a:pPr marL="0" indent="0">
              <a:buNone/>
            </a:pPr>
            <a:r>
              <a:rPr lang="el-GR" sz="1400" dirty="0" smtClean="0"/>
              <a:t>– Αλλά;</a:t>
            </a:r>
          </a:p>
          <a:p>
            <a:pPr marL="0" indent="0">
              <a:buNone/>
            </a:pPr>
            <a:r>
              <a:rPr lang="el-GR" sz="1400" dirty="0" smtClean="0"/>
              <a:t>– Παραλείψατε έναν ήρωα.</a:t>
            </a:r>
          </a:p>
          <a:p>
            <a:pPr marL="0" indent="0">
              <a:buNone/>
            </a:pPr>
            <a:r>
              <a:rPr lang="el-GR" sz="1400" dirty="0" smtClean="0"/>
              <a:t>– Ποιον; Τον Κανάρη;</a:t>
            </a:r>
          </a:p>
        </p:txBody>
      </p:sp>
    </p:spTree>
    <p:extLst>
      <p:ext uri="{BB962C8B-B14F-4D97-AF65-F5344CB8AC3E}">
        <p14:creationId xmlns:p14="http://schemas.microsoft.com/office/powerpoint/2010/main" val="2693362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3"/>
          </p:nvPr>
        </p:nvSpPr>
        <p:spPr>
          <a:xfrm>
            <a:off x="457200" y="332656"/>
            <a:ext cx="8229600" cy="6120680"/>
          </a:xfrm>
        </p:spPr>
        <p:txBody>
          <a:bodyPr>
            <a:normAutofit fontScale="25000" lnSpcReduction="20000"/>
          </a:bodyPr>
          <a:lstStyle/>
          <a:p>
            <a:pPr marL="0" indent="0">
              <a:buNone/>
            </a:pPr>
            <a:endParaRPr lang="el-GR" dirty="0"/>
          </a:p>
          <a:p>
            <a:pPr marL="0" indent="0">
              <a:buNone/>
            </a:pPr>
            <a:r>
              <a:rPr lang="el-GR" sz="6400" dirty="0"/>
              <a:t>– Όχι!</a:t>
            </a:r>
          </a:p>
          <a:p>
            <a:pPr marL="0" indent="0">
              <a:buNone/>
            </a:pPr>
            <a:r>
              <a:rPr lang="el-GR" sz="6400" dirty="0"/>
              <a:t>– Τον Μπότσαρη;</a:t>
            </a:r>
          </a:p>
          <a:p>
            <a:pPr marL="0" indent="0">
              <a:buNone/>
            </a:pPr>
            <a:r>
              <a:rPr lang="el-GR" sz="6400" dirty="0"/>
              <a:t>– Όχι! Όχι! Ο ήρωας αυτός που ξεχάσατε δε φορούσε φουστανέλα</a:t>
            </a:r>
            <a:r>
              <a:rPr lang="el-GR" sz="6400" dirty="0" smtClean="0"/>
              <a:t>!</a:t>
            </a:r>
            <a:endParaRPr lang="el-GR" sz="6400" dirty="0"/>
          </a:p>
          <a:p>
            <a:pPr marL="0" indent="0">
              <a:buNone/>
            </a:pPr>
            <a:r>
              <a:rPr lang="el-GR" sz="6400" dirty="0" smtClean="0"/>
              <a:t>– Και τι φορούσε;</a:t>
            </a:r>
          </a:p>
          <a:p>
            <a:pPr marL="0" indent="0">
              <a:buNone/>
            </a:pPr>
            <a:r>
              <a:rPr lang="el-GR" sz="6400" dirty="0" smtClean="0"/>
              <a:t>– Κουστούμι!</a:t>
            </a:r>
          </a:p>
          <a:p>
            <a:pPr marL="0" indent="0">
              <a:buNone/>
            </a:pPr>
            <a:r>
              <a:rPr lang="el-GR" sz="6400" dirty="0" smtClean="0"/>
              <a:t>– Κουστούμι; Και πώς πολεμούσε;</a:t>
            </a:r>
          </a:p>
          <a:p>
            <a:pPr marL="0" indent="0">
              <a:buNone/>
            </a:pPr>
            <a:r>
              <a:rPr lang="el-GR" sz="6400" dirty="0" smtClean="0"/>
              <a:t>– Δεν πολεμούσε!</a:t>
            </a:r>
          </a:p>
          <a:p>
            <a:pPr marL="0" indent="0">
              <a:buNone/>
            </a:pPr>
            <a:r>
              <a:rPr lang="el-GR" sz="6400" dirty="0" smtClean="0"/>
              <a:t>– Μα τότε τι ήρωας ήταν;</a:t>
            </a:r>
          </a:p>
          <a:p>
            <a:pPr marL="0" indent="0">
              <a:buNone/>
            </a:pPr>
            <a:r>
              <a:rPr lang="el-GR" sz="6400" dirty="0" smtClean="0"/>
              <a:t>– Και δε μου λέτε, ήρωες είναι μόνο εκείνοι που μάχονται με όπλα;</a:t>
            </a:r>
          </a:p>
          <a:p>
            <a:pPr marL="0" indent="0">
              <a:buNone/>
            </a:pPr>
            <a:r>
              <a:rPr lang="el-GR" sz="6400" dirty="0" smtClean="0"/>
              <a:t>Πραγματικά. Αυτό ήταν κάτι που δεν το είχαμε σκεφτεί.</a:t>
            </a:r>
          </a:p>
          <a:p>
            <a:pPr marL="0" indent="0">
              <a:buNone/>
            </a:pPr>
            <a:r>
              <a:rPr lang="el-GR" sz="6400" dirty="0" smtClean="0"/>
              <a:t>– Στη ζωή υπάρχουν ήρωες, που δεν κρατούν πολεμικό όπλο. Είναι οι  καθημερινοί ήρωες, που αγωνίζονται ο καθένας όπως μπορεί.</a:t>
            </a:r>
          </a:p>
          <a:p>
            <a:pPr marL="0" indent="0">
              <a:buNone/>
            </a:pPr>
            <a:r>
              <a:rPr lang="el-GR" sz="6400" dirty="0" smtClean="0"/>
              <a:t>Ήταν τώρα η σειρά μας να την τρελάνουμε στις ερωτήσεις.</a:t>
            </a:r>
          </a:p>
          <a:p>
            <a:pPr marL="0" indent="0">
              <a:buNone/>
            </a:pPr>
            <a:r>
              <a:rPr lang="el-GR" sz="6400" dirty="0" smtClean="0"/>
              <a:t>– Και πώς αγωνίστηκε ο ήρωας που ξεχάσαμε;</a:t>
            </a:r>
          </a:p>
          <a:p>
            <a:pPr marL="0" indent="0">
              <a:buNone/>
            </a:pPr>
            <a:r>
              <a:rPr lang="el-GR" sz="6400" dirty="0" smtClean="0"/>
              <a:t>– Με την πένα του.</a:t>
            </a:r>
          </a:p>
          <a:p>
            <a:pPr marL="0" indent="0">
              <a:buNone/>
            </a:pPr>
            <a:r>
              <a:rPr lang="el-GR" sz="6400" dirty="0" smtClean="0"/>
              <a:t>– Είναι όπλο η πένα;</a:t>
            </a:r>
          </a:p>
          <a:p>
            <a:pPr marL="0" indent="0">
              <a:buNone/>
            </a:pPr>
            <a:r>
              <a:rPr lang="el-GR" sz="6400" dirty="0" smtClean="0"/>
              <a:t>– Είναι… Στα χέρια ενός ποιητή είναι.</a:t>
            </a:r>
          </a:p>
          <a:p>
            <a:pPr marL="0" indent="0">
              <a:buNone/>
            </a:pPr>
            <a:r>
              <a:rPr lang="el-GR" sz="6400" dirty="0" smtClean="0"/>
              <a:t>– Κι ήταν ποιητής;</a:t>
            </a:r>
          </a:p>
          <a:p>
            <a:pPr marL="0" indent="0">
              <a:buNone/>
            </a:pPr>
            <a:r>
              <a:rPr lang="el-GR" sz="6400" dirty="0" smtClean="0"/>
              <a:t>– Ναι!</a:t>
            </a:r>
          </a:p>
          <a:p>
            <a:pPr marL="0" indent="0">
              <a:buNone/>
            </a:pPr>
            <a:r>
              <a:rPr lang="el-GR" sz="6400" dirty="0" smtClean="0"/>
              <a:t>– Και πώς τον έλεγαν;</a:t>
            </a:r>
          </a:p>
          <a:p>
            <a:pPr marL="0" indent="0">
              <a:buNone/>
            </a:pPr>
            <a:r>
              <a:rPr lang="el-GR" sz="6400" dirty="0" smtClean="0"/>
              <a:t>Έγινε σιωπή στην τάξη. Σταμάτησαν οι ερωτήσεις, σταμάτησαν και οι απαντήσεις. Ύστερα, η δασκάλα μάς είπε τονίζοντας μία </a:t>
            </a:r>
            <a:r>
              <a:rPr lang="el-GR" sz="6400" dirty="0" err="1" smtClean="0"/>
              <a:t>μία</a:t>
            </a:r>
            <a:r>
              <a:rPr lang="el-GR" sz="6400" dirty="0" smtClean="0"/>
              <a:t> τις λέξεις.</a:t>
            </a:r>
          </a:p>
          <a:p>
            <a:endParaRPr lang="el-GR" dirty="0"/>
          </a:p>
        </p:txBody>
      </p:sp>
    </p:spTree>
    <p:extLst>
      <p:ext uri="{BB962C8B-B14F-4D97-AF65-F5344CB8AC3E}">
        <p14:creationId xmlns:p14="http://schemas.microsoft.com/office/powerpoint/2010/main" val="2782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3"/>
          </p:nvPr>
        </p:nvSpPr>
        <p:spPr>
          <a:xfrm>
            <a:off x="395536" y="404664"/>
            <a:ext cx="8136904" cy="5688632"/>
          </a:xfrm>
        </p:spPr>
        <p:txBody>
          <a:bodyPr>
            <a:normAutofit fontScale="70000" lnSpcReduction="20000"/>
          </a:bodyPr>
          <a:lstStyle/>
          <a:p>
            <a:pPr marL="0" indent="0">
              <a:buNone/>
            </a:pPr>
            <a:r>
              <a:rPr lang="el-GR" sz="2400" dirty="0"/>
              <a:t>– Δίπλα στους ήρωες που αναφέρατε και που αγωνίστηκαν με ηρωισμό και αυτοθυσία, αγωνίστηκε και ο </a:t>
            </a:r>
            <a:r>
              <a:rPr lang="el-GR" sz="2400" b="1" dirty="0"/>
              <a:t>Διονύσιος Σολωμός. </a:t>
            </a:r>
            <a:r>
              <a:rPr lang="el-GR" sz="2400" dirty="0"/>
              <a:t>Δεν πήδησε ποτέ ραχούλες. Δεν κράτησε ποτέ πιστόλια. Δε μύρισε μπαρούτι. Μόνο από μακριά άκουγε το θόρυβο της μάχης. Κι όμως η πένα του πολεμούσε. Πολεμούσε με τους στίχους του. Μπορεί οι άλλοι ήρωες να μας χάρισαν τη λευτεριά, όμως ο ποιητής μάς έδωσε ένα σύμβολο. Και μάλιστα το έδωσε, όπως και την υπόλοιπη ποίησή του, στην απλή γλώσσα του λαού, που λίγοι γραμματισμένοι τη χρησιμοποιούσαν ως τότε. Τα λόγια του ύμνου τα ξέρουμε όλοι απέξω. Αλλά για να δούμε καλύτερα τι θέλουν να πουν.</a:t>
            </a:r>
          </a:p>
          <a:p>
            <a:pPr marL="0" indent="0">
              <a:buNone/>
            </a:pPr>
            <a:r>
              <a:rPr lang="el-GR" sz="2400" b="1" dirty="0">
                <a:solidFill>
                  <a:srgbClr val="FF0000"/>
                </a:solidFill>
              </a:rPr>
              <a:t>Σε γνωρίζω από την κόψη</a:t>
            </a:r>
          </a:p>
          <a:p>
            <a:pPr marL="0" indent="0">
              <a:buNone/>
            </a:pPr>
            <a:r>
              <a:rPr lang="el-GR" sz="2400" b="1" dirty="0">
                <a:solidFill>
                  <a:srgbClr val="FF0000"/>
                </a:solidFill>
              </a:rPr>
              <a:t>του σπαθιού την τρομερή</a:t>
            </a:r>
          </a:p>
          <a:p>
            <a:pPr marL="0" indent="0">
              <a:buNone/>
            </a:pPr>
            <a:r>
              <a:rPr lang="el-GR" sz="2400" b="1" dirty="0">
                <a:solidFill>
                  <a:srgbClr val="FF0000"/>
                </a:solidFill>
              </a:rPr>
              <a:t>σε γνωρίζω από την όψη</a:t>
            </a:r>
          </a:p>
          <a:p>
            <a:pPr marL="0" indent="0">
              <a:buNone/>
            </a:pPr>
            <a:r>
              <a:rPr lang="el-GR" sz="2400" b="1" dirty="0">
                <a:solidFill>
                  <a:srgbClr val="FF0000"/>
                </a:solidFill>
              </a:rPr>
              <a:t>που με βία μετράει τη γη.</a:t>
            </a:r>
          </a:p>
          <a:p>
            <a:pPr marL="0" indent="0">
              <a:buNone/>
            </a:pPr>
            <a:r>
              <a:rPr lang="el-GR" sz="2400" b="1" dirty="0">
                <a:solidFill>
                  <a:srgbClr val="FF0000"/>
                </a:solidFill>
              </a:rPr>
              <a:t>Απ’ τα κόκαλα βγαλμένη</a:t>
            </a:r>
          </a:p>
          <a:p>
            <a:pPr marL="0" indent="0">
              <a:buNone/>
            </a:pPr>
            <a:r>
              <a:rPr lang="el-GR" sz="2400" b="1" dirty="0">
                <a:solidFill>
                  <a:srgbClr val="FF0000"/>
                </a:solidFill>
              </a:rPr>
              <a:t>των Ελλήνων τα ιερά,</a:t>
            </a:r>
          </a:p>
          <a:p>
            <a:pPr marL="0" indent="0">
              <a:buNone/>
            </a:pPr>
            <a:r>
              <a:rPr lang="el-GR" sz="2400" b="1" dirty="0">
                <a:solidFill>
                  <a:srgbClr val="FF0000"/>
                </a:solidFill>
              </a:rPr>
              <a:t>και σαν πρώτα ανδρειωμένη,</a:t>
            </a:r>
          </a:p>
          <a:p>
            <a:pPr marL="0" indent="0">
              <a:buNone/>
            </a:pPr>
            <a:r>
              <a:rPr lang="el-GR" sz="2400" b="1" dirty="0">
                <a:solidFill>
                  <a:srgbClr val="FF0000"/>
                </a:solidFill>
              </a:rPr>
              <a:t>Χαίρε ω χαίρε, </a:t>
            </a:r>
            <a:r>
              <a:rPr lang="el-GR" sz="2400" b="1" dirty="0" err="1">
                <a:solidFill>
                  <a:srgbClr val="FF0000"/>
                </a:solidFill>
              </a:rPr>
              <a:t>Ελευθεριά</a:t>
            </a:r>
            <a:r>
              <a:rPr lang="el-GR" sz="2400" b="1" dirty="0">
                <a:solidFill>
                  <a:srgbClr val="FF0000"/>
                </a:solidFill>
              </a:rPr>
              <a:t>!</a:t>
            </a:r>
          </a:p>
          <a:p>
            <a:pPr marL="0" indent="0">
              <a:buNone/>
            </a:pPr>
            <a:r>
              <a:rPr lang="el-GR" sz="2400" dirty="0"/>
              <a:t>Βάλαμε τα δυνατά μας όλα τα παιδιά κι είπαμε πολύ προσεκτικά τον εθνικό ύμνο, για ν’ αναγαλλιάσει η ψυχή του ποιητή καθώς λέγαμε το τραγούδι</a:t>
            </a:r>
          </a:p>
          <a:p>
            <a:pPr marL="0" indent="0">
              <a:buNone/>
            </a:pPr>
            <a:r>
              <a:rPr lang="el-GR" sz="2400" dirty="0"/>
              <a:t>του.</a:t>
            </a:r>
          </a:p>
          <a:p>
            <a:pPr marL="0" indent="0" algn="r">
              <a:buNone/>
            </a:pPr>
            <a:r>
              <a:rPr lang="el-GR" sz="2400" dirty="0"/>
              <a:t>                                                                                                                                                                                                        Αγγελική </a:t>
            </a:r>
            <a:r>
              <a:rPr lang="el-GR" sz="2400" dirty="0" err="1"/>
              <a:t>Βαρελλά</a:t>
            </a:r>
            <a:endParaRPr lang="el-GR" sz="2400" dirty="0"/>
          </a:p>
          <a:p>
            <a:pPr marL="45720" indent="0">
              <a:buNone/>
            </a:pPr>
            <a:endParaRPr lang="el-GR" dirty="0"/>
          </a:p>
        </p:txBody>
      </p:sp>
    </p:spTree>
    <p:extLst>
      <p:ext uri="{BB962C8B-B14F-4D97-AF65-F5344CB8AC3E}">
        <p14:creationId xmlns:p14="http://schemas.microsoft.com/office/powerpoint/2010/main" val="108730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372168"/>
            <a:ext cx="8280919" cy="1143000"/>
          </a:xfrm>
        </p:spPr>
        <p:txBody>
          <a:bodyPr/>
          <a:lstStyle/>
          <a:p>
            <a:pPr algn="l"/>
            <a:r>
              <a:rPr lang="el-GR" sz="2400" dirty="0" smtClean="0"/>
              <a:t>Διάβασε πολύ καλά το κείμενο και απάντησε στις παραπάνω ερωτήσεις στο τετράδιό σου.</a:t>
            </a:r>
            <a:endParaRPr lang="el-GR" sz="2400" dirty="0"/>
          </a:p>
        </p:txBody>
      </p:sp>
      <p:sp>
        <p:nvSpPr>
          <p:cNvPr id="3" name="Θέση περιεχομένου 2"/>
          <p:cNvSpPr>
            <a:spLocks noGrp="1"/>
          </p:cNvSpPr>
          <p:nvPr>
            <p:ph sz="quarter" idx="13"/>
          </p:nvPr>
        </p:nvSpPr>
        <p:spPr>
          <a:xfrm>
            <a:off x="611560" y="731520"/>
            <a:ext cx="7992888" cy="2481456"/>
          </a:xfrm>
        </p:spPr>
        <p:txBody>
          <a:bodyPr/>
          <a:lstStyle/>
          <a:p>
            <a:r>
              <a:rPr lang="el-GR" dirty="0" smtClean="0"/>
              <a:t>Με τι όπλο πολέμησε ο Διονύσιος Σολωμός και πώς βοήθησε στον αγώνα;</a:t>
            </a:r>
          </a:p>
          <a:p>
            <a:r>
              <a:rPr lang="el-GR" dirty="0" smtClean="0"/>
              <a:t>Ποιους ήρωες της Επανάστασης του ‘ 21 γνωρίζεις;</a:t>
            </a:r>
          </a:p>
          <a:p>
            <a:r>
              <a:rPr lang="el-GR" dirty="0" smtClean="0"/>
              <a:t>Τι οφείλουμε στους ήρωες και γιατί;</a:t>
            </a:r>
          </a:p>
          <a:p>
            <a:endParaRPr lang="el-GR" dirty="0" smtClean="0"/>
          </a:p>
          <a:p>
            <a:endParaRPr lang="el-GR" dirty="0" smtClean="0"/>
          </a:p>
          <a:p>
            <a:endParaRPr lang="el-GR" dirty="0"/>
          </a:p>
        </p:txBody>
      </p:sp>
    </p:spTree>
    <p:extLst>
      <p:ext uri="{BB962C8B-B14F-4D97-AF65-F5344CB8AC3E}">
        <p14:creationId xmlns:p14="http://schemas.microsoft.com/office/powerpoint/2010/main" val="3853147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211960" y="2492896"/>
            <a:ext cx="4671060" cy="3436620"/>
          </a:xfrm>
        </p:spPr>
      </p:pic>
      <p:sp>
        <p:nvSpPr>
          <p:cNvPr id="5" name="Ελλειψοειδής επεξήγηση 4"/>
          <p:cNvSpPr/>
          <p:nvPr/>
        </p:nvSpPr>
        <p:spPr>
          <a:xfrm>
            <a:off x="755576" y="548680"/>
            <a:ext cx="5976664" cy="2952328"/>
          </a:xfrm>
          <a:prstGeom prst="wedgeEllipseCallout">
            <a:avLst>
              <a:gd name="adj1" fmla="val 60274"/>
              <a:gd name="adj2" fmla="val 5269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dirty="0" smtClean="0"/>
              <a:t>Αντίγραψε τώρα με ωραία γράμματα στο τετράδιό σου τους στίχους του Εθνικού μας ύμνου, που είναι με έντονα, κόκκινα γράμματα (Μία φορά)</a:t>
            </a:r>
          </a:p>
          <a:p>
            <a:pPr algn="ctr"/>
            <a:endParaRPr lang="el-GR" dirty="0"/>
          </a:p>
        </p:txBody>
      </p:sp>
    </p:spTree>
    <p:extLst>
      <p:ext uri="{BB962C8B-B14F-4D97-AF65-F5344CB8AC3E}">
        <p14:creationId xmlns:p14="http://schemas.microsoft.com/office/powerpoint/2010/main" val="776520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3600" y="5157192"/>
            <a:ext cx="8414320" cy="1368152"/>
          </a:xfrm>
        </p:spPr>
        <p:txBody>
          <a:bodyPr/>
          <a:lstStyle/>
          <a:p>
            <a:pPr algn="ctr"/>
            <a:r>
              <a:rPr lang="el-GR" sz="1800" dirty="0"/>
              <a:t>Στον πίνακα παρατήρησε και ονόμασε τα όπλα και τα ρούχα που φορά το Ελληνόπουλο. Σκέψου και γράψε εάν το Ελληνόπουλο αυτό μπορεί να είναι κάποιος «ήρωας» του ’21. Διηγήσου ή ζωγράφισε μια ιστορία γι’ αυτό.</a:t>
            </a: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55576" y="152306"/>
            <a:ext cx="5084547"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4788024" y="4847674"/>
            <a:ext cx="4027064" cy="338554"/>
          </a:xfrm>
          <a:prstGeom prst="rect">
            <a:avLst/>
          </a:prstGeom>
        </p:spPr>
        <p:txBody>
          <a:bodyPr wrap="none">
            <a:spAutoFit/>
          </a:bodyPr>
          <a:lstStyle/>
          <a:p>
            <a:r>
              <a:rPr lang="el-GR" sz="1600" dirty="0" err="1" smtClean="0">
                <a:solidFill>
                  <a:srgbClr val="C00000"/>
                </a:solidFill>
              </a:rPr>
              <a:t>Αλεξάντρ</a:t>
            </a:r>
            <a:r>
              <a:rPr lang="el-GR" sz="1600" dirty="0" smtClean="0">
                <a:solidFill>
                  <a:srgbClr val="C00000"/>
                </a:solidFill>
              </a:rPr>
              <a:t>-Μαρί </a:t>
            </a:r>
            <a:r>
              <a:rPr lang="el-GR" sz="1600" dirty="0" err="1" smtClean="0">
                <a:solidFill>
                  <a:srgbClr val="C00000"/>
                </a:solidFill>
              </a:rPr>
              <a:t>Κολέν</a:t>
            </a:r>
            <a:r>
              <a:rPr lang="el-GR" sz="1600" dirty="0" smtClean="0">
                <a:solidFill>
                  <a:srgbClr val="C00000"/>
                </a:solidFill>
              </a:rPr>
              <a:t>, «Το Ελληνόπουλο»</a:t>
            </a:r>
            <a:endParaRPr lang="el-GR" sz="1600" dirty="0">
              <a:solidFill>
                <a:srgbClr val="C00000"/>
              </a:solidFill>
            </a:endParaRPr>
          </a:p>
        </p:txBody>
      </p:sp>
    </p:spTree>
    <p:extLst>
      <p:ext uri="{BB962C8B-B14F-4D97-AF65-F5344CB8AC3E}">
        <p14:creationId xmlns:p14="http://schemas.microsoft.com/office/powerpoint/2010/main" val="3119806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692696"/>
            <a:ext cx="8424936" cy="792088"/>
          </a:xfrm>
          <a:solidFill>
            <a:schemeClr val="accent5">
              <a:lumMod val="60000"/>
              <a:lumOff val="40000"/>
            </a:schemeClr>
          </a:solidFill>
        </p:spPr>
        <p:txBody>
          <a:bodyPr/>
          <a:lstStyle/>
          <a:p>
            <a:pPr algn="ctr"/>
            <a:r>
              <a:rPr lang="el-GR" sz="1800" dirty="0" smtClean="0">
                <a:latin typeface="Calibri Light" pitchFamily="34" charset="0"/>
                <a:cs typeface="Calibri Light" pitchFamily="34" charset="0"/>
              </a:rPr>
              <a:t>Λύνω τα  προβλήματα (Μπορείς να πληκτρολογήσεις τη λύση πάνω στη διαφάνεια.)</a:t>
            </a:r>
            <a:endParaRPr lang="el-GR" sz="1800" dirty="0">
              <a:latin typeface="Calibri Light" pitchFamily="34" charset="0"/>
              <a:cs typeface="Calibri Light" pitchFamily="34" charset="0"/>
            </a:endParaRPr>
          </a:p>
        </p:txBody>
      </p:sp>
      <p:sp>
        <p:nvSpPr>
          <p:cNvPr id="3" name="Θέση περιεχομένου 2"/>
          <p:cNvSpPr>
            <a:spLocks noGrp="1"/>
          </p:cNvSpPr>
          <p:nvPr>
            <p:ph sz="quarter" idx="13"/>
          </p:nvPr>
        </p:nvSpPr>
        <p:spPr>
          <a:xfrm>
            <a:off x="611560" y="260648"/>
            <a:ext cx="7632848" cy="5544616"/>
          </a:xfrm>
        </p:spPr>
        <p:txBody>
          <a:bodyPr/>
          <a:lstStyle/>
          <a:p>
            <a:pPr algn="ctr"/>
            <a:r>
              <a:rPr lang="el-GR" dirty="0" smtClean="0"/>
              <a:t>Και τώρα Μαθηματικά!!!!</a:t>
            </a:r>
          </a:p>
          <a:p>
            <a:pPr marL="45720" indent="0">
              <a:buNone/>
            </a:pPr>
            <a:endParaRPr lang="el-GR" dirty="0"/>
          </a:p>
        </p:txBody>
      </p:sp>
      <p:sp>
        <p:nvSpPr>
          <p:cNvPr id="4" name="Επεξήγηση με παραλληλόγραμμο 3"/>
          <p:cNvSpPr/>
          <p:nvPr/>
        </p:nvSpPr>
        <p:spPr>
          <a:xfrm>
            <a:off x="323528" y="1628800"/>
            <a:ext cx="8352928" cy="2088232"/>
          </a:xfrm>
          <a:prstGeom prst="wedgeRectCallout">
            <a:avLst>
              <a:gd name="adj1" fmla="val -21052"/>
              <a:gd name="adj2" fmla="val 5191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dirty="0" smtClean="0"/>
              <a:t>Η Μυρτώ είχε μια </a:t>
            </a:r>
            <a:r>
              <a:rPr lang="el-GR" dirty="0" err="1" smtClean="0"/>
              <a:t>σακουλίτσα</a:t>
            </a:r>
            <a:r>
              <a:rPr lang="el-GR" dirty="0" smtClean="0"/>
              <a:t> που είχε μέσα 100 καραμέλες. Έδωσε από 9 καραμέλες σε 6 φίλους της. Πόσες καραμέλες της έμειναν;</a:t>
            </a:r>
          </a:p>
          <a:p>
            <a:pPr algn="ctr"/>
            <a:r>
              <a:rPr lang="el-GR" dirty="0" smtClean="0"/>
              <a:t>Λύση </a:t>
            </a:r>
          </a:p>
          <a:p>
            <a:pPr algn="ctr"/>
            <a:endParaRPr lang="el-GR" dirty="0" smtClean="0"/>
          </a:p>
          <a:p>
            <a:pPr algn="ctr"/>
            <a:endParaRPr lang="el-GR" dirty="0"/>
          </a:p>
          <a:p>
            <a:pPr algn="ctr"/>
            <a:endParaRPr lang="el-GR" dirty="0" smtClean="0"/>
          </a:p>
          <a:p>
            <a:pPr algn="ctr"/>
            <a:r>
              <a:rPr lang="el-GR" dirty="0" smtClean="0"/>
              <a:t>Απάντηση:…………………………………………………………………………………..</a:t>
            </a:r>
            <a:endParaRPr lang="el-GR" dirty="0"/>
          </a:p>
        </p:txBody>
      </p:sp>
      <p:sp>
        <p:nvSpPr>
          <p:cNvPr id="5" name="Επεξήγηση με παραλληλόγραμμο 4"/>
          <p:cNvSpPr/>
          <p:nvPr/>
        </p:nvSpPr>
        <p:spPr>
          <a:xfrm>
            <a:off x="107504" y="3933056"/>
            <a:ext cx="8928992" cy="2088232"/>
          </a:xfrm>
          <a:prstGeom prst="wedgeRectCallout">
            <a:avLst>
              <a:gd name="adj1" fmla="val -21052"/>
              <a:gd name="adj2" fmla="val 5191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dirty="0" smtClean="0"/>
              <a:t>Ο παππούς του Ανδρέα φύτεψε στο περιβόλι του 5 σειρές λεμονιές και 6 σειρές </a:t>
            </a:r>
            <a:r>
              <a:rPr lang="el-GR" dirty="0" err="1" smtClean="0"/>
              <a:t>πορτοκαλιες</a:t>
            </a:r>
            <a:r>
              <a:rPr lang="el-GR" dirty="0" smtClean="0"/>
              <a:t>. Σε κάθε σειρά φύτεψε από 9 δέντρα. Πόσα δέντρα φύτεψε συνολικά;</a:t>
            </a:r>
          </a:p>
          <a:p>
            <a:pPr algn="ctr"/>
            <a:r>
              <a:rPr lang="el-GR" dirty="0" smtClean="0"/>
              <a:t>Λύση </a:t>
            </a:r>
          </a:p>
          <a:p>
            <a:pPr algn="ctr"/>
            <a:endParaRPr lang="el-GR" dirty="0" smtClean="0"/>
          </a:p>
          <a:p>
            <a:pPr algn="ctr"/>
            <a:endParaRPr lang="el-GR" dirty="0"/>
          </a:p>
          <a:p>
            <a:pPr algn="ctr"/>
            <a:endParaRPr lang="el-GR" dirty="0" smtClean="0"/>
          </a:p>
          <a:p>
            <a:pPr algn="ctr"/>
            <a:r>
              <a:rPr lang="el-GR" dirty="0" smtClean="0"/>
              <a:t>Απάντηση:…………………………………………………………………………………..</a:t>
            </a:r>
            <a:endParaRPr lang="el-GR" dirty="0"/>
          </a:p>
        </p:txBody>
      </p:sp>
    </p:spTree>
    <p:extLst>
      <p:ext uri="{BB962C8B-B14F-4D97-AF65-F5344CB8AC3E}">
        <p14:creationId xmlns:p14="http://schemas.microsoft.com/office/powerpoint/2010/main" val="2500094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sz="quarter" idx="13"/>
          </p:nvPr>
        </p:nvSpPr>
        <p:spPr>
          <a:xfrm>
            <a:off x="251520" y="476672"/>
            <a:ext cx="8424936" cy="5400600"/>
          </a:xfrm>
        </p:spPr>
        <p:txBody>
          <a:bodyPr/>
          <a:lstStyle/>
          <a:p>
            <a:endParaRPr lang="el-GR" dirty="0"/>
          </a:p>
        </p:txBody>
      </p:sp>
      <p:sp>
        <p:nvSpPr>
          <p:cNvPr id="5" name="Επεξήγηση με παραλληλόγραμμο 4"/>
          <p:cNvSpPr/>
          <p:nvPr/>
        </p:nvSpPr>
        <p:spPr>
          <a:xfrm>
            <a:off x="251520" y="476672"/>
            <a:ext cx="8424936" cy="2448272"/>
          </a:xfrm>
          <a:prstGeom prst="wedgeRectCallout">
            <a:avLst>
              <a:gd name="adj1" fmla="val -18869"/>
              <a:gd name="adj2" fmla="val 4895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dirty="0" smtClean="0"/>
              <a:t>Ένας ράφτης έραψε συνολικά σήμερα 8 πουκάμισα. Σε κάθε πουκάμισο θέλει να βάλει 9 κουμπιά. Έχει όμως μόνο 50 κουμπιά. Πόσα κουμπιά χρειάζεται ακόμη;</a:t>
            </a:r>
          </a:p>
          <a:p>
            <a:pPr algn="ctr"/>
            <a:r>
              <a:rPr lang="el-GR" dirty="0" smtClean="0"/>
              <a:t>Λύση </a:t>
            </a:r>
          </a:p>
          <a:p>
            <a:pPr algn="ctr"/>
            <a:endParaRPr lang="el-GR" dirty="0"/>
          </a:p>
          <a:p>
            <a:pPr algn="ctr"/>
            <a:endParaRPr lang="el-GR" dirty="0" smtClean="0"/>
          </a:p>
          <a:p>
            <a:pPr algn="ctr"/>
            <a:endParaRPr lang="el-GR" dirty="0"/>
          </a:p>
          <a:p>
            <a:pPr algn="ctr"/>
            <a:r>
              <a:rPr lang="el-GR" dirty="0" smtClean="0"/>
              <a:t>Απάντηση: ………………………………………………………………………………………….</a:t>
            </a:r>
            <a:endParaRPr lang="el-GR" dirty="0"/>
          </a:p>
        </p:txBody>
      </p:sp>
      <p:sp>
        <p:nvSpPr>
          <p:cNvPr id="7" name="Επεξήγηση με παραλληλόγραμμο 6"/>
          <p:cNvSpPr/>
          <p:nvPr/>
        </p:nvSpPr>
        <p:spPr>
          <a:xfrm>
            <a:off x="323528" y="3232408"/>
            <a:ext cx="8424936" cy="2448272"/>
          </a:xfrm>
          <a:prstGeom prst="wedgeRectCallout">
            <a:avLst>
              <a:gd name="adj1" fmla="val -18869"/>
              <a:gd name="adj2" fmla="val 4895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dirty="0" smtClean="0"/>
              <a:t>Ο Γιώργος όταν βάζει τα στρατιωτάκια του σε τριάδες, φτιάχνει 8 τριάδες. Σήμερα τα έβαλε σε τετράδες. Πόσες τετράδες έφτιαξε;</a:t>
            </a:r>
          </a:p>
          <a:p>
            <a:pPr algn="ctr"/>
            <a:r>
              <a:rPr lang="el-GR" dirty="0" smtClean="0"/>
              <a:t>Λύση </a:t>
            </a:r>
          </a:p>
          <a:p>
            <a:pPr algn="ctr"/>
            <a:endParaRPr lang="el-GR" dirty="0"/>
          </a:p>
          <a:p>
            <a:pPr algn="ctr"/>
            <a:endParaRPr lang="el-GR" dirty="0" smtClean="0"/>
          </a:p>
          <a:p>
            <a:pPr algn="ctr"/>
            <a:endParaRPr lang="el-GR" dirty="0"/>
          </a:p>
          <a:p>
            <a:pPr algn="ctr"/>
            <a:r>
              <a:rPr lang="el-GR" dirty="0" smtClean="0"/>
              <a:t>Απάντηση: ………………………………………………………………………………………….</a:t>
            </a:r>
            <a:endParaRPr lang="el-GR" dirty="0"/>
          </a:p>
        </p:txBody>
      </p:sp>
    </p:spTree>
    <p:extLst>
      <p:ext uri="{BB962C8B-B14F-4D97-AF65-F5344CB8AC3E}">
        <p14:creationId xmlns:p14="http://schemas.microsoft.com/office/powerpoint/2010/main" val="755959216"/>
      </p:ext>
    </p:extLst>
  </p:cSld>
  <p:clrMapOvr>
    <a:masterClrMapping/>
  </p:clrMapOvr>
</p:sld>
</file>

<file path=ppt/theme/theme1.xml><?xml version="1.0" encoding="utf-8"?>
<a:theme xmlns:a="http://schemas.openxmlformats.org/drawingml/2006/main" name="Πνοή">
  <a:themeElements>
    <a:clrScheme name="Πνοή">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Πνοή">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νοή">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81</TotalTime>
  <Words>862</Words>
  <Application>Microsoft Office PowerPoint</Application>
  <PresentationFormat>Προβολή στην οθόνη (4:3)</PresentationFormat>
  <Paragraphs>106</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Πνοή</vt:lpstr>
      <vt:lpstr>Εξ αποστάσεως διδασκαλία!!!</vt:lpstr>
      <vt:lpstr> Ο αγωνιστής με την πένα </vt:lpstr>
      <vt:lpstr>Παρουσίαση του PowerPoint</vt:lpstr>
      <vt:lpstr>Παρουσίαση του PowerPoint</vt:lpstr>
      <vt:lpstr>Διάβασε πολύ καλά το κείμενο και απάντησε στις παραπάνω ερωτήσεις στο τετράδιό σου.</vt:lpstr>
      <vt:lpstr>Παρουσίαση του PowerPoint</vt:lpstr>
      <vt:lpstr>Στον πίνακα παρατήρησε και ονόμασε τα όπλα και τα ρούχα που φορά το Ελληνόπουλο. Σκέψου και γράψε εάν το Ελληνόπουλο αυτό μπορεί να είναι κάποιος «ήρωας» του ’21. Διηγήσου ή ζωγράφισε μια ιστορία γι’ αυτό.</vt:lpstr>
      <vt:lpstr>Λύνω τα  προβλήματα (Μπορείς να πληκτρολογήσεις τη λύση πάνω στη διαφάνεια.)</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Εξ αποστάσεως διδασκαλία!!!</dc:title>
  <dc:creator>30694</dc:creator>
  <cp:lastModifiedBy>30694</cp:lastModifiedBy>
  <cp:revision>9</cp:revision>
  <dcterms:created xsi:type="dcterms:W3CDTF">2020-03-23T05:31:05Z</dcterms:created>
  <dcterms:modified xsi:type="dcterms:W3CDTF">2020-03-23T06:52:55Z</dcterms:modified>
</cp:coreProperties>
</file>