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91" r:id="rId9"/>
    <p:sldId id="265" r:id="rId10"/>
    <p:sldId id="266" r:id="rId11"/>
    <p:sldId id="270" r:id="rId12"/>
    <p:sldId id="271" r:id="rId13"/>
    <p:sldId id="274" r:id="rId14"/>
    <p:sldId id="272" r:id="rId15"/>
    <p:sldId id="273" r:id="rId16"/>
    <p:sldId id="275" r:id="rId17"/>
    <p:sldId id="276" r:id="rId18"/>
    <p:sldId id="277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9" r:id="rId27"/>
    <p:sldId id="290" r:id="rId28"/>
    <p:sldId id="30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15FE6-C4FF-4FB7-AE92-FAA03B03A9B7}" v="7" dt="2020-03-30T13:25:40.326"/>
    <p1510:client id="{22A3FDE9-DE0A-4E1F-90B9-E1BB6EF1F228}" v="26" dt="2020-03-25T20:24:55.851"/>
    <p1510:client id="{2B3FF000-D347-4C65-BA60-11E589332F2C}" v="520" dt="2020-03-25T21:26:43.196"/>
    <p1510:client id="{2DDBCF44-BE75-46A4-B196-8091D370D0BA}" v="622" dt="2020-03-30T10:03:05.274"/>
    <p1510:client id="{475D5FA6-A030-4322-B918-586768FB68CF}" v="717" dt="2020-03-30T09:44:38.944"/>
    <p1510:client id="{637368E9-E71A-4BB0-9B4B-E71D41A82083}" v="224" dt="2020-03-30T16:56:52.016"/>
    <p1510:client id="{82795910-A018-4440-8BE9-EA5BBA455CFC}" v="16" dt="2020-03-25T20:09:55.925"/>
    <p1510:client id="{90809FF0-F410-49A6-BC4E-006E5276EA13}" v="706" dt="2020-03-25T19:23:56.324"/>
    <p1510:client id="{92F8C959-B900-4DC4-AACD-20EC2FE4CC6D}" v="578" dt="2020-03-25T22:34:21.089"/>
    <p1510:client id="{E6623EAA-F433-4AA3-BD1E-B23DE8F1289C}" v="776" dt="2020-03-30T13:00:35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392" y="-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5T20:05:05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15055 4967 16383 0 0,'0'-36'0'0'0,"0"0"0"0"0,0 36-16383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45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159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057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75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52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917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00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45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64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29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3/31/2020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87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35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2169" y="707194"/>
            <a:ext cx="2740931" cy="3363505"/>
          </a:xfrm>
        </p:spPr>
        <p:txBody>
          <a:bodyPr anchor="b">
            <a:normAutofit/>
          </a:bodyPr>
          <a:lstStyle/>
          <a:p>
            <a:r>
              <a:rPr lang="en-US" sz="4050" err="1">
                <a:solidFill>
                  <a:schemeClr val="tx1"/>
                </a:solidFill>
                <a:latin typeface="Rockwell Condensed"/>
              </a:rPr>
              <a:t>Τεχνη</a:t>
            </a:r>
            <a:r>
              <a:rPr lang="en-US" sz="4050">
                <a:latin typeface="Rockwell Condensed"/>
              </a:rPr>
              <a:t/>
            </a:r>
            <a:br>
              <a:rPr lang="en-US" sz="4050">
                <a:latin typeface="Rockwell Condensed"/>
              </a:rPr>
            </a:br>
            <a:r>
              <a:rPr lang="en-US" sz="4050">
                <a:solidFill>
                  <a:schemeClr val="tx1"/>
                </a:solidFill>
                <a:latin typeface="Rockwell Condensed"/>
              </a:rPr>
              <a:t> </a:t>
            </a:r>
            <a:r>
              <a:rPr lang="en-US" sz="4050" err="1">
                <a:solidFill>
                  <a:schemeClr val="tx1"/>
                </a:solidFill>
                <a:latin typeface="Rockwell Condensed"/>
              </a:rPr>
              <a:t>στο</a:t>
            </a:r>
            <a:r>
              <a:rPr lang="en-US" sz="4050">
                <a:solidFill>
                  <a:schemeClr val="tx1"/>
                </a:solidFill>
                <a:latin typeface="Rockwell Condensed"/>
              </a:rPr>
              <a:t> </a:t>
            </a:r>
            <a:r>
              <a:rPr lang="en-US" sz="4050">
                <a:latin typeface="Rockwell Condensed"/>
              </a:rPr>
              <a:t/>
            </a:r>
            <a:br>
              <a:rPr lang="en-US" sz="4050">
                <a:latin typeface="Rockwell Condensed"/>
              </a:rPr>
            </a:br>
            <a:r>
              <a:rPr lang="en-US" sz="4050">
                <a:solidFill>
                  <a:schemeClr val="tx1"/>
                </a:solidFill>
                <a:latin typeface="Rockwell Condensed"/>
              </a:rPr>
              <a:t>α</a:t>
            </a:r>
            <a:r>
              <a:rPr lang="en-US" sz="4050" err="1">
                <a:solidFill>
                  <a:schemeClr val="tx1"/>
                </a:solidFill>
                <a:latin typeface="Rockwell Condensed"/>
              </a:rPr>
              <a:t>ττικο</a:t>
            </a:r>
            <a:r>
              <a:rPr lang="en-US" sz="4050">
                <a:solidFill>
                  <a:schemeClr val="tx1"/>
                </a:solidFill>
                <a:latin typeface="Rockwell Condensed"/>
              </a:rPr>
              <a:t> </a:t>
            </a:r>
            <a:r>
              <a:rPr lang="en-US" sz="4050" err="1">
                <a:solidFill>
                  <a:schemeClr val="tx1"/>
                </a:solidFill>
                <a:latin typeface="Rockwell Condensed"/>
              </a:rPr>
              <a:t>μετρο</a:t>
            </a:r>
            <a:endParaRPr lang="en-US" sz="4050">
              <a:solidFill>
                <a:schemeClr val="tx1"/>
              </a:solidFill>
              <a:latin typeface="Rockwell Condens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1769" y="4965688"/>
            <a:ext cx="3379408" cy="665895"/>
          </a:xfrm>
        </p:spPr>
        <p:txBody>
          <a:bodyPr anchor="t">
            <a:normAutofit fontScale="40000" lnSpcReduction="20000"/>
          </a:bodyPr>
          <a:lstStyle/>
          <a:p>
            <a:r>
              <a:rPr lang="en-US" sz="2100" err="1">
                <a:solidFill>
                  <a:schemeClr val="tx2"/>
                </a:solidFill>
                <a:latin typeface="Rockwell Condensed"/>
              </a:rPr>
              <a:t>Τάξη</a:t>
            </a:r>
            <a:r>
              <a:rPr lang="en-US" sz="2100">
                <a:solidFill>
                  <a:schemeClr val="tx2"/>
                </a:solidFill>
                <a:latin typeface="Rockwell Condensed"/>
              </a:rPr>
              <a:t> ΣΤ 1ου </a:t>
            </a:r>
            <a:r>
              <a:rPr lang="en-US" sz="2100" err="1">
                <a:solidFill>
                  <a:schemeClr val="tx2"/>
                </a:solidFill>
                <a:latin typeface="Rockwell Condensed"/>
              </a:rPr>
              <a:t>Δημοτικού</a:t>
            </a:r>
            <a:r>
              <a:rPr lang="en-US" sz="2100">
                <a:solidFill>
                  <a:schemeClr val="tx2"/>
                </a:solidFill>
                <a:latin typeface="Rockwell Condensed"/>
              </a:rPr>
              <a:t> Ναυπ</a:t>
            </a:r>
            <a:r>
              <a:rPr lang="en-US" sz="2100" err="1">
                <a:solidFill>
                  <a:schemeClr val="tx2"/>
                </a:solidFill>
                <a:latin typeface="Rockwell Condensed"/>
              </a:rPr>
              <a:t>άκτου</a:t>
            </a:r>
            <a:r>
              <a:rPr lang="en-US" sz="2100">
                <a:solidFill>
                  <a:schemeClr val="tx2"/>
                </a:solidFill>
                <a:latin typeface="Rockwell Condensed"/>
              </a:rPr>
              <a:t> </a:t>
            </a:r>
          </a:p>
          <a:p>
            <a:r>
              <a:rPr lang="en-US" sz="2100" err="1">
                <a:solidFill>
                  <a:schemeClr val="tx2"/>
                </a:solidFill>
                <a:latin typeface="Rockwell Condensed"/>
              </a:rPr>
              <a:t>Εικ</a:t>
            </a:r>
            <a:r>
              <a:rPr lang="en-US" sz="2100">
                <a:solidFill>
                  <a:schemeClr val="tx2"/>
                </a:solidFill>
                <a:latin typeface="Rockwell Condensed"/>
              </a:rPr>
              <a:t>α</a:t>
            </a:r>
            <a:r>
              <a:rPr lang="en-US" sz="2100" err="1">
                <a:solidFill>
                  <a:schemeClr val="tx2"/>
                </a:solidFill>
                <a:latin typeface="Rockwell Condensed"/>
              </a:rPr>
              <a:t>στικός</a:t>
            </a:r>
            <a:r>
              <a:rPr lang="en-US" sz="2100">
                <a:solidFill>
                  <a:schemeClr val="tx2"/>
                </a:solidFill>
                <a:latin typeface="Rockwell Condensed"/>
              </a:rPr>
              <a:t> Καραχα</a:t>
            </a:r>
            <a:r>
              <a:rPr lang="en-US" sz="2100" err="1">
                <a:solidFill>
                  <a:schemeClr val="tx2"/>
                </a:solidFill>
                <a:latin typeface="Rockwell Condensed"/>
              </a:rPr>
              <a:t>σάνη</a:t>
            </a:r>
            <a:r>
              <a:rPr lang="en-US" sz="2100">
                <a:solidFill>
                  <a:schemeClr val="tx2"/>
                </a:solidFill>
                <a:latin typeface="Rockwell Condensed"/>
              </a:rPr>
              <a:t> </a:t>
            </a:r>
            <a:r>
              <a:rPr lang="en-US" sz="2100" err="1">
                <a:solidFill>
                  <a:schemeClr val="tx2"/>
                </a:solidFill>
                <a:latin typeface="Rockwell Condensed"/>
              </a:rPr>
              <a:t>Δήμητρ</a:t>
            </a:r>
            <a:r>
              <a:rPr lang="en-US" sz="2100">
                <a:solidFill>
                  <a:schemeClr val="tx2"/>
                </a:solidFill>
                <a:latin typeface="Rockwell Condensed"/>
              </a:rPr>
              <a:t>α </a:t>
            </a:r>
          </a:p>
          <a:p>
            <a:r>
              <a:rPr lang="en-US" sz="1500" baseline="-25000">
                <a:solidFill>
                  <a:schemeClr val="tx2"/>
                </a:solidFill>
              </a:rPr>
              <a:t>  </a:t>
            </a:r>
            <a:endParaRPr lang="en-US" sz="1500">
              <a:solidFill>
                <a:schemeClr val="tx2"/>
              </a:solidFill>
            </a:endParaRPr>
          </a:p>
          <a:p>
            <a:endParaRPr lang="en-US" sz="1800" baseline="-25000">
              <a:solidFill>
                <a:schemeClr val="tx2"/>
              </a:solidFill>
            </a:endParaRPr>
          </a:p>
        </p:txBody>
      </p:sp>
      <p:pic>
        <p:nvPicPr>
          <p:cNvPr id="21" name="Εικόνα 21">
            <a:extLst>
              <a:ext uri="{FF2B5EF4-FFF2-40B4-BE49-F238E27FC236}">
                <a16:creationId xmlns:a16="http://schemas.microsoft.com/office/drawing/2014/main" xmlns="" id="{9009F86F-40D2-4CD9-9AB9-1BB0601BF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2" r="11349"/>
          <a:stretch/>
        </p:blipFill>
        <p:spPr>
          <a:xfrm>
            <a:off x="2254610" y="1160077"/>
            <a:ext cx="4127954" cy="4127954"/>
          </a:xfrm>
          <a:custGeom>
            <a:avLst/>
            <a:gdLst/>
            <a:ahLst/>
            <a:cxnLst/>
            <a:rect l="l" t="t" r="r" b="b"/>
            <a:pathLst>
              <a:path w="3051400" h="3051400">
                <a:moveTo>
                  <a:pt x="1525700" y="171641"/>
                </a:moveTo>
                <a:cubicBezTo>
                  <a:pt x="2273526" y="171641"/>
                  <a:pt x="2879759" y="777874"/>
                  <a:pt x="2879759" y="1525700"/>
                </a:cubicBezTo>
                <a:cubicBezTo>
                  <a:pt x="2879759" y="2273526"/>
                  <a:pt x="2273526" y="2879759"/>
                  <a:pt x="1525700" y="2879759"/>
                </a:cubicBezTo>
                <a:cubicBezTo>
                  <a:pt x="777874" y="2879759"/>
                  <a:pt x="171641" y="2273526"/>
                  <a:pt x="171641" y="1525700"/>
                </a:cubicBezTo>
                <a:cubicBezTo>
                  <a:pt x="171641" y="777874"/>
                  <a:pt x="777874" y="171641"/>
                  <a:pt x="1525700" y="171641"/>
                </a:cubicBezTo>
                <a:close/>
                <a:moveTo>
                  <a:pt x="1525700" y="133499"/>
                </a:moveTo>
                <a:cubicBezTo>
                  <a:pt x="756809" y="133499"/>
                  <a:pt x="133499" y="756809"/>
                  <a:pt x="133499" y="1525700"/>
                </a:cubicBezTo>
                <a:cubicBezTo>
                  <a:pt x="133499" y="2294591"/>
                  <a:pt x="756809" y="2917901"/>
                  <a:pt x="1525700" y="2917901"/>
                </a:cubicBezTo>
                <a:cubicBezTo>
                  <a:pt x="2294591" y="2917901"/>
                  <a:pt x="2917901" y="2294591"/>
                  <a:pt x="2917901" y="1525700"/>
                </a:cubicBezTo>
                <a:cubicBezTo>
                  <a:pt x="2917901" y="756809"/>
                  <a:pt x="2294591" y="133499"/>
                  <a:pt x="1525700" y="133499"/>
                </a:cubicBezTo>
                <a:close/>
                <a:moveTo>
                  <a:pt x="1525700" y="0"/>
                </a:moveTo>
                <a:cubicBezTo>
                  <a:pt x="2368321" y="0"/>
                  <a:pt x="3051400" y="683079"/>
                  <a:pt x="3051400" y="1525700"/>
                </a:cubicBezTo>
                <a:cubicBezTo>
                  <a:pt x="3051400" y="2368321"/>
                  <a:pt x="2368321" y="3051400"/>
                  <a:pt x="1525700" y="3051400"/>
                </a:cubicBezTo>
                <a:cubicBezTo>
                  <a:pt x="683079" y="3051400"/>
                  <a:pt x="0" y="2368321"/>
                  <a:pt x="0" y="1525700"/>
                </a:cubicBezTo>
                <a:cubicBezTo>
                  <a:pt x="0" y="683079"/>
                  <a:pt x="683079" y="0"/>
                  <a:pt x="15257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8793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B57ED5-941D-44E2-9320-56A0A026F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1BE9A9-6FBF-4CF1-8F0C-BFCFF1FD9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AE8163-578C-46A4-BF65-BD3AEEF2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6F56CC-F97A-40DF-9A88-6D8BF7A6A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4818F1-2ACF-4181-B8B6-7637EB92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1BF4AB6-91C5-40DA-AFC8-BBDA46BB2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A6D6306-ED75-4DC2-9BEF-160516C2F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Πίνακας 13">
            <a:extLst>
              <a:ext uri="{FF2B5EF4-FFF2-40B4-BE49-F238E27FC236}">
                <a16:creationId xmlns:a16="http://schemas.microsoft.com/office/drawing/2014/main" xmlns="" id="{34E17807-2A0B-478D-9AAA-43E053115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3229805"/>
              </p:ext>
            </p:extLst>
          </p:nvPr>
        </p:nvGraphicFramePr>
        <p:xfrm>
          <a:off x="6397924" y="848263"/>
          <a:ext cx="5364264" cy="4927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4995">
                  <a:extLst>
                    <a:ext uri="{9D8B030D-6E8A-4147-A177-3AD203B41FA5}">
                      <a16:colId xmlns:a16="http://schemas.microsoft.com/office/drawing/2014/main" xmlns="" val="1311568613"/>
                    </a:ext>
                  </a:extLst>
                </a:gridCol>
                <a:gridCol w="3729269">
                  <a:extLst>
                    <a:ext uri="{9D8B030D-6E8A-4147-A177-3AD203B41FA5}">
                      <a16:colId xmlns:a16="http://schemas.microsoft.com/office/drawing/2014/main" xmlns="" val="1939793526"/>
                    </a:ext>
                  </a:extLst>
                </a:gridCol>
              </a:tblGrid>
              <a:tr h="753940">
                <a:tc>
                  <a:txBody>
                    <a:bodyPr/>
                    <a:lstStyle/>
                    <a:p>
                      <a:r>
                        <a:rPr lang="el-GR" sz="1600" dirty="0"/>
                        <a:t>ΣΤΑΘΜΟΣ </a:t>
                      </a:r>
                    </a:p>
                    <a:p>
                      <a:pPr lvl="0">
                        <a:buNone/>
                      </a:pPr>
                      <a:r>
                        <a:rPr lang="el-GR" sz="1600" dirty="0"/>
                        <a:t>ΜΕΤΡΟΥ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200" b="0" i="0" u="none" strike="noStrike" noProof="0" dirty="0">
                          <a:latin typeface="Cambria"/>
                        </a:rPr>
                        <a:t>Μεταξουργείο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509403"/>
                  </a:ext>
                </a:extLst>
              </a:tr>
              <a:tr h="474702">
                <a:tc>
                  <a:txBody>
                    <a:bodyPr/>
                    <a:lstStyle/>
                    <a:p>
                      <a:r>
                        <a:rPr lang="el-GR" sz="1600" dirty="0"/>
                        <a:t>ΚΑΛΛΙΤΕΧΝΗΣ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200" b="0" dirty="0"/>
                        <a:t>Αλέκος Φασιανός</a:t>
                      </a:r>
                    </a:p>
                    <a:p>
                      <a:pPr lvl="0">
                        <a:buNone/>
                      </a:pPr>
                      <a:endParaRPr lang="el-GR" sz="1200" b="0" i="0" u="none" strike="noStrike" noProof="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573138"/>
                  </a:ext>
                </a:extLst>
              </a:tr>
              <a:tr h="363008">
                <a:tc>
                  <a:txBody>
                    <a:bodyPr/>
                    <a:lstStyle/>
                    <a:p>
                      <a:r>
                        <a:rPr lang="el-GR" sz="1600" b="0" dirty="0"/>
                        <a:t>ΤΙΤΛΟΣ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200" b="0" i="1" u="none" strike="noStrike" noProof="0" dirty="0">
                          <a:latin typeface="Cambria"/>
                        </a:rPr>
                        <a:t>Ο μύθος της γειτονιάς μου</a:t>
                      </a:r>
                      <a:endParaRPr lang="el-G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621340"/>
                  </a:ext>
                </a:extLst>
              </a:tr>
              <a:tr h="363008">
                <a:tc>
                  <a:txBody>
                    <a:bodyPr/>
                    <a:lstStyle/>
                    <a:p>
                      <a:r>
                        <a:rPr lang="el-GR" sz="1600" dirty="0"/>
                        <a:t>ΧΡΟΝΟΛΟΓΙΑ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200" b="0" i="0" u="none" strike="noStrike" noProof="0" dirty="0">
                          <a:latin typeface="Cambria"/>
                        </a:rPr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440084"/>
                  </a:ext>
                </a:extLst>
              </a:tr>
              <a:tr h="753940">
                <a:tc>
                  <a:txBody>
                    <a:bodyPr/>
                    <a:lstStyle/>
                    <a:p>
                      <a:r>
                        <a:rPr lang="el-GR" sz="1600" dirty="0"/>
                        <a:t>ΧΩΡΟΣ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b="0" i="0" u="none" strike="noStrike" noProof="0" dirty="0"/>
                        <a:t>- Αποβάθρα του σταθμού</a:t>
                      </a:r>
                      <a:endParaRPr lang="el-GR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b="0" i="0" u="none" strike="noStrike" noProof="0" dirty="0">
                          <a:latin typeface="Cambria"/>
                        </a:rPr>
                        <a:t>Επίπεδο έκδοσης εισιτηρίων</a:t>
                      </a:r>
                      <a:endParaRPr lang="el-GR" sz="12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200" b="0" i="0" u="none" strike="noStrike" noProof="0" dirty="0"/>
                    </a:p>
                    <a:p>
                      <a:pPr lvl="0">
                        <a:buNone/>
                      </a:pPr>
                      <a:endParaRPr lang="el-GR" sz="1200" b="0" i="0" u="none" strike="noStrike" noProof="0" dirty="0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722386"/>
                  </a:ext>
                </a:extLst>
              </a:tr>
              <a:tr h="2150122">
                <a:tc>
                  <a:txBody>
                    <a:bodyPr/>
                    <a:lstStyle/>
                    <a:p>
                      <a:r>
                        <a:rPr lang="el-GR" sz="1600" dirty="0"/>
                        <a:t>ΠΕΡΙΓΡΑΦΗ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200" b="0" i="0" u="none" strike="noStrike" noProof="0" dirty="0">
                        <a:latin typeface="Cambria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200" b="0" i="1" u="none" strike="noStrike" noProof="0" dirty="0">
                          <a:latin typeface="Cambria"/>
                        </a:rPr>
                        <a:t>Ποδηλάτες</a:t>
                      </a:r>
                      <a:r>
                        <a:rPr lang="el-GR" sz="1200" b="0" i="0" u="none" strike="noStrike" noProof="0" dirty="0">
                          <a:latin typeface="Cambria"/>
                        </a:rPr>
                        <a:t>, δέκα ορειχάλκινα γλυπτά </a:t>
                      </a:r>
                      <a:r>
                        <a:rPr lang="el-GR" sz="1200" b="0" i="1" u="none" strike="noStrike" noProof="0" dirty="0">
                          <a:latin typeface="Cambria"/>
                        </a:rPr>
                        <a:t>Άγγελοι</a:t>
                      </a:r>
                      <a:r>
                        <a:rPr lang="el-GR" sz="1200" b="0" i="0" u="none" strike="noStrike" noProof="0" dirty="0">
                          <a:latin typeface="Cambria"/>
                        </a:rPr>
                        <a:t>, τέσσερα ορειχάλκινα γλυπτά με εγχάρακτο σχέδιο, ύψους 150 εκ</a:t>
                      </a:r>
                      <a:endParaRPr lang="el-GR" sz="1200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200" b="0" i="1" u="none" strike="noStrike" noProof="0" dirty="0">
                          <a:latin typeface="Cambria"/>
                        </a:rPr>
                        <a:t>Ήλιος και Σελήνη</a:t>
                      </a:r>
                      <a:r>
                        <a:rPr lang="el-GR" sz="1200" b="0" i="0" u="none" strike="noStrike" noProof="0" dirty="0">
                          <a:latin typeface="Cambria"/>
                        </a:rPr>
                        <a:t>, δύο γλυπτά κατασκευασμένα από αλουμίνιο, ζωγραφισμένα με βιομηχανικά χρώματα, Διάμετρος 120 εκ.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200" b="0" i="0" u="none" strike="noStrike" noProof="0" dirty="0"/>
                        <a:t>Δύο μεγάλες ζωγραφικές συνθέσεις, 240Χ400 εκ.</a:t>
                      </a:r>
                      <a:endParaRPr lang="el-G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438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38826-DE6D-4596-A43A-29D3278A1550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8C0B70-16C7-4F5A-90BE-1129F0A1A62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E9252F-ED7A-4F74-8D1D-2C5AFD4B59F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7" name="Εικόνα 9" descr="Εικόνα που περιέχει φωτογραφία, διαφορετικός, ράφι, διάφορα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24515832-EE16-47D7-A030-9A24DC332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44" y="1022230"/>
            <a:ext cx="5216105" cy="464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8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E57F83A-B2B9-4DF6-87EC-A30C570D9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3747838" cy="2728536"/>
          </a:xfrm>
        </p:spPr>
        <p:txBody>
          <a:bodyPr anchor="ctr">
            <a:normAutofit/>
          </a:bodyPr>
          <a:lstStyle/>
          <a:p>
            <a:r>
              <a:rPr lang="el-GR" sz="2800" b="1" u="sng">
                <a:solidFill>
                  <a:schemeClr val="tx2"/>
                </a:solidFill>
                <a:latin typeface="Cambria"/>
              </a:rPr>
              <a:t>Καλλιτέχνης</a:t>
            </a:r>
          </a:p>
          <a:p>
            <a:r>
              <a:rPr lang="el-GR" sz="2800">
                <a:solidFill>
                  <a:schemeClr val="tx2"/>
                </a:solidFill>
                <a:latin typeface="Cambria"/>
                <a:ea typeface="+mn-lt"/>
                <a:cs typeface="+mn-lt"/>
              </a:rPr>
              <a:t>Νίκος </a:t>
            </a:r>
            <a:r>
              <a:rPr lang="el-GR" sz="2800" err="1">
                <a:solidFill>
                  <a:schemeClr val="tx2"/>
                </a:solidFill>
                <a:latin typeface="Cambria"/>
                <a:ea typeface="+mn-lt"/>
                <a:cs typeface="+mn-lt"/>
              </a:rPr>
              <a:t>Κεσσανλής</a:t>
            </a:r>
          </a:p>
          <a:p>
            <a:r>
              <a:rPr lang="el-GR" sz="2800">
                <a:solidFill>
                  <a:schemeClr val="tx2"/>
                </a:solidFill>
                <a:latin typeface="Cambria"/>
              </a:rPr>
              <a:t>Παύλος</a:t>
            </a:r>
          </a:p>
          <a:p>
            <a:endParaRPr lang="el" sz="2800" u="sng">
              <a:solidFill>
                <a:srgbClr val="404040"/>
              </a:solidFill>
              <a:latin typeface="Cambria"/>
            </a:endParaRPr>
          </a:p>
          <a:p>
            <a:endParaRPr lang="el-GR" sz="2800">
              <a:solidFill>
                <a:schemeClr val="tx2"/>
              </a:solidFill>
              <a:latin typeface="Cambri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CFDD4A-4FA1-4CD9-90D5-E253C2040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1C53A1-08EB-469A-A5F2-835AB97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4224216"/>
          </a:xfrm>
        </p:spPr>
        <p:txBody>
          <a:bodyPr>
            <a:normAutofit/>
          </a:bodyPr>
          <a:lstStyle/>
          <a:p>
            <a:pPr algn="ctr"/>
            <a:r>
              <a:rPr lang="el-GR" sz="6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Cambria"/>
              </a:rPr>
              <a:t>ΣΤΑΘΜΟΣ</a:t>
            </a:r>
            <a:r>
              <a:rPr lang="el-GR" sz="6000">
                <a:latin typeface="Cambria"/>
              </a:rPr>
              <a:t/>
            </a:r>
            <a:br>
              <a:rPr lang="el-GR" sz="6000">
                <a:latin typeface="Cambria"/>
              </a:rPr>
            </a:br>
            <a:r>
              <a:rPr lang="el-GR" sz="4800">
                <a:solidFill>
                  <a:schemeClr val="bg1"/>
                </a:solidFill>
                <a:latin typeface="Cambria"/>
              </a:rPr>
              <a:t>ΟΜΟΝΟΙΑ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3702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B57ED5-941D-44E2-9320-56A0A026F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1BE9A9-6FBF-4CF1-8F0C-BFCFF1FD9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AE8163-578C-46A4-BF65-BD3AEEF2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6F56CC-F97A-40DF-9A88-6D8BF7A6A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4818F1-2ACF-4181-B8B6-7637EB92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1BF4AB6-91C5-40DA-AFC8-BBDA46BB2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A6D6306-ED75-4DC2-9BEF-160516C2F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Πίνακας 13">
            <a:extLst>
              <a:ext uri="{FF2B5EF4-FFF2-40B4-BE49-F238E27FC236}">
                <a16:creationId xmlns:a16="http://schemas.microsoft.com/office/drawing/2014/main" xmlns="" id="{34E17807-2A0B-478D-9AAA-43E053115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9110774"/>
              </p:ext>
            </p:extLst>
          </p:nvPr>
        </p:nvGraphicFramePr>
        <p:xfrm>
          <a:off x="6441056" y="805132"/>
          <a:ext cx="5003301" cy="5056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xmlns="" val="1311568613"/>
                    </a:ext>
                  </a:extLst>
                </a:gridCol>
                <a:gridCol w="3288801">
                  <a:extLst>
                    <a:ext uri="{9D8B030D-6E8A-4147-A177-3AD203B41FA5}">
                      <a16:colId xmlns:a16="http://schemas.microsoft.com/office/drawing/2014/main" xmlns="" val="1939793526"/>
                    </a:ext>
                  </a:extLst>
                </a:gridCol>
              </a:tblGrid>
              <a:tr h="577668">
                <a:tc>
                  <a:txBody>
                    <a:bodyPr/>
                    <a:lstStyle/>
                    <a:p>
                      <a:r>
                        <a:rPr lang="el-GR"/>
                        <a:t>ΣΤΑΘΜΟΣ </a:t>
                      </a:r>
                    </a:p>
                    <a:p>
                      <a:pPr lvl="0">
                        <a:buNone/>
                      </a:pPr>
                      <a:r>
                        <a:rPr lang="el-GR"/>
                        <a:t>ΜΕΤΡΟΥ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Ομόνοια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509403"/>
                  </a:ext>
                </a:extLst>
              </a:tr>
              <a:tr h="577668">
                <a:tc>
                  <a:txBody>
                    <a:bodyPr/>
                    <a:lstStyle/>
                    <a:p>
                      <a:r>
                        <a:rPr lang="el-GR"/>
                        <a:t>ΚΑΛΛΙΤΕΧΝΗΣ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b="0"/>
                        <a:t>Νίκος </a:t>
                      </a:r>
                      <a:r>
                        <a:rPr lang="el" b="0" err="1"/>
                        <a:t>Κεσσανλής</a:t>
                      </a:r>
                    </a:p>
                    <a:p>
                      <a:pPr lvl="0">
                        <a:buNone/>
                      </a:pPr>
                      <a:endParaRPr lang="el-GR" sz="1800" b="0" i="0" u="none" strike="noStrike" noProof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573138"/>
                  </a:ext>
                </a:extLst>
              </a:tr>
              <a:tr h="324937">
                <a:tc>
                  <a:txBody>
                    <a:bodyPr/>
                    <a:lstStyle/>
                    <a:p>
                      <a:r>
                        <a:rPr lang="el-GR" b="0"/>
                        <a:t>ΤΙΤΛΟΣ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1" u="none" strike="noStrike" noProof="0"/>
                        <a:t>Ουρά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621340"/>
                  </a:ext>
                </a:extLst>
              </a:tr>
              <a:tr h="324937">
                <a:tc>
                  <a:txBody>
                    <a:bodyPr/>
                    <a:lstStyle/>
                    <a:p>
                      <a:r>
                        <a:rPr lang="el-GR"/>
                        <a:t>ΧΡΟΝΟΛΟΓΙΑ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/>
                        <a:t>2000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440084"/>
                  </a:ext>
                </a:extLst>
              </a:tr>
              <a:tr h="884554">
                <a:tc>
                  <a:txBody>
                    <a:bodyPr/>
                    <a:lstStyle/>
                    <a:p>
                      <a:r>
                        <a:rPr lang="el-GR"/>
                        <a:t>ΧΩΡΟΣ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/>
                        <a:t>Πρώτο επίπεδο σταθμού</a:t>
                      </a:r>
                      <a:endParaRPr lang="el-GR"/>
                    </a:p>
                    <a:p>
                      <a:pPr lvl="0"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722386"/>
                  </a:ext>
                </a:extLst>
              </a:tr>
              <a:tr h="2130151">
                <a:tc>
                  <a:txBody>
                    <a:bodyPr/>
                    <a:lstStyle/>
                    <a:p>
                      <a:r>
                        <a:rPr lang="el-GR"/>
                        <a:t>ΠΕΡΙΓΡΑΦΗ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/>
                        <a:t>Διάφορες μορφές και σχήματα απεικονίζονται με τη μέθοδο της φωτογραφίας πάνω σε ύφασμα με ειδικές επιστρώσεις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438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38826-DE6D-4596-A43A-29D3278A1550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8C0B70-16C7-4F5A-90BE-1129F0A1A62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E9252F-ED7A-4F74-8D1D-2C5AFD4B59F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5" name="Εικόνα 5" descr="Εικόνα που περιέχει κτίριο, τρένο, πλατφόρμα, σταθμό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F879FC2A-2769-4127-BC99-920C83494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45" y="1244281"/>
            <a:ext cx="5647425" cy="37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78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B57ED5-941D-44E2-9320-56A0A026F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1BE9A9-6FBF-4CF1-8F0C-BFCFF1FD9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AE8163-578C-46A4-BF65-BD3AEEF2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6F56CC-F97A-40DF-9A88-6D8BF7A6A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4818F1-2ACF-4181-B8B6-7637EB92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1BF4AB6-91C5-40DA-AFC8-BBDA46BB2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A6D6306-ED75-4DC2-9BEF-160516C2F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Πίνακας 13">
            <a:extLst>
              <a:ext uri="{FF2B5EF4-FFF2-40B4-BE49-F238E27FC236}">
                <a16:creationId xmlns:a16="http://schemas.microsoft.com/office/drawing/2014/main" xmlns="" id="{34E17807-2A0B-478D-9AAA-43E053115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3693953"/>
              </p:ext>
            </p:extLst>
          </p:nvPr>
        </p:nvGraphicFramePr>
        <p:xfrm>
          <a:off x="6441056" y="805132"/>
          <a:ext cx="5003301" cy="5074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xmlns="" val="1311568613"/>
                    </a:ext>
                  </a:extLst>
                </a:gridCol>
                <a:gridCol w="3288801">
                  <a:extLst>
                    <a:ext uri="{9D8B030D-6E8A-4147-A177-3AD203B41FA5}">
                      <a16:colId xmlns:a16="http://schemas.microsoft.com/office/drawing/2014/main" xmlns="" val="1939793526"/>
                    </a:ext>
                  </a:extLst>
                </a:gridCol>
              </a:tblGrid>
              <a:tr h="577668">
                <a:tc>
                  <a:txBody>
                    <a:bodyPr/>
                    <a:lstStyle/>
                    <a:p>
                      <a:r>
                        <a:rPr lang="el-GR"/>
                        <a:t>ΣΤΑΘΜΟΣ </a:t>
                      </a:r>
                    </a:p>
                    <a:p>
                      <a:pPr lvl="0">
                        <a:buNone/>
                      </a:pPr>
                      <a:r>
                        <a:rPr lang="el-GR"/>
                        <a:t>ΜΕΤΡΟΥ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Ομόνοια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509403"/>
                  </a:ext>
                </a:extLst>
              </a:tr>
              <a:tr h="577668">
                <a:tc>
                  <a:txBody>
                    <a:bodyPr/>
                    <a:lstStyle/>
                    <a:p>
                      <a:r>
                        <a:rPr lang="el-GR"/>
                        <a:t>ΚΑΛΛΙΤΕΧΝΗΣ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b="0"/>
                        <a:t>Νίκος </a:t>
                      </a:r>
                      <a:r>
                        <a:rPr lang="el" b="0" err="1"/>
                        <a:t>Κεσσανλής</a:t>
                      </a:r>
                    </a:p>
                    <a:p>
                      <a:pPr lvl="0">
                        <a:buNone/>
                      </a:pPr>
                      <a:endParaRPr lang="el-GR" sz="1800" b="0" i="0" u="none" strike="noStrike" noProof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573138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l-GR" b="0"/>
                        <a:t>ΤΙΤΛΟΣ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1" u="none" strike="noStrike" noProof="0">
                          <a:latin typeface="Cambria"/>
                        </a:rPr>
                        <a:t>Φαντασμαγορία της </a:t>
                      </a:r>
                      <a:r>
                        <a:rPr lang="el-GR" sz="1800" b="0" i="1" u="none" strike="noStrike" noProof="0" err="1">
                          <a:latin typeface="Cambria"/>
                        </a:rPr>
                        <a:t>ταυτότητος</a:t>
                      </a:r>
                      <a:endParaRPr lang="el-GR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621340"/>
                  </a:ext>
                </a:extLst>
              </a:tr>
              <a:tr h="324937">
                <a:tc>
                  <a:txBody>
                    <a:bodyPr/>
                    <a:lstStyle/>
                    <a:p>
                      <a:r>
                        <a:rPr lang="el-GR"/>
                        <a:t>ΧΡΟΝΟΛΟΓΙΑ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1964 - 2000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440084"/>
                  </a:ext>
                </a:extLst>
              </a:tr>
              <a:tr h="884554">
                <a:tc>
                  <a:txBody>
                    <a:bodyPr/>
                    <a:lstStyle/>
                    <a:p>
                      <a:r>
                        <a:rPr lang="el-GR"/>
                        <a:t>ΧΩΡΟΣ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Επίπεδο μετεπιβίβασης</a:t>
                      </a:r>
                      <a:endParaRPr lang="el-GR"/>
                    </a:p>
                    <a:p>
                      <a:pPr lvl="0"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722386"/>
                  </a:ext>
                </a:extLst>
              </a:tr>
              <a:tr h="2130151">
                <a:tc>
                  <a:txBody>
                    <a:bodyPr/>
                    <a:lstStyle/>
                    <a:p>
                      <a:r>
                        <a:rPr lang="el-GR"/>
                        <a:t>ΠΕΡΙΓΡΑΦΗ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Κατασκευή (κινούμενες σκιές σε πλεξιγκλάς, έξι προβολείς) 200Χ200Χ250 εκ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438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38826-DE6D-4596-A43A-29D3278A1550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8C0B70-16C7-4F5A-90BE-1129F0A1A62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E9252F-ED7A-4F74-8D1D-2C5AFD4B59F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2" name="Εικόνα 2" descr="Εικόνα που περιέχει όρθιο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DFD7F412-2716-42AD-A081-7F3C91621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842" y="1020344"/>
            <a:ext cx="4333335" cy="43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1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B57ED5-941D-44E2-9320-56A0A026F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1BE9A9-6FBF-4CF1-8F0C-BFCFF1FD9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AE8163-578C-46A4-BF65-BD3AEEF2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6F56CC-F97A-40DF-9A88-6D8BF7A6A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4818F1-2ACF-4181-B8B6-7637EB92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1BF4AB6-91C5-40DA-AFC8-BBDA46BB2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A6D6306-ED75-4DC2-9BEF-160516C2F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Πίνακας 13">
            <a:extLst>
              <a:ext uri="{FF2B5EF4-FFF2-40B4-BE49-F238E27FC236}">
                <a16:creationId xmlns:a16="http://schemas.microsoft.com/office/drawing/2014/main" xmlns="" id="{34E17807-2A0B-478D-9AAA-43E053115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2220825"/>
              </p:ext>
            </p:extLst>
          </p:nvPr>
        </p:nvGraphicFramePr>
        <p:xfrm>
          <a:off x="6441056" y="848264"/>
          <a:ext cx="4985826" cy="499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6249">
                  <a:extLst>
                    <a:ext uri="{9D8B030D-6E8A-4147-A177-3AD203B41FA5}">
                      <a16:colId xmlns:a16="http://schemas.microsoft.com/office/drawing/2014/main" xmlns="" val="1311568613"/>
                    </a:ext>
                  </a:extLst>
                </a:gridCol>
                <a:gridCol w="3239577">
                  <a:extLst>
                    <a:ext uri="{9D8B030D-6E8A-4147-A177-3AD203B41FA5}">
                      <a16:colId xmlns:a16="http://schemas.microsoft.com/office/drawing/2014/main" xmlns="" val="1939793526"/>
                    </a:ext>
                  </a:extLst>
                </a:gridCol>
              </a:tblGrid>
              <a:tr h="611197">
                <a:tc>
                  <a:txBody>
                    <a:bodyPr/>
                    <a:lstStyle/>
                    <a:p>
                      <a:r>
                        <a:rPr lang="el-GR"/>
                        <a:t>ΣΤΑΘΜΟΣ </a:t>
                      </a:r>
                    </a:p>
                    <a:p>
                      <a:pPr lvl="0">
                        <a:buNone/>
                      </a:pPr>
                      <a:r>
                        <a:rPr lang="el-GR"/>
                        <a:t>ΜΕΤΡΟΥ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Ομόνοια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509403"/>
                  </a:ext>
                </a:extLst>
              </a:tr>
              <a:tr h="611197">
                <a:tc>
                  <a:txBody>
                    <a:bodyPr/>
                    <a:lstStyle/>
                    <a:p>
                      <a:r>
                        <a:rPr lang="el-GR"/>
                        <a:t>ΚΑΛΛΙΤΕΧΝΗΣ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b="0"/>
                        <a:t>Παύλος</a:t>
                      </a:r>
                      <a:endParaRPr lang="el" b="0" err="1"/>
                    </a:p>
                    <a:p>
                      <a:pPr lvl="0">
                        <a:buNone/>
                      </a:pPr>
                      <a:endParaRPr lang="el-GR" sz="1800" b="0" i="0" u="none" strike="noStrike" noProof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573138"/>
                  </a:ext>
                </a:extLst>
              </a:tr>
              <a:tr h="356531">
                <a:tc>
                  <a:txBody>
                    <a:bodyPr/>
                    <a:lstStyle/>
                    <a:p>
                      <a:r>
                        <a:rPr lang="el-GR" b="0"/>
                        <a:t>ΤΙΤΛΟΣ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1" u="none" strike="noStrike" noProof="0"/>
                        <a:t>Ποδοσφαιριστές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621340"/>
                  </a:ext>
                </a:extLst>
              </a:tr>
              <a:tr h="356531">
                <a:tc>
                  <a:txBody>
                    <a:bodyPr/>
                    <a:lstStyle/>
                    <a:p>
                      <a:r>
                        <a:rPr lang="el-GR"/>
                        <a:t>ΧΡΟΝΟΛΟΓΙΑ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2000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440084"/>
                  </a:ext>
                </a:extLst>
              </a:tr>
              <a:tr h="882842">
                <a:tc>
                  <a:txBody>
                    <a:bodyPr/>
                    <a:lstStyle/>
                    <a:p>
                      <a:r>
                        <a:rPr lang="el-GR"/>
                        <a:t>ΧΩΡΟΣ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  <a:p>
                      <a:pPr lvl="0">
                        <a:buNone/>
                      </a:pPr>
                      <a:r>
                        <a:rPr lang="el-GR" sz="1800" b="0" i="0" u="none" strike="noStrike" noProof="0"/>
                        <a:t>Κλίμακες επιπέδου μετεπιβίβασης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722386"/>
                  </a:ext>
                </a:extLst>
              </a:tr>
              <a:tr h="2071279">
                <a:tc>
                  <a:txBody>
                    <a:bodyPr/>
                    <a:lstStyle/>
                    <a:p>
                      <a:r>
                        <a:rPr lang="el-GR"/>
                        <a:t>ΠΕΡΙΓΡΑΦΗ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/>
                        <a:t>Ακρυλικά χρώματα, κόλλα βραδείας στέγνωσης, χαρτοπόλεμος σε κόντρα πλακέ θαλάσσης,</a:t>
                      </a:r>
                      <a:endParaRPr lang="el-GR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/>
                        <a:t>210Χ1470 εκ.</a:t>
                      </a:r>
                      <a:endParaRPr lang="el-GR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438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38826-DE6D-4596-A43A-29D3278A1550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8C0B70-16C7-4F5A-90BE-1129F0A1A62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E9252F-ED7A-4F74-8D1D-2C5AFD4B59F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5" name="Εικόνα 5" descr="Εικόνα που περιέχει κτίριο, καθιστός, όρθιος, άνδρα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D6C743B1-9417-4ACD-9744-89996B97D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23" y="1151037"/>
            <a:ext cx="6093124" cy="418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70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E57F83A-B2B9-4DF6-87EC-A30C570D9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3747838" cy="2728536"/>
          </a:xfrm>
        </p:spPr>
        <p:txBody>
          <a:bodyPr anchor="ctr">
            <a:normAutofit/>
          </a:bodyPr>
          <a:lstStyle/>
          <a:p>
            <a:r>
              <a:rPr lang="el-GR" sz="2800" b="1" u="sng">
                <a:solidFill>
                  <a:schemeClr val="tx2"/>
                </a:solidFill>
                <a:latin typeface="Cambria"/>
              </a:rPr>
              <a:t>Καλλιτέχνης</a:t>
            </a:r>
          </a:p>
          <a:p>
            <a:r>
              <a:rPr lang="el-GR" sz="2800">
                <a:solidFill>
                  <a:schemeClr val="tx2"/>
                </a:solidFill>
                <a:latin typeface="Cambria"/>
              </a:rPr>
              <a:t>Θόδωρος</a:t>
            </a:r>
          </a:p>
          <a:p>
            <a:endParaRPr lang="el" sz="2800" u="sng">
              <a:solidFill>
                <a:srgbClr val="404040"/>
              </a:solidFill>
              <a:latin typeface="Cambria"/>
            </a:endParaRPr>
          </a:p>
          <a:p>
            <a:endParaRPr lang="el-GR" sz="2800">
              <a:solidFill>
                <a:schemeClr val="tx2"/>
              </a:solidFill>
              <a:latin typeface="Cambri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CFDD4A-4FA1-4CD9-90D5-E253C2040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1C53A1-08EB-469A-A5F2-835AB97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4224216"/>
          </a:xfrm>
        </p:spPr>
        <p:txBody>
          <a:bodyPr>
            <a:normAutofit/>
          </a:bodyPr>
          <a:lstStyle/>
          <a:p>
            <a:pPr algn="ctr"/>
            <a:r>
              <a:rPr lang="el-GR" sz="6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Cambria"/>
              </a:rPr>
              <a:t>ΣΤΑΘΜΟΣ</a:t>
            </a:r>
            <a:br>
              <a:rPr lang="el-GR" sz="6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Cambria"/>
              </a:rPr>
            </a:br>
            <a:r>
              <a:rPr lang="el-GR" sz="4800">
                <a:solidFill>
                  <a:schemeClr val="bg1"/>
                </a:solidFill>
                <a:latin typeface="Cambria"/>
              </a:rPr>
              <a:t>ΣΥΝΤΑΓΜΑ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6537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B57ED5-941D-44E2-9320-56A0A026F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1BE9A9-6FBF-4CF1-8F0C-BFCFF1FD9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AE8163-578C-46A4-BF65-BD3AEEF2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6F56CC-F97A-40DF-9A88-6D8BF7A6A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4818F1-2ACF-4181-B8B6-7637EB92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1BF4AB6-91C5-40DA-AFC8-BBDA46BB2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A6D6306-ED75-4DC2-9BEF-160516C2F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Πίνακας 13">
            <a:extLst>
              <a:ext uri="{FF2B5EF4-FFF2-40B4-BE49-F238E27FC236}">
                <a16:creationId xmlns:a16="http://schemas.microsoft.com/office/drawing/2014/main" xmlns="" id="{34E17807-2A0B-478D-9AAA-43E053115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6133687"/>
              </p:ext>
            </p:extLst>
          </p:nvPr>
        </p:nvGraphicFramePr>
        <p:xfrm>
          <a:off x="6441056" y="877019"/>
          <a:ext cx="4985826" cy="4717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6249">
                  <a:extLst>
                    <a:ext uri="{9D8B030D-6E8A-4147-A177-3AD203B41FA5}">
                      <a16:colId xmlns:a16="http://schemas.microsoft.com/office/drawing/2014/main" xmlns="" val="1311568613"/>
                    </a:ext>
                  </a:extLst>
                </a:gridCol>
                <a:gridCol w="3239577">
                  <a:extLst>
                    <a:ext uri="{9D8B030D-6E8A-4147-A177-3AD203B41FA5}">
                      <a16:colId xmlns:a16="http://schemas.microsoft.com/office/drawing/2014/main" xmlns="" val="1939793526"/>
                    </a:ext>
                  </a:extLst>
                </a:gridCol>
              </a:tblGrid>
              <a:tr h="645612">
                <a:tc>
                  <a:txBody>
                    <a:bodyPr/>
                    <a:lstStyle/>
                    <a:p>
                      <a:r>
                        <a:rPr lang="el-GR" dirty="0"/>
                        <a:t>ΣΤΑΘΜΟΣ </a:t>
                      </a:r>
                    </a:p>
                    <a:p>
                      <a:pPr lvl="0">
                        <a:buNone/>
                      </a:pPr>
                      <a:r>
                        <a:rPr lang="el-GR" dirty="0"/>
                        <a:t>ΜΕΤΡΟΥ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 dirty="0">
                          <a:latin typeface="Cambria"/>
                        </a:rPr>
                        <a:t>Σύνταγμα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509403"/>
                  </a:ext>
                </a:extLst>
              </a:tr>
              <a:tr h="6456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dirty="0"/>
                        <a:t>ΚΑΛΛΙΤΕΧΝΗΣ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b="0" dirty="0"/>
                        <a:t>Θόδωρος</a:t>
                      </a:r>
                      <a:endParaRPr lang="el" b="0" dirty="0" err="1"/>
                    </a:p>
                    <a:p>
                      <a:pPr lvl="0">
                        <a:buNone/>
                      </a:pPr>
                      <a:endParaRPr lang="el-GR" sz="1800" b="0" i="0" u="none" strike="noStrike" noProof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573138"/>
                  </a:ext>
                </a:extLst>
              </a:tr>
              <a:tr h="364911">
                <a:tc>
                  <a:txBody>
                    <a:bodyPr/>
                    <a:lstStyle/>
                    <a:p>
                      <a:r>
                        <a:rPr lang="el-GR" b="0" dirty="0"/>
                        <a:t>ΤΙΤΛΟΣ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1" u="none" strike="noStrike" noProof="0" dirty="0">
                          <a:latin typeface="Cambria"/>
                        </a:rPr>
                        <a:t>Το </a:t>
                      </a:r>
                      <a:r>
                        <a:rPr lang="el-GR" sz="1800" b="0" i="1" u="none" strike="noStrike" noProof="0" dirty="0" err="1">
                          <a:latin typeface="Cambria"/>
                        </a:rPr>
                        <a:t>Ωρολόγιον</a:t>
                      </a:r>
                      <a:r>
                        <a:rPr lang="el-GR" sz="1800" b="0" i="1" u="none" strike="noStrike" noProof="0" dirty="0">
                          <a:latin typeface="Cambria"/>
                        </a:rPr>
                        <a:t> του Μετρό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621340"/>
                  </a:ext>
                </a:extLst>
              </a:tr>
              <a:tr h="364911">
                <a:tc>
                  <a:txBody>
                    <a:bodyPr/>
                    <a:lstStyle/>
                    <a:p>
                      <a:r>
                        <a:rPr lang="el-GR" dirty="0"/>
                        <a:t>ΧΡΟΝΟΛΟΓΙΑ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 dirty="0"/>
                        <a:t>2001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440084"/>
                  </a:ext>
                </a:extLst>
              </a:tr>
              <a:tr h="926313">
                <a:tc>
                  <a:txBody>
                    <a:bodyPr/>
                    <a:lstStyle/>
                    <a:p>
                      <a:r>
                        <a:rPr lang="el-GR" dirty="0"/>
                        <a:t>ΧΩΡΟΣ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  <a:p>
                      <a:pPr lvl="0">
                        <a:buNone/>
                      </a:pPr>
                      <a:r>
                        <a:rPr lang="el-GR" sz="1800" b="0" i="0" u="none" strike="noStrike" noProof="0" dirty="0">
                          <a:latin typeface="Cambria"/>
                        </a:rPr>
                        <a:t>Είσοδος του σταθμού - επίπεδο έκδοσης εισιτηρίων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722386"/>
                  </a:ext>
                </a:extLst>
              </a:tr>
              <a:tr h="1768415">
                <a:tc>
                  <a:txBody>
                    <a:bodyPr/>
                    <a:lstStyle/>
                    <a:p>
                      <a:r>
                        <a:rPr lang="el-GR" dirty="0"/>
                        <a:t>ΠΕΡΙΓΡΑΦΗ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 dirty="0">
                          <a:latin typeface="Cambria"/>
                        </a:rPr>
                        <a:t>3 τροχοί διαμέτρου 250 εκ, ανοξείδωτο μέταλλο και μπρούτζινα στοιχεία, δύο ωρολόγια</a:t>
                      </a:r>
                      <a:endParaRPr lang="el-GR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438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38826-DE6D-4596-A43A-29D3278A1550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8C0B70-16C7-4F5A-90BE-1129F0A1A62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E9252F-ED7A-4F74-8D1D-2C5AFD4B59F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5" name="Εικόνα 5" descr="Εικόνα που περιέχει εσωτερικό, κτίριο, οροφή, μεγάλο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8A443AB8-6195-4550-AA5C-425AD1A7A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" y="1423397"/>
            <a:ext cx="6236898" cy="36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16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E57F83A-B2B9-4DF6-87EC-A30C570D9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3747838" cy="2728536"/>
          </a:xfrm>
        </p:spPr>
        <p:txBody>
          <a:bodyPr anchor="ctr">
            <a:normAutofit/>
          </a:bodyPr>
          <a:lstStyle/>
          <a:p>
            <a:r>
              <a:rPr lang="el-GR" sz="2800" b="1" u="sng">
                <a:solidFill>
                  <a:schemeClr val="tx2"/>
                </a:solidFill>
                <a:latin typeface="Cambria"/>
              </a:rPr>
              <a:t>Καλλιτέχνης</a:t>
            </a:r>
          </a:p>
          <a:p>
            <a:r>
              <a:rPr lang="el-GR" sz="2800">
                <a:latin typeface="Cambria"/>
                <a:ea typeface="+mn-lt"/>
                <a:cs typeface="+mn-lt"/>
              </a:rPr>
              <a:t>Γιάννης Μόραλης</a:t>
            </a:r>
          </a:p>
          <a:p>
            <a:endParaRPr lang="el-GR" sz="2800">
              <a:latin typeface="Cambria"/>
            </a:endParaRPr>
          </a:p>
          <a:p>
            <a:endParaRPr lang="el" sz="2800" u="sng">
              <a:solidFill>
                <a:srgbClr val="404040"/>
              </a:solidFill>
              <a:latin typeface="Cambria"/>
            </a:endParaRPr>
          </a:p>
          <a:p>
            <a:endParaRPr lang="el-GR" sz="2800">
              <a:solidFill>
                <a:schemeClr val="tx2"/>
              </a:solidFill>
              <a:latin typeface="Cambri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CFDD4A-4FA1-4CD9-90D5-E253C2040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1C53A1-08EB-469A-A5F2-835AB97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4224216"/>
          </a:xfrm>
        </p:spPr>
        <p:txBody>
          <a:bodyPr>
            <a:normAutofit/>
          </a:bodyPr>
          <a:lstStyle/>
          <a:p>
            <a:pPr algn="ctr"/>
            <a:r>
              <a:rPr lang="el-GR" sz="6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Cambria"/>
              </a:rPr>
              <a:t>ΣΤΑΘΜΟΣ</a:t>
            </a:r>
            <a:br>
              <a:rPr lang="el-GR" sz="6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Cambria"/>
              </a:rPr>
            </a:br>
            <a:r>
              <a:rPr lang="el-GR" sz="4800" err="1">
                <a:solidFill>
                  <a:schemeClr val="bg1"/>
                </a:solidFill>
                <a:latin typeface="Cambria"/>
              </a:rPr>
              <a:t>Πανεπιστημιο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88902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B57ED5-941D-44E2-9320-56A0A026F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1BE9A9-6FBF-4CF1-8F0C-BFCFF1FD9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AE8163-578C-46A4-BF65-BD3AEEF2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6F56CC-F97A-40DF-9A88-6D8BF7A6A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4818F1-2ACF-4181-B8B6-7637EB92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1BF4AB6-91C5-40DA-AFC8-BBDA46BB2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A6D6306-ED75-4DC2-9BEF-160516C2F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Πίνακας 13">
            <a:extLst>
              <a:ext uri="{FF2B5EF4-FFF2-40B4-BE49-F238E27FC236}">
                <a16:creationId xmlns:a16="http://schemas.microsoft.com/office/drawing/2014/main" xmlns="" id="{34E17807-2A0B-478D-9AAA-43E053115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0228550"/>
              </p:ext>
            </p:extLst>
          </p:nvPr>
        </p:nvGraphicFramePr>
        <p:xfrm>
          <a:off x="6397924" y="848264"/>
          <a:ext cx="4985824" cy="482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4037">
                  <a:extLst>
                    <a:ext uri="{9D8B030D-6E8A-4147-A177-3AD203B41FA5}">
                      <a16:colId xmlns:a16="http://schemas.microsoft.com/office/drawing/2014/main" xmlns="" val="1311568613"/>
                    </a:ext>
                  </a:extLst>
                </a:gridCol>
                <a:gridCol w="3231787">
                  <a:extLst>
                    <a:ext uri="{9D8B030D-6E8A-4147-A177-3AD203B41FA5}">
                      <a16:colId xmlns:a16="http://schemas.microsoft.com/office/drawing/2014/main" xmlns="" val="1939793526"/>
                    </a:ext>
                  </a:extLst>
                </a:gridCol>
              </a:tblGrid>
              <a:tr h="665171">
                <a:tc>
                  <a:txBody>
                    <a:bodyPr/>
                    <a:lstStyle/>
                    <a:p>
                      <a:r>
                        <a:rPr lang="el-GR" dirty="0"/>
                        <a:t>ΣΤΑΘΜΟΣ </a:t>
                      </a:r>
                    </a:p>
                    <a:p>
                      <a:pPr lvl="0">
                        <a:buNone/>
                      </a:pPr>
                      <a:r>
                        <a:rPr lang="el-GR" dirty="0"/>
                        <a:t>ΜΕΤΡΟΥ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 dirty="0">
                          <a:latin typeface="Cambria"/>
                        </a:rPr>
                        <a:t>Πανεπιστήμιο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509403"/>
                  </a:ext>
                </a:extLst>
              </a:tr>
              <a:tr h="6651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dirty="0"/>
                        <a:t>ΚΑΛΛΙΤΕΧΝΗΣ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b="0" dirty="0"/>
                        <a:t>Γιάννης Μόραλης</a:t>
                      </a:r>
                      <a:endParaRPr lang="el" b="0" dirty="0" err="1"/>
                    </a:p>
                    <a:p>
                      <a:pPr lvl="0">
                        <a:buNone/>
                      </a:pPr>
                      <a:endParaRPr lang="el-GR" sz="1800" b="0" i="0" u="none" strike="noStrike" noProof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573138"/>
                  </a:ext>
                </a:extLst>
              </a:tr>
              <a:tr h="375965">
                <a:tc>
                  <a:txBody>
                    <a:bodyPr/>
                    <a:lstStyle/>
                    <a:p>
                      <a:r>
                        <a:rPr lang="el-GR" b="0" dirty="0"/>
                        <a:t>ΤΙΤΛΟΣ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1" u="none" strike="noStrike" noProof="0" dirty="0"/>
                        <a:t>Χωρίς τίτλο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621340"/>
                  </a:ext>
                </a:extLst>
              </a:tr>
              <a:tr h="375965">
                <a:tc>
                  <a:txBody>
                    <a:bodyPr/>
                    <a:lstStyle/>
                    <a:p>
                      <a:r>
                        <a:rPr lang="el-GR" dirty="0"/>
                        <a:t>ΧΡΟΝΟΛΟΓΙΑ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 dirty="0">
                          <a:latin typeface="Cambria"/>
                        </a:rPr>
                        <a:t>1999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440084"/>
                  </a:ext>
                </a:extLst>
              </a:tr>
              <a:tr h="1821988">
                <a:tc>
                  <a:txBody>
                    <a:bodyPr/>
                    <a:lstStyle/>
                    <a:p>
                      <a:r>
                        <a:rPr lang="el-GR" dirty="0"/>
                        <a:t>ΧΩΡΟΣ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800" b="0" i="0" u="none" strike="noStrike" noProof="0" dirty="0"/>
                        <a:t>Κεντρικό κλιμακοστάσιο που οδηγεί στο επίπεδο μετεπιβίβασης</a:t>
                      </a:r>
                      <a:endParaRPr lang="el-GR" dirty="0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800" b="0" i="0" u="none" strike="noStrike" noProof="0" dirty="0">
                          <a:latin typeface="Cambria"/>
                        </a:rPr>
                        <a:t>Κεντρική μετόπη του κλιμακοστασίου που οδηγεί στις αποβάθρες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722386"/>
                  </a:ext>
                </a:extLst>
              </a:tr>
              <a:tr h="920150">
                <a:tc>
                  <a:txBody>
                    <a:bodyPr/>
                    <a:lstStyle/>
                    <a:p>
                      <a:r>
                        <a:rPr lang="el-GR" dirty="0"/>
                        <a:t>ΠΕΡΙΓΡΑΦΗ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800" b="0" i="0" u="none" strike="noStrike" noProof="0" dirty="0"/>
                        <a:t>Ορείχαλκος, 120Χ1000 εκ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800" b="0" i="0" u="none" strike="noStrike" noProof="0" dirty="0">
                          <a:latin typeface="Cambria"/>
                        </a:rPr>
                        <a:t>Κεραμικό, 120Χ1000 εκ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438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38826-DE6D-4596-A43A-29D3278A1550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8C0B70-16C7-4F5A-90BE-1129F0A1A62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7" name="Εικόνα 9" descr="Εικόνα που περιέχει εσωτερικό, κουζίνα, μεγάλος, υπογραφή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D296875A-8CD7-4985-87FE-731158BA2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31" y="820948"/>
            <a:ext cx="5403010" cy="48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56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E57F83A-B2B9-4DF6-87EC-A30C570D9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3747838" cy="2728536"/>
          </a:xfrm>
        </p:spPr>
        <p:txBody>
          <a:bodyPr anchor="ctr">
            <a:normAutofit/>
          </a:bodyPr>
          <a:lstStyle/>
          <a:p>
            <a:r>
              <a:rPr lang="el-GR" sz="2800" b="1" u="sng">
                <a:solidFill>
                  <a:schemeClr val="tx2"/>
                </a:solidFill>
                <a:latin typeface="Cambria"/>
              </a:rPr>
              <a:t>Καλλιτέχνης</a:t>
            </a:r>
          </a:p>
          <a:p>
            <a:r>
              <a:rPr lang="el-GR" sz="2800" err="1">
                <a:latin typeface="Cambria"/>
                <a:ea typeface="+mn-lt"/>
                <a:cs typeface="+mn-lt"/>
              </a:rPr>
              <a:t>Takis</a:t>
            </a:r>
          </a:p>
          <a:p>
            <a:endParaRPr lang="el-GR" sz="2800">
              <a:latin typeface="Cambria"/>
            </a:endParaRPr>
          </a:p>
          <a:p>
            <a:endParaRPr lang="el" sz="2800" u="sng">
              <a:solidFill>
                <a:srgbClr val="404040"/>
              </a:solidFill>
              <a:latin typeface="Cambria"/>
            </a:endParaRPr>
          </a:p>
          <a:p>
            <a:endParaRPr lang="el-GR" sz="2800">
              <a:solidFill>
                <a:schemeClr val="tx2"/>
              </a:solidFill>
              <a:latin typeface="Cambri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CFDD4A-4FA1-4CD9-90D5-E253C2040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1C53A1-08EB-469A-A5F2-835AB97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4224216"/>
          </a:xfrm>
        </p:spPr>
        <p:txBody>
          <a:bodyPr>
            <a:normAutofit/>
          </a:bodyPr>
          <a:lstStyle/>
          <a:p>
            <a:pPr algn="ctr"/>
            <a:r>
              <a:rPr lang="el-GR" sz="6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Cambria"/>
              </a:rPr>
              <a:t>ΣΤΑΘΜΟΣ</a:t>
            </a:r>
            <a:br>
              <a:rPr lang="el-GR" sz="6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Cambria"/>
              </a:rPr>
            </a:br>
            <a:r>
              <a:rPr lang="el-GR" sz="4800" err="1">
                <a:solidFill>
                  <a:schemeClr val="bg1"/>
                </a:solidFill>
                <a:latin typeface="Cambria"/>
              </a:rPr>
              <a:t>Συγγρου</a:t>
            </a:r>
            <a:r>
              <a:rPr lang="el-GR" sz="4800">
                <a:solidFill>
                  <a:schemeClr val="bg1"/>
                </a:solidFill>
                <a:latin typeface="Cambria"/>
              </a:rPr>
              <a:t>-φιξ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0948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3">
            <a:extLst>
              <a:ext uri="{FF2B5EF4-FFF2-40B4-BE49-F238E27FC236}">
                <a16:creationId xmlns:a16="http://schemas.microsoft.com/office/drawing/2014/main" xmlns="" id="{8189E48F-5721-4129-82FB-FD03D3B230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-28"/>
            <a:ext cx="12192000" cy="685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" name="Εικόνα 9" descr="Εικόνα που περιέχει κείμενο, χάρτ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ACBB350A-D7B1-4B37-B570-FBC2D8AAC6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t="14691" b="28935"/>
          <a:stretch/>
        </p:blipFill>
        <p:spPr>
          <a:xfrm>
            <a:off x="71907" y="-4"/>
            <a:ext cx="12191980" cy="6855958"/>
          </a:xfrm>
          <a:prstGeom prst="rect">
            <a:avLst/>
          </a:prstGeom>
        </p:spPr>
      </p:pic>
      <p:sp>
        <p:nvSpPr>
          <p:cNvPr id="72" name="Rectangle 75">
            <a:extLst>
              <a:ext uri="{FF2B5EF4-FFF2-40B4-BE49-F238E27FC236}">
                <a16:creationId xmlns:a16="http://schemas.microsoft.com/office/drawing/2014/main" xmlns="" id="{9D63DE26-5740-4518-960F-AB44D24EA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6C32F81-2304-4F87-A826-A0FB8B4E8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468030"/>
            <a:ext cx="4856259" cy="990937"/>
          </a:xfrm>
        </p:spPr>
        <p:txBody>
          <a:bodyPr>
            <a:normAutofit/>
          </a:bodyPr>
          <a:lstStyle/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3" name="Freeform: Shape 77">
            <a:extLst>
              <a:ext uri="{FF2B5EF4-FFF2-40B4-BE49-F238E27FC236}">
                <a16:creationId xmlns:a16="http://schemas.microsoft.com/office/drawing/2014/main" xmlns="" id="{1E772779-17E0-416B-BB00-CAAF735A8E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2256" y="659932"/>
            <a:ext cx="6028218" cy="6198068"/>
          </a:xfrm>
          <a:custGeom>
            <a:avLst/>
            <a:gdLst>
              <a:gd name="connsiteX0" fmla="*/ 3823588 w 6028218"/>
              <a:gd name="connsiteY0" fmla="*/ 0 h 6198068"/>
              <a:gd name="connsiteX1" fmla="*/ 5961393 w 6028218"/>
              <a:gd name="connsiteY1" fmla="*/ 653009 h 6198068"/>
              <a:gd name="connsiteX2" fmla="*/ 6028218 w 6028218"/>
              <a:gd name="connsiteY2" fmla="*/ 702980 h 6198068"/>
              <a:gd name="connsiteX3" fmla="*/ 6028218 w 6028218"/>
              <a:gd name="connsiteY3" fmla="*/ 1206244 h 6198068"/>
              <a:gd name="connsiteX4" fmla="*/ 6001306 w 6028218"/>
              <a:gd name="connsiteY4" fmla="*/ 1181785 h 6198068"/>
              <a:gd name="connsiteX5" fmla="*/ 3823589 w 6028218"/>
              <a:gd name="connsiteY5" fmla="*/ 400005 h 6198068"/>
              <a:gd name="connsiteX6" fmla="*/ 400005 w 6028218"/>
              <a:gd name="connsiteY6" fmla="*/ 3823589 h 6198068"/>
              <a:gd name="connsiteX7" fmla="*/ 1181786 w 6028218"/>
              <a:gd name="connsiteY7" fmla="*/ 6001307 h 6198068"/>
              <a:gd name="connsiteX8" fmla="*/ 1360615 w 6028218"/>
              <a:gd name="connsiteY8" fmla="*/ 6198068 h 6198068"/>
              <a:gd name="connsiteX9" fmla="*/ 829992 w 6028218"/>
              <a:gd name="connsiteY9" fmla="*/ 6198068 h 6198068"/>
              <a:gd name="connsiteX10" fmla="*/ 653009 w 6028218"/>
              <a:gd name="connsiteY10" fmla="*/ 5961393 h 6198068"/>
              <a:gd name="connsiteX11" fmla="*/ 0 w 6028218"/>
              <a:gd name="connsiteY11" fmla="*/ 3823588 h 6198068"/>
              <a:gd name="connsiteX12" fmla="*/ 3823588 w 6028218"/>
              <a:gd name="connsiteY12" fmla="*/ 0 h 619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8218" h="6198068">
                <a:moveTo>
                  <a:pt x="3823588" y="0"/>
                </a:moveTo>
                <a:cubicBezTo>
                  <a:pt x="4615479" y="0"/>
                  <a:pt x="5351144" y="240733"/>
                  <a:pt x="5961393" y="653009"/>
                </a:cubicBezTo>
                <a:lnTo>
                  <a:pt x="6028218" y="702980"/>
                </a:lnTo>
                <a:lnTo>
                  <a:pt x="6028218" y="1206244"/>
                </a:lnTo>
                <a:lnTo>
                  <a:pt x="6001306" y="1181785"/>
                </a:lnTo>
                <a:cubicBezTo>
                  <a:pt x="5409509" y="693391"/>
                  <a:pt x="4650811" y="400005"/>
                  <a:pt x="3823589" y="400005"/>
                </a:cubicBezTo>
                <a:cubicBezTo>
                  <a:pt x="1932796" y="400005"/>
                  <a:pt x="400005" y="1932796"/>
                  <a:pt x="400005" y="3823589"/>
                </a:cubicBezTo>
                <a:cubicBezTo>
                  <a:pt x="400005" y="4650812"/>
                  <a:pt x="693391" y="5409510"/>
                  <a:pt x="1181786" y="6001307"/>
                </a:cubicBezTo>
                <a:lnTo>
                  <a:pt x="1360615" y="6198068"/>
                </a:lnTo>
                <a:lnTo>
                  <a:pt x="829992" y="6198068"/>
                </a:lnTo>
                <a:lnTo>
                  <a:pt x="653009" y="5961393"/>
                </a:lnTo>
                <a:cubicBezTo>
                  <a:pt x="240733" y="5351144"/>
                  <a:pt x="0" y="4615480"/>
                  <a:pt x="0" y="3823588"/>
                </a:cubicBezTo>
                <a:cubicBezTo>
                  <a:pt x="0" y="1711879"/>
                  <a:pt x="1711879" y="0"/>
                  <a:pt x="38235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Εικόνα 6" descr="Εικόνα που περιέχει κείμενο, χάρτ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B309589C-35A3-4DFA-BEBE-C5C509FEB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18" b="-1"/>
          <a:stretch/>
        </p:blipFill>
        <p:spPr>
          <a:xfrm>
            <a:off x="6726430" y="1152225"/>
            <a:ext cx="5535932" cy="5705781"/>
          </a:xfrm>
          <a:custGeom>
            <a:avLst/>
            <a:gdLst/>
            <a:ahLst/>
            <a:cxnLst/>
            <a:rect l="l" t="t" r="r" b="b"/>
            <a:pathLst>
              <a:path w="5535932" h="5705781">
                <a:moveTo>
                  <a:pt x="3331301" y="0"/>
                </a:moveTo>
                <a:cubicBezTo>
                  <a:pt x="4136225" y="0"/>
                  <a:pt x="4874473" y="285478"/>
                  <a:pt x="5450318" y="760707"/>
                </a:cubicBezTo>
                <a:lnTo>
                  <a:pt x="5535932" y="838519"/>
                </a:lnTo>
                <a:lnTo>
                  <a:pt x="5535932" y="5705781"/>
                </a:lnTo>
                <a:lnTo>
                  <a:pt x="996505" y="5705781"/>
                </a:lnTo>
                <a:lnTo>
                  <a:pt x="975716" y="5686887"/>
                </a:lnTo>
                <a:cubicBezTo>
                  <a:pt x="372869" y="5084040"/>
                  <a:pt x="0" y="4251215"/>
                  <a:pt x="0" y="3331301"/>
                </a:cubicBezTo>
                <a:cubicBezTo>
                  <a:pt x="0" y="1491474"/>
                  <a:pt x="1491474" y="0"/>
                  <a:pt x="3331301" y="0"/>
                </a:cubicBezTo>
                <a:close/>
              </a:path>
            </a:pathLst>
          </a:cu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4999EB5B-DE73-4692-8F0B-82E243BAE9BE}"/>
                  </a:ext>
                </a:extLst>
              </p14:cNvPr>
              <p14:cNvContentPartPr/>
              <p14:nvPr/>
            </p14:nvContentPartPr>
            <p14:xfrm>
              <a:off x="8135215" y="3104285"/>
              <a:ext cx="14288" cy="28575"/>
            </p14:xfrm>
          </p:contentPart>
        </mc:Choice>
        <mc:Fallback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999EB5B-DE73-4692-8F0B-82E243BAE9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0815" y="3084713"/>
                <a:ext cx="1428800" cy="67327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9429E0-A766-430E-929A-DB4B2736B027}"/>
              </a:ext>
            </a:extLst>
          </p:cNvPr>
          <p:cNvSpPr txBox="1"/>
          <p:nvPr/>
        </p:nvSpPr>
        <p:spPr>
          <a:xfrm>
            <a:off x="281796" y="554967"/>
            <a:ext cx="632316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l-GR" sz="4000" b="1" u="sng">
                <a:solidFill>
                  <a:schemeClr val="accent2"/>
                </a:solidFill>
                <a:latin typeface="Cambria"/>
              </a:rPr>
              <a:t>2. ΓΡΑΜΜΗ ΚΟΚΚΙΝΗ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89BC15-BA16-45A4-887F-2301922E8539}"/>
              </a:ext>
            </a:extLst>
          </p:cNvPr>
          <p:cNvSpPr txBox="1"/>
          <p:nvPr/>
        </p:nvSpPr>
        <p:spPr>
          <a:xfrm>
            <a:off x="-122567" y="-697662"/>
            <a:ext cx="396527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el-GR"/>
              <a:t>Κάντε κλικ για να προσθέσετε κείμενο</a:t>
            </a:r>
          </a:p>
        </p:txBody>
      </p:sp>
    </p:spTree>
    <p:extLst>
      <p:ext uri="{BB962C8B-B14F-4D97-AF65-F5344CB8AC3E}">
        <p14:creationId xmlns:p14="http://schemas.microsoft.com/office/powerpoint/2010/main" xmlns="" val="2850022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B57ED5-941D-44E2-9320-56A0A026F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1BE9A9-6FBF-4CF1-8F0C-BFCFF1FD9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AE8163-578C-46A4-BF65-BD3AEEF2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6F56CC-F97A-40DF-9A88-6D8BF7A6A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4818F1-2ACF-4181-B8B6-7637EB92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1BF4AB6-91C5-40DA-AFC8-BBDA46BB2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A6D6306-ED75-4DC2-9BEF-160516C2F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Πίνακας 13">
            <a:extLst>
              <a:ext uri="{FF2B5EF4-FFF2-40B4-BE49-F238E27FC236}">
                <a16:creationId xmlns:a16="http://schemas.microsoft.com/office/drawing/2014/main" xmlns="" id="{34E17807-2A0B-478D-9AAA-43E053115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2271660"/>
              </p:ext>
            </p:extLst>
          </p:nvPr>
        </p:nvGraphicFramePr>
        <p:xfrm>
          <a:off x="6397924" y="848263"/>
          <a:ext cx="5003347" cy="4689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385">
                  <a:extLst>
                    <a:ext uri="{9D8B030D-6E8A-4147-A177-3AD203B41FA5}">
                      <a16:colId xmlns:a16="http://schemas.microsoft.com/office/drawing/2014/main" xmlns="" val="1311568613"/>
                    </a:ext>
                  </a:extLst>
                </a:gridCol>
                <a:gridCol w="3250962">
                  <a:extLst>
                    <a:ext uri="{9D8B030D-6E8A-4147-A177-3AD203B41FA5}">
                      <a16:colId xmlns:a16="http://schemas.microsoft.com/office/drawing/2014/main" xmlns="" val="1939793526"/>
                    </a:ext>
                  </a:extLst>
                </a:gridCol>
              </a:tblGrid>
              <a:tr h="604577">
                <a:tc>
                  <a:txBody>
                    <a:bodyPr/>
                    <a:lstStyle/>
                    <a:p>
                      <a:r>
                        <a:rPr lang="el-GR"/>
                        <a:t>ΣΤΑΘΜΟΣ </a:t>
                      </a:r>
                    </a:p>
                    <a:p>
                      <a:pPr lvl="0">
                        <a:buNone/>
                      </a:pPr>
                      <a:r>
                        <a:rPr lang="el-GR"/>
                        <a:t>ΜΕΤΡΟΥ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Συγγρού-Φιξ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509403"/>
                  </a:ext>
                </a:extLst>
              </a:tr>
              <a:tr h="60457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/>
                        <a:t>ΚΑΛΛΙΤΕΧΝΗΣ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b="0" err="1"/>
                        <a:t>Takis</a:t>
                      </a:r>
                    </a:p>
                    <a:p>
                      <a:pPr lvl="0">
                        <a:buNone/>
                      </a:pPr>
                      <a:endParaRPr lang="el-GR" sz="1800" b="0" i="0" u="none" strike="noStrike" noProof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573138"/>
                  </a:ext>
                </a:extLst>
              </a:tr>
              <a:tr h="352670">
                <a:tc>
                  <a:txBody>
                    <a:bodyPr/>
                    <a:lstStyle/>
                    <a:p>
                      <a:r>
                        <a:rPr lang="el-GR" b="0"/>
                        <a:t>ΤΙΤΛΟΣ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1" u="none" strike="noStrike" noProof="0" err="1"/>
                        <a:t>Φωτοβολταϊκή</a:t>
                      </a:r>
                      <a:r>
                        <a:rPr lang="el-GR" sz="1800" b="0" i="1" u="none" strike="noStrike" noProof="0"/>
                        <a:t> ενέργεια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621340"/>
                  </a:ext>
                </a:extLst>
              </a:tr>
              <a:tr h="352670">
                <a:tc>
                  <a:txBody>
                    <a:bodyPr/>
                    <a:lstStyle/>
                    <a:p>
                      <a:r>
                        <a:rPr lang="el-GR"/>
                        <a:t>ΧΡΟΝΟΛΟΓΙΑ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/>
                        <a:t>2001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440084"/>
                  </a:ext>
                </a:extLst>
              </a:tr>
              <a:tr h="1125187">
                <a:tc>
                  <a:txBody>
                    <a:bodyPr/>
                    <a:lstStyle/>
                    <a:p>
                      <a:r>
                        <a:rPr lang="el-GR"/>
                        <a:t>ΧΩΡΟΣ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  <a:p>
                      <a:pPr lvl="0">
                        <a:buNone/>
                      </a:pPr>
                      <a:r>
                        <a:rPr lang="el-GR" sz="1800" b="0" i="0" u="none" strike="noStrike" noProof="0"/>
                        <a:t>Μετόπες των κλιμακοστασίων που οδηγούν στις αποβάθρες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722386"/>
                  </a:ext>
                </a:extLst>
              </a:tr>
              <a:tr h="1552754">
                <a:tc>
                  <a:txBody>
                    <a:bodyPr/>
                    <a:lstStyle/>
                    <a:p>
                      <a:r>
                        <a:rPr lang="el-GR"/>
                        <a:t>ΠΕΡΙΓΡΑΦΗ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 err="1">
                          <a:latin typeface="Cambria"/>
                        </a:rPr>
                        <a:t>Φωτοβολταϊκά</a:t>
                      </a:r>
                      <a:r>
                        <a:rPr lang="el-GR" sz="1800" b="0" i="0" u="none" strike="noStrike" noProof="0">
                          <a:latin typeface="Cambria"/>
                        </a:rPr>
                        <a:t> συστήματα που κινούν έλικες.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438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38826-DE6D-4596-A43A-29D3278A1550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8C0B70-16C7-4F5A-90BE-1129F0A1A62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E9252F-ED7A-4F74-8D1D-2C5AFD4B59F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5" name="Εικόνα 5" descr="Εικόνα που περιέχει εσωτερικό, φωτογραφία, μικρό, καθρέφτ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DB5DB71C-4BAE-44A7-AF54-ADE117A66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324" y="734684"/>
            <a:ext cx="4712899" cy="47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31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B57ED5-941D-44E2-9320-56A0A026F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1BE9A9-6FBF-4CF1-8F0C-BFCFF1FD9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AE8163-578C-46A4-BF65-BD3AEEF2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6F56CC-F97A-40DF-9A88-6D8BF7A6A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4818F1-2ACF-4181-B8B6-7637EB92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1BF4AB6-91C5-40DA-AFC8-BBDA46BB2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A6D6306-ED75-4DC2-9BEF-160516C2F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Πίνακας 13">
            <a:extLst>
              <a:ext uri="{FF2B5EF4-FFF2-40B4-BE49-F238E27FC236}">
                <a16:creationId xmlns:a16="http://schemas.microsoft.com/office/drawing/2014/main" xmlns="" id="{34E17807-2A0B-478D-9AAA-43E053115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0358576"/>
              </p:ext>
            </p:extLst>
          </p:nvPr>
        </p:nvGraphicFramePr>
        <p:xfrm>
          <a:off x="6426678" y="848263"/>
          <a:ext cx="5003869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4766">
                  <a:extLst>
                    <a:ext uri="{9D8B030D-6E8A-4147-A177-3AD203B41FA5}">
                      <a16:colId xmlns:a16="http://schemas.microsoft.com/office/drawing/2014/main" xmlns="" val="1311568613"/>
                    </a:ext>
                  </a:extLst>
                </a:gridCol>
                <a:gridCol w="3109103">
                  <a:extLst>
                    <a:ext uri="{9D8B030D-6E8A-4147-A177-3AD203B41FA5}">
                      <a16:colId xmlns:a16="http://schemas.microsoft.com/office/drawing/2014/main" xmlns="" val="1939793526"/>
                    </a:ext>
                  </a:extLst>
                </a:gridCol>
              </a:tblGrid>
              <a:tr h="604577">
                <a:tc>
                  <a:txBody>
                    <a:bodyPr/>
                    <a:lstStyle/>
                    <a:p>
                      <a:r>
                        <a:rPr lang="el-GR"/>
                        <a:t>ΣΤΑΘΜΟΣ </a:t>
                      </a:r>
                    </a:p>
                    <a:p>
                      <a:pPr lvl="0">
                        <a:buNone/>
                      </a:pPr>
                      <a:r>
                        <a:rPr lang="el-GR"/>
                        <a:t>ΜΕΤΡΟΥ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Συγγρού-Φιξ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509403"/>
                  </a:ext>
                </a:extLst>
              </a:tr>
              <a:tr h="60457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/>
                        <a:t>ΚΑΛΛΙΤΕΧΝΗΣ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b="0" err="1"/>
                        <a:t>Takis</a:t>
                      </a:r>
                    </a:p>
                    <a:p>
                      <a:pPr lvl="0">
                        <a:buNone/>
                      </a:pPr>
                      <a:endParaRPr lang="el-GR" sz="1800" b="0" i="0" u="none" strike="noStrike" noProof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573138"/>
                  </a:ext>
                </a:extLst>
              </a:tr>
              <a:tr h="352670">
                <a:tc>
                  <a:txBody>
                    <a:bodyPr/>
                    <a:lstStyle/>
                    <a:p>
                      <a:r>
                        <a:rPr lang="el-GR" b="0"/>
                        <a:t>ΤΙΤΛΟΣ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1" u="none" strike="noStrike" noProof="0">
                          <a:latin typeface="Cambria"/>
                        </a:rPr>
                        <a:t>Φωτεινά Σινιάλα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621340"/>
                  </a:ext>
                </a:extLst>
              </a:tr>
              <a:tr h="352670">
                <a:tc>
                  <a:txBody>
                    <a:bodyPr/>
                    <a:lstStyle/>
                    <a:p>
                      <a:r>
                        <a:rPr lang="el-GR"/>
                        <a:t>ΧΡΟΝΟΛΟΓΙΑ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/>
                        <a:t>2001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440084"/>
                  </a:ext>
                </a:extLst>
              </a:tr>
              <a:tr h="1125187">
                <a:tc>
                  <a:txBody>
                    <a:bodyPr/>
                    <a:lstStyle/>
                    <a:p>
                      <a:r>
                        <a:rPr lang="el-GR"/>
                        <a:t>ΧΩΡΟΣ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Επίπεδο έκδοσης εισιτηρίων - Είσοδος του σταθμού- επίπεδο έκδοσης εισιτηρίων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722386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r>
                        <a:rPr lang="el-GR"/>
                        <a:t>ΠΕΡΙΓΡΑΦΗ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/>
                        <a:t>Αλουμίνιο, </a:t>
                      </a:r>
                      <a:r>
                        <a:rPr lang="el-GR" sz="1800" b="0" i="0" u="none" strike="noStrike" noProof="0" err="1"/>
                        <a:t>ατσαλολαμαρίνα</a:t>
                      </a:r>
                      <a:r>
                        <a:rPr lang="el-GR" sz="1800" b="0" i="0" u="none" strike="noStrike" noProof="0"/>
                        <a:t>, γυαλί, ηλεκτρικό ρεύμα, 940Χ235 εκ.</a:t>
                      </a:r>
                      <a:endParaRPr lang="el-GR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438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38826-DE6D-4596-A43A-29D3278A1550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8C0B70-16C7-4F5A-90BE-1129F0A1A62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E9252F-ED7A-4F74-8D1D-2C5AFD4B59F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5" name="Εικόνα 5" descr="Εικόνα που περιέχει κτίριο, μικρό, φωτογραφία, αναζήτηση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ED66C408-0509-41DC-A437-8CD3A08BC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67" y="1354131"/>
            <a:ext cx="6165013" cy="34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E57F83A-B2B9-4DF6-87EC-A30C570D9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3747838" cy="2728536"/>
          </a:xfrm>
        </p:spPr>
        <p:txBody>
          <a:bodyPr anchor="ctr">
            <a:normAutofit/>
          </a:bodyPr>
          <a:lstStyle/>
          <a:p>
            <a:r>
              <a:rPr lang="el-GR" sz="2800" b="1" u="sng">
                <a:solidFill>
                  <a:schemeClr val="tx2"/>
                </a:solidFill>
                <a:latin typeface="Cambria"/>
              </a:rPr>
              <a:t>Καλλιτέχνης</a:t>
            </a:r>
          </a:p>
          <a:p>
            <a:r>
              <a:rPr lang="el-GR">
                <a:latin typeface="Cambria"/>
              </a:rPr>
              <a:t>Χριστίνα Σαραντοπούλου</a:t>
            </a:r>
            <a:endParaRPr lang="el-GR"/>
          </a:p>
          <a:p>
            <a:endParaRPr lang="el-GR" sz="2800">
              <a:latin typeface="Cambria"/>
            </a:endParaRPr>
          </a:p>
          <a:p>
            <a:endParaRPr lang="el" sz="2800" u="sng">
              <a:solidFill>
                <a:srgbClr val="404040"/>
              </a:solidFill>
              <a:latin typeface="Cambria"/>
            </a:endParaRPr>
          </a:p>
          <a:p>
            <a:endParaRPr lang="el-GR" sz="2800">
              <a:solidFill>
                <a:schemeClr val="tx2"/>
              </a:solidFill>
              <a:latin typeface="Cambri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CFDD4A-4FA1-4CD9-90D5-E253C2040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1C53A1-08EB-469A-A5F2-835AB97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4224216"/>
          </a:xfrm>
        </p:spPr>
        <p:txBody>
          <a:bodyPr>
            <a:normAutofit/>
          </a:bodyPr>
          <a:lstStyle/>
          <a:p>
            <a:pPr algn="ctr"/>
            <a:r>
              <a:rPr lang="el-GR" sz="6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Cambria"/>
              </a:rPr>
              <a:t>ΣΤΑΘΜΟΣ</a:t>
            </a:r>
            <a:br>
              <a:rPr lang="el-GR" sz="6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Cambria"/>
              </a:rPr>
            </a:br>
            <a:r>
              <a:rPr lang="el-GR" sz="4800">
                <a:solidFill>
                  <a:schemeClr val="bg1"/>
                </a:solidFill>
                <a:latin typeface="Cambria"/>
              </a:rPr>
              <a:t>ΑΓΙΟΣ ΙΩΑΝΝΗΣ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5289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B57ED5-941D-44E2-9320-56A0A026F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1BE9A9-6FBF-4CF1-8F0C-BFCFF1FD9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AE8163-578C-46A4-BF65-BD3AEEF2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6F56CC-F97A-40DF-9A88-6D8BF7A6A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4818F1-2ACF-4181-B8B6-7637EB92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1BF4AB6-91C5-40DA-AFC8-BBDA46BB2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A6D6306-ED75-4DC2-9BEF-160516C2F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Πίνακας 13">
            <a:extLst>
              <a:ext uri="{FF2B5EF4-FFF2-40B4-BE49-F238E27FC236}">
                <a16:creationId xmlns:a16="http://schemas.microsoft.com/office/drawing/2014/main" xmlns="" id="{34E17807-2A0B-478D-9AAA-43E053115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0135015"/>
              </p:ext>
            </p:extLst>
          </p:nvPr>
        </p:nvGraphicFramePr>
        <p:xfrm>
          <a:off x="6426679" y="833886"/>
          <a:ext cx="5118118" cy="46607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6262">
                  <a:extLst>
                    <a:ext uri="{9D8B030D-6E8A-4147-A177-3AD203B41FA5}">
                      <a16:colId xmlns:a16="http://schemas.microsoft.com/office/drawing/2014/main" xmlns="" val="1311568613"/>
                    </a:ext>
                  </a:extLst>
                </a:gridCol>
                <a:gridCol w="3291856">
                  <a:extLst>
                    <a:ext uri="{9D8B030D-6E8A-4147-A177-3AD203B41FA5}">
                      <a16:colId xmlns:a16="http://schemas.microsoft.com/office/drawing/2014/main" xmlns="" val="1939793526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r>
                        <a:rPr lang="el-GR" dirty="0"/>
                        <a:t>ΣΤΑΘΜΟΣ </a:t>
                      </a:r>
                    </a:p>
                    <a:p>
                      <a:pPr lvl="0">
                        <a:buNone/>
                      </a:pPr>
                      <a:r>
                        <a:rPr lang="el-GR" dirty="0"/>
                        <a:t>ΜΕΤΡΟΥ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 dirty="0">
                          <a:latin typeface="Cambria"/>
                        </a:rPr>
                        <a:t>Άγιος Ιωάννης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509403"/>
                  </a:ext>
                </a:extLst>
              </a:tr>
              <a:tr h="60263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dirty="0"/>
                        <a:t>ΚΑΛΛΙΤΕΧΝΗΣ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b="0" dirty="0"/>
                        <a:t>Χριστίνα Σαραντοπούλου</a:t>
                      </a:r>
                      <a:endParaRPr lang="el" b="0" dirty="0" err="1"/>
                    </a:p>
                    <a:p>
                      <a:pPr lvl="0">
                        <a:buNone/>
                      </a:pPr>
                      <a:endParaRPr lang="el-GR" sz="1800" b="0" i="0" u="none" strike="noStrike" noProof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573138"/>
                  </a:ext>
                </a:extLst>
              </a:tr>
              <a:tr h="870475">
                <a:tc>
                  <a:txBody>
                    <a:bodyPr/>
                    <a:lstStyle/>
                    <a:p>
                      <a:r>
                        <a:rPr lang="el-GR" b="0" dirty="0"/>
                        <a:t>ΤΙΤΛΟΣ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1" u="none" strike="noStrike" noProof="0" dirty="0"/>
                        <a:t>Η πόλη ενώνει τη διαφορετικότητα των ανθρώπων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621340"/>
                  </a:ext>
                </a:extLst>
              </a:tr>
              <a:tr h="351537">
                <a:tc>
                  <a:txBody>
                    <a:bodyPr/>
                    <a:lstStyle/>
                    <a:p>
                      <a:r>
                        <a:rPr lang="el-GR" dirty="0"/>
                        <a:t>ΧΡΟΝΟΛΟΓΙΑ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 dirty="0">
                          <a:latin typeface="Cambria"/>
                        </a:rPr>
                        <a:t>2008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440084"/>
                  </a:ext>
                </a:extLst>
              </a:tr>
              <a:tr h="518936">
                <a:tc>
                  <a:txBody>
                    <a:bodyPr/>
                    <a:lstStyle/>
                    <a:p>
                      <a:r>
                        <a:rPr lang="el-GR" dirty="0"/>
                        <a:t>ΧΩΡΟΣ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 dirty="0"/>
                        <a:t>Επίπεδο έκδοσης εισιτηρίων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722386"/>
                  </a:ext>
                </a:extLst>
              </a:tr>
              <a:tr h="1581509">
                <a:tc>
                  <a:txBody>
                    <a:bodyPr/>
                    <a:lstStyle/>
                    <a:p>
                      <a:r>
                        <a:rPr lang="el-GR" dirty="0"/>
                        <a:t>ΠΕΡΙΓΡΑΦΗ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/>
                        <a:t>Κινητικό γλυπτό. Ανοξείδωτος χάλυβας, ηλεκτροστατική βαφή, μηχανισμός, καθρέπτης,</a:t>
                      </a:r>
                      <a:endParaRPr lang="el-GR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 dirty="0"/>
                        <a:t>1080Χ450Χ225 εκ.</a:t>
                      </a:r>
                      <a:endParaRPr lang="el-GR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438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38826-DE6D-4596-A43A-29D3278A1550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8C0B70-16C7-4F5A-90BE-1129F0A1A62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E9252F-ED7A-4F74-8D1D-2C5AFD4B59F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7" name="Εικόνα 9" descr="Εικόνα που περιέχει εσωτερικό, παράθυρο, καθιστός, μετρητή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BE1E9EDD-B4DB-44B1-9946-E18BB40A5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29" y="1026759"/>
            <a:ext cx="5978105" cy="381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551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E57F83A-B2B9-4DF6-87EC-A30C570D9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3747838" cy="2728536"/>
          </a:xfrm>
        </p:spPr>
        <p:txBody>
          <a:bodyPr anchor="ctr">
            <a:normAutofit/>
          </a:bodyPr>
          <a:lstStyle/>
          <a:p>
            <a:r>
              <a:rPr lang="el-GR" sz="2800" b="1" u="sng">
                <a:solidFill>
                  <a:schemeClr val="tx2"/>
                </a:solidFill>
                <a:latin typeface="Cambria"/>
              </a:rPr>
              <a:t>Καλλιτέχνης</a:t>
            </a:r>
          </a:p>
          <a:p>
            <a:r>
              <a:rPr lang="el-GR">
                <a:latin typeface="Cambria"/>
              </a:rPr>
              <a:t>Δημήτρης Μυταράς</a:t>
            </a:r>
          </a:p>
          <a:p>
            <a:endParaRPr lang="el-GR">
              <a:latin typeface="Cambria"/>
              <a:ea typeface="+mn-lt"/>
              <a:cs typeface="+mn-lt"/>
            </a:endParaRPr>
          </a:p>
          <a:p>
            <a:r>
              <a:rPr lang="el-GR">
                <a:latin typeface="Cambria"/>
                <a:ea typeface="+mn-lt"/>
                <a:cs typeface="+mn-lt"/>
              </a:rPr>
              <a:t>Κεραμική Εκτέλεση:</a:t>
            </a:r>
          </a:p>
          <a:p>
            <a:r>
              <a:rPr lang="el-GR">
                <a:latin typeface="Cambria"/>
                <a:ea typeface="+mn-lt"/>
                <a:cs typeface="+mn-lt"/>
              </a:rPr>
              <a:t>Βούλα </a:t>
            </a:r>
            <a:r>
              <a:rPr lang="el-GR" err="1">
                <a:latin typeface="Cambria"/>
                <a:ea typeface="+mn-lt"/>
                <a:cs typeface="+mn-lt"/>
              </a:rPr>
              <a:t>Γουνελά</a:t>
            </a:r>
          </a:p>
          <a:p>
            <a:endParaRPr lang="el-GR" sz="2800">
              <a:latin typeface="Cambria"/>
            </a:endParaRPr>
          </a:p>
          <a:p>
            <a:endParaRPr lang="el" sz="2800" u="sng">
              <a:solidFill>
                <a:srgbClr val="404040"/>
              </a:solidFill>
              <a:latin typeface="Cambria"/>
            </a:endParaRPr>
          </a:p>
          <a:p>
            <a:endParaRPr lang="el-GR" sz="2800">
              <a:solidFill>
                <a:schemeClr val="tx2"/>
              </a:solidFill>
              <a:latin typeface="Cambri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CFDD4A-4FA1-4CD9-90D5-E253C2040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1C53A1-08EB-469A-A5F2-835AB97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4224216"/>
          </a:xfrm>
        </p:spPr>
        <p:txBody>
          <a:bodyPr>
            <a:normAutofit/>
          </a:bodyPr>
          <a:lstStyle/>
          <a:p>
            <a:pPr algn="ctr"/>
            <a:r>
              <a:rPr lang="el-GR" sz="6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Cambria"/>
              </a:rPr>
              <a:t>ΣΤΑΘΜΟΣ</a:t>
            </a:r>
            <a:br>
              <a:rPr lang="el-GR" sz="6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Cambria"/>
              </a:rPr>
            </a:br>
            <a:r>
              <a:rPr lang="el-GR" sz="4800" err="1">
                <a:solidFill>
                  <a:schemeClr val="bg1"/>
                </a:solidFill>
                <a:latin typeface="Cambria"/>
              </a:rPr>
              <a:t>Δαφνη</a:t>
            </a:r>
            <a:endParaRPr lang="el-GR" sz="480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7672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B57ED5-941D-44E2-9320-56A0A026F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1BE9A9-6FBF-4CF1-8F0C-BFCFF1FD9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AE8163-578C-46A4-BF65-BD3AEEF2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6F56CC-F97A-40DF-9A88-6D8BF7A6A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4818F1-2ACF-4181-B8B6-7637EB92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1BF4AB6-91C5-40DA-AFC8-BBDA46BB2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A6D6306-ED75-4DC2-9BEF-160516C2F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Πίνακας 13">
            <a:extLst>
              <a:ext uri="{FF2B5EF4-FFF2-40B4-BE49-F238E27FC236}">
                <a16:creationId xmlns:a16="http://schemas.microsoft.com/office/drawing/2014/main" xmlns="" id="{34E17807-2A0B-478D-9AAA-43E053115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046171"/>
              </p:ext>
            </p:extLst>
          </p:nvPr>
        </p:nvGraphicFramePr>
        <p:xfrm>
          <a:off x="6412302" y="790754"/>
          <a:ext cx="5127186" cy="5285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019">
                  <a:extLst>
                    <a:ext uri="{9D8B030D-6E8A-4147-A177-3AD203B41FA5}">
                      <a16:colId xmlns:a16="http://schemas.microsoft.com/office/drawing/2014/main" xmlns="" val="1311568613"/>
                    </a:ext>
                  </a:extLst>
                </a:gridCol>
                <a:gridCol w="3588167">
                  <a:extLst>
                    <a:ext uri="{9D8B030D-6E8A-4147-A177-3AD203B41FA5}">
                      <a16:colId xmlns:a16="http://schemas.microsoft.com/office/drawing/2014/main" xmlns="" val="1939793526"/>
                    </a:ext>
                  </a:extLst>
                </a:gridCol>
              </a:tblGrid>
              <a:tr h="542602">
                <a:tc>
                  <a:txBody>
                    <a:bodyPr/>
                    <a:lstStyle/>
                    <a:p>
                      <a:r>
                        <a:rPr lang="el-GR" sz="1600" dirty="0"/>
                        <a:t>ΣΤΑΘΜΟΣ </a:t>
                      </a:r>
                    </a:p>
                    <a:p>
                      <a:pPr lvl="0">
                        <a:buNone/>
                      </a:pPr>
                      <a:r>
                        <a:rPr lang="el-GR" sz="1600" dirty="0"/>
                        <a:t>ΜΕΤΡΟΥ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600" b="0" i="0" u="none" strike="noStrike" noProof="0" dirty="0">
                          <a:latin typeface="Cambria"/>
                        </a:rPr>
                        <a:t>Δάφνη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509403"/>
                  </a:ext>
                </a:extLst>
              </a:tr>
              <a:tr h="91255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600" dirty="0"/>
                        <a:t>ΚΑΛΛΙΤΕΧΝΗΣ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b="0" i="0" u="none" strike="noStrike" noProof="0" dirty="0">
                          <a:latin typeface="Cambria"/>
                        </a:rPr>
                        <a:t>Δημήτρης Μυταράς</a:t>
                      </a:r>
                      <a:endParaRPr lang="en-US" sz="1600" b="0" i="0" u="none" strike="noStrike" noProof="0">
                        <a:latin typeface="Rockwell"/>
                      </a:endParaRPr>
                    </a:p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b="0" i="0" u="none" strike="noStrike" noProof="0" dirty="0">
                          <a:latin typeface="Cambria"/>
                        </a:rPr>
                        <a:t>Κεραμική Εκτέλεση: Βούλα </a:t>
                      </a:r>
                      <a:r>
                        <a:rPr lang="el-GR" sz="1600" b="0" i="0" u="none" strike="noStrike" noProof="0" err="1">
                          <a:latin typeface="Cambria"/>
                        </a:rPr>
                        <a:t>Γουνελά</a:t>
                      </a:r>
                      <a:endParaRPr lang="el" sz="1600"/>
                    </a:p>
                    <a:p>
                      <a:pPr lvl="0">
                        <a:buNone/>
                      </a:pPr>
                      <a:endParaRPr lang="el-GR" sz="1600" b="0" i="0" u="none" strike="noStrike" noProof="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573138"/>
                  </a:ext>
                </a:extLst>
              </a:tr>
              <a:tr h="320627">
                <a:tc>
                  <a:txBody>
                    <a:bodyPr/>
                    <a:lstStyle/>
                    <a:p>
                      <a:r>
                        <a:rPr lang="el-GR" sz="1600" b="0" dirty="0"/>
                        <a:t>ΤΙΤΛΟΣ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600" b="0" i="1" u="none" strike="noStrike" noProof="0" dirty="0">
                          <a:latin typeface="Cambria"/>
                        </a:rPr>
                        <a:t>Δεξίλεως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621340"/>
                  </a:ext>
                </a:extLst>
              </a:tr>
              <a:tr h="320627">
                <a:tc>
                  <a:txBody>
                    <a:bodyPr/>
                    <a:lstStyle/>
                    <a:p>
                      <a:r>
                        <a:rPr lang="el-GR" sz="1600" dirty="0"/>
                        <a:t>ΧΡΟΝΟΛΟΓΙΑ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600" b="0" i="0" u="none" strike="noStrike" noProof="0" dirty="0"/>
                        <a:t>2000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440084"/>
                  </a:ext>
                </a:extLst>
              </a:tr>
              <a:tr h="789238">
                <a:tc>
                  <a:txBody>
                    <a:bodyPr/>
                    <a:lstStyle/>
                    <a:p>
                      <a:r>
                        <a:rPr lang="el-GR" sz="1600" dirty="0"/>
                        <a:t>ΧΩΡΟΣ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b="0" i="0" u="none" strike="noStrike" noProof="0" dirty="0"/>
                        <a:t>Επίπεδο έκδοσης εισιτηρίων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b="0" i="0" u="none" strike="noStrike" noProof="0" dirty="0">
                          <a:latin typeface="Cambria"/>
                        </a:rPr>
                        <a:t>Μέτωπο της δεξιάς καθόδου προς την αποβάθρα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722386"/>
                  </a:ext>
                </a:extLst>
              </a:tr>
              <a:tr h="2156603">
                <a:tc>
                  <a:txBody>
                    <a:bodyPr/>
                    <a:lstStyle/>
                    <a:p>
                      <a:r>
                        <a:rPr lang="el-GR" sz="1600" dirty="0"/>
                        <a:t>ΠΕΡΙΓΡΑΦΗ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b="0" i="0" u="none" strike="noStrike" noProof="0" dirty="0"/>
                        <a:t>Κεραμική σύνθεση, 300Χ1000εκ.</a:t>
                      </a:r>
                      <a:endParaRPr lang="el-GR" sz="1600" dirty="0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b="0" i="0" u="none" strike="noStrike" noProof="0">
                          <a:latin typeface="Cambria"/>
                        </a:rPr>
                        <a:t>Δύο κεραμικές συνθέσεις, 3</a:t>
                      </a:r>
                      <a:endParaRPr lang="el-GR" sz="1600" b="0" i="0" u="none" strike="noStrike" noProof="0" dirty="0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b="0" i="0" u="none" strike="noStrike" noProof="0">
                          <a:latin typeface="Cambria"/>
                        </a:rPr>
                        <a:t>00Χ120 εκ. </a:t>
                      </a:r>
                      <a:r>
                        <a:rPr lang="el-GR" sz="1600" b="0" i="0" u="none" strike="noStrike" noProof="0" dirty="0">
                          <a:latin typeface="Cambria"/>
                        </a:rPr>
                        <a:t>(η καθεμία</a:t>
                      </a:r>
                      <a:endParaRPr lang="el-GR" sz="1600" b="0" i="0" u="none" strike="noStrike" noProof="0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b="0" i="0" u="none" strike="noStrike" noProof="0" dirty="0">
                          <a:latin typeface="Cambria"/>
                        </a:rPr>
                        <a:t>Κεραμική σύνθεση, 500Χ600εκ.</a:t>
                      </a:r>
                      <a:endParaRPr lang="el-GR" sz="1600" b="0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600" b="0" i="0" u="none" strike="noStrike" noProof="0" dirty="0">
                        <a:latin typeface="Cambria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600" b="0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600" b="0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600" b="0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600" b="0" i="0" u="none" strike="noStrike" noProof="0" dirty="0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438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38826-DE6D-4596-A43A-29D3278A1550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8C0B70-16C7-4F5A-90BE-1129F0A1A62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E9252F-ED7A-4F74-8D1D-2C5AFD4B59F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5" name="Εικόνα 5" descr="Εικόνα που περιέχει φωτογραφία, διαφορετικός, φωτιά, δωμάτι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836E3D4B-04B8-4531-83C0-AD49E5B3B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91" y="648419"/>
            <a:ext cx="5072332" cy="508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46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E57F83A-B2B9-4DF6-87EC-A30C570D9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3747838" cy="2728536"/>
          </a:xfrm>
        </p:spPr>
        <p:txBody>
          <a:bodyPr anchor="ctr">
            <a:normAutofit/>
          </a:bodyPr>
          <a:lstStyle/>
          <a:p>
            <a:r>
              <a:rPr lang="el-GR" sz="2800" b="1" u="sng">
                <a:solidFill>
                  <a:schemeClr val="tx2"/>
                </a:solidFill>
                <a:latin typeface="Cambria"/>
              </a:rPr>
              <a:t>Καλλιτέχνης</a:t>
            </a:r>
          </a:p>
          <a:p>
            <a:r>
              <a:rPr lang="el-GR">
                <a:latin typeface="Cambria"/>
              </a:rPr>
              <a:t>Κώστας Ηρακλής Γεωργίου </a:t>
            </a:r>
          </a:p>
          <a:p>
            <a:endParaRPr lang="el-GR">
              <a:latin typeface="Cambria"/>
              <a:ea typeface="+mn-lt"/>
              <a:cs typeface="+mn-lt"/>
            </a:endParaRPr>
          </a:p>
          <a:p>
            <a:endParaRPr lang="el-GR">
              <a:latin typeface="Cambria"/>
              <a:ea typeface="+mn-lt"/>
              <a:cs typeface="+mn-lt"/>
            </a:endParaRPr>
          </a:p>
          <a:p>
            <a:endParaRPr lang="el-GR" sz="2800">
              <a:latin typeface="Cambria"/>
            </a:endParaRPr>
          </a:p>
          <a:p>
            <a:endParaRPr lang="el" sz="2800" u="sng">
              <a:solidFill>
                <a:srgbClr val="404040"/>
              </a:solidFill>
              <a:latin typeface="Cambria"/>
            </a:endParaRPr>
          </a:p>
          <a:p>
            <a:endParaRPr lang="el-GR" sz="2800">
              <a:solidFill>
                <a:schemeClr val="tx2"/>
              </a:solidFill>
              <a:latin typeface="Cambri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CFDD4A-4FA1-4CD9-90D5-E253C2040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1C53A1-08EB-469A-A5F2-835AB97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4224216"/>
          </a:xfrm>
        </p:spPr>
        <p:txBody>
          <a:bodyPr>
            <a:normAutofit/>
          </a:bodyPr>
          <a:lstStyle/>
          <a:p>
            <a:pPr algn="ctr"/>
            <a:r>
              <a:rPr lang="el-GR" sz="6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Cambria"/>
              </a:rPr>
              <a:t>ΣΤΑΘΜΟΣ</a:t>
            </a:r>
            <a:br>
              <a:rPr lang="el-GR" sz="6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Cambria"/>
              </a:rPr>
            </a:br>
            <a:r>
              <a:rPr lang="el-GR" sz="4800" err="1">
                <a:solidFill>
                  <a:schemeClr val="bg1"/>
                </a:solidFill>
                <a:latin typeface="Cambria"/>
              </a:rPr>
              <a:t>αγιοσ</a:t>
            </a:r>
            <a:r>
              <a:rPr lang="el-GR" sz="4800">
                <a:solidFill>
                  <a:schemeClr val="bg1"/>
                </a:solidFill>
                <a:latin typeface="Cambria"/>
              </a:rPr>
              <a:t> </a:t>
            </a:r>
            <a:r>
              <a:rPr lang="el-GR" sz="4800" err="1">
                <a:solidFill>
                  <a:schemeClr val="bg1"/>
                </a:solidFill>
                <a:latin typeface="Cambria"/>
              </a:rPr>
              <a:t>δημητριοσ</a:t>
            </a:r>
            <a:endParaRPr lang="el-GR" sz="480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2115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B57ED5-941D-44E2-9320-56A0A026F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1BE9A9-6FBF-4CF1-8F0C-BFCFF1FD9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AE8163-578C-46A4-BF65-BD3AEEF2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6F56CC-F97A-40DF-9A88-6D8BF7A6A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4818F1-2ACF-4181-B8B6-7637EB92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1BF4AB6-91C5-40DA-AFC8-BBDA46BB2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A6D6306-ED75-4DC2-9BEF-160516C2F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Πίνακας 13">
            <a:extLst>
              <a:ext uri="{FF2B5EF4-FFF2-40B4-BE49-F238E27FC236}">
                <a16:creationId xmlns:a16="http://schemas.microsoft.com/office/drawing/2014/main" xmlns="" id="{34E17807-2A0B-478D-9AAA-43E053115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7718204"/>
              </p:ext>
            </p:extLst>
          </p:nvPr>
        </p:nvGraphicFramePr>
        <p:xfrm>
          <a:off x="6426679" y="877018"/>
          <a:ext cx="4976809" cy="4303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2792">
                  <a:extLst>
                    <a:ext uri="{9D8B030D-6E8A-4147-A177-3AD203B41FA5}">
                      <a16:colId xmlns:a16="http://schemas.microsoft.com/office/drawing/2014/main" xmlns="" val="1311568613"/>
                    </a:ext>
                  </a:extLst>
                </a:gridCol>
                <a:gridCol w="3194017">
                  <a:extLst>
                    <a:ext uri="{9D8B030D-6E8A-4147-A177-3AD203B41FA5}">
                      <a16:colId xmlns:a16="http://schemas.microsoft.com/office/drawing/2014/main" xmlns="" val="1939793526"/>
                    </a:ext>
                  </a:extLst>
                </a:gridCol>
              </a:tblGrid>
              <a:tr h="603504">
                <a:tc>
                  <a:txBody>
                    <a:bodyPr/>
                    <a:lstStyle/>
                    <a:p>
                      <a:r>
                        <a:rPr lang="el-GR" dirty="0"/>
                        <a:t>ΣΤΑΘΜΟΣ </a:t>
                      </a:r>
                    </a:p>
                    <a:p>
                      <a:pPr lvl="0">
                        <a:buNone/>
                      </a:pPr>
                      <a:r>
                        <a:rPr lang="el-GR" dirty="0"/>
                        <a:t>ΜΕΤΡΟΥ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 dirty="0">
                          <a:latin typeface="Cambria"/>
                        </a:rPr>
                        <a:t>Άγιος Δημήτριος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509403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dirty="0"/>
                        <a:t>ΚΑΛΛΙΤΕΧΝΗΣ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 dirty="0">
                          <a:latin typeface="Cambria"/>
                        </a:rPr>
                        <a:t>Κώστας Ηρακλής Γεωργίου</a:t>
                      </a:r>
                    </a:p>
                    <a:p>
                      <a:pPr lvl="0">
                        <a:buNone/>
                      </a:pPr>
                      <a:endParaRPr lang="el-GR" sz="1800" b="0" i="0" u="none" strike="noStrike" noProof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573138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r>
                        <a:rPr lang="el-GR" b="0" dirty="0"/>
                        <a:t>ΤΙΤΛΟΣ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 dirty="0"/>
                        <a:t>"</a:t>
                      </a:r>
                      <a:r>
                        <a:rPr lang="el-GR" sz="1800" b="0" i="1" u="none" strike="noStrike" noProof="0" dirty="0"/>
                        <a:t>εις ανάμνηση του Αλέξανδρου Παναγούλη"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621340"/>
                  </a:ext>
                </a:extLst>
              </a:tr>
              <a:tr h="352044">
                <a:tc>
                  <a:txBody>
                    <a:bodyPr/>
                    <a:lstStyle/>
                    <a:p>
                      <a:r>
                        <a:rPr lang="el-GR" dirty="0"/>
                        <a:t>ΧΡΟΝΟΛΟΓΙΑ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440084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r>
                        <a:rPr lang="el-GR" dirty="0"/>
                        <a:t>ΧΩΡΟΣ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 dirty="0"/>
                        <a:t>Αποβάθρα του σταθμού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722386"/>
                  </a:ext>
                </a:extLst>
              </a:tr>
              <a:tr h="1642872">
                <a:tc>
                  <a:txBody>
                    <a:bodyPr/>
                    <a:lstStyle/>
                    <a:p>
                      <a:r>
                        <a:rPr lang="el-GR" dirty="0"/>
                        <a:t>ΠΕΡΙΓΡΑΦΗ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/>
                        <a:t>Ασπρόμαυρο πορτρέτο με </a:t>
                      </a:r>
                      <a:r>
                        <a:rPr lang="el-GR" sz="1800" b="0" i="0" u="none" strike="noStrike" noProof="0" dirty="0"/>
                        <a:t>κόκκινη λεπτομέρεια, η οποία δεσπόζει πάνω στο γυάλινο περίβλημα του ανελκυστήρα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438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38826-DE6D-4596-A43A-29D3278A1550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8C0B70-16C7-4F5A-90BE-1129F0A1A62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E9252F-ED7A-4F74-8D1D-2C5AFD4B59F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5" name="Εικόνα 5" descr="Εικόνα που περιέχει κτίριο, οδός, καθιστός, λευκό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F1507E4F-E967-4A8A-B09E-1CDB4EC26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626" y="938417"/>
            <a:ext cx="3994030" cy="41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21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E57F83A-B2B9-4DF6-87EC-A30C570D9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3747838" cy="2728536"/>
          </a:xfrm>
        </p:spPr>
        <p:txBody>
          <a:bodyPr anchor="ctr">
            <a:normAutofit/>
          </a:bodyPr>
          <a:lstStyle/>
          <a:p>
            <a:r>
              <a:rPr lang="el-GR" dirty="0" smtClean="0">
                <a:latin typeface="Cambria"/>
                <a:ea typeface="+mn-lt"/>
                <a:cs typeface="+mn-lt"/>
              </a:rPr>
              <a:t>Ευχαριστώ πολύ  </a:t>
            </a:r>
          </a:p>
          <a:p>
            <a:r>
              <a:rPr lang="el-GR" dirty="0" smtClean="0">
                <a:latin typeface="Cambria"/>
                <a:ea typeface="+mn-lt"/>
                <a:cs typeface="+mn-lt"/>
              </a:rPr>
              <a:t>για τον χρόνο σας!!!!! </a:t>
            </a:r>
            <a:endParaRPr lang="el-GR" dirty="0">
              <a:latin typeface="Cambria"/>
              <a:ea typeface="+mn-lt"/>
              <a:cs typeface="+mn-lt"/>
            </a:endParaRPr>
          </a:p>
          <a:p>
            <a:endParaRPr lang="el-GR" dirty="0">
              <a:latin typeface="Cambria"/>
              <a:ea typeface="+mn-lt"/>
              <a:cs typeface="+mn-lt"/>
            </a:endParaRPr>
          </a:p>
          <a:p>
            <a:endParaRPr lang="el-GR" sz="2800" dirty="0">
              <a:latin typeface="Cambria"/>
            </a:endParaRPr>
          </a:p>
          <a:p>
            <a:endParaRPr lang="el" sz="2800" u="sng" dirty="0">
              <a:solidFill>
                <a:srgbClr val="404040"/>
              </a:solidFill>
              <a:latin typeface="Cambria"/>
            </a:endParaRPr>
          </a:p>
          <a:p>
            <a:endParaRPr lang="el-GR" sz="2800" dirty="0">
              <a:solidFill>
                <a:schemeClr val="tx2"/>
              </a:solidFill>
              <a:latin typeface="Cambria"/>
            </a:endParaRP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xmlns="" id="{B4CFDD4A-4FA1-4CD9-90D5-E253C2040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val 10">
            <a:extLst>
              <a:ext uri="{FF2B5EF4-FFF2-40B4-BE49-F238E27FC236}">
                <a16:creationId xmlns:a16="http://schemas.microsoft.com/office/drawing/2014/main" xmlns="" id="{4AB5B6FA-7B4F-437A-9C78-144C7DCD1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76718" y="811492"/>
            <a:ext cx="5417868" cy="5417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  <a:t>Συνεχίζουμε τα έργα  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  <a:t>μας (εμπνευσμένα 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  <a:t>από  τους  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  <a:t>καλλιτέχνες) 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  <a:t>….</a:t>
            </a:r>
          </a:p>
          <a:p>
            <a:pPr algn="ctr"/>
            <a:endParaRPr lang="el-G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  <a:t>Υ.Γ  Θα γίνει και άλλη παρουσία 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  <a:t>για </a:t>
            </a:r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  <a:t>τους  υπόλοιπους καλλιτέχνες </a:t>
            </a:r>
            <a:endParaRPr lang="el-GR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5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E57F83A-B2B9-4DF6-87EC-A30C570D9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3747838" cy="2728536"/>
          </a:xfrm>
        </p:spPr>
        <p:txBody>
          <a:bodyPr anchor="ctr">
            <a:normAutofit/>
          </a:bodyPr>
          <a:lstStyle/>
          <a:p>
            <a:r>
              <a:rPr lang="el-GR" sz="2800" b="1" u="sng">
                <a:solidFill>
                  <a:schemeClr val="tx2"/>
                </a:solidFill>
                <a:latin typeface="Cambria"/>
              </a:rPr>
              <a:t>Καλλιτέχνης</a:t>
            </a:r>
          </a:p>
          <a:p>
            <a:r>
              <a:rPr lang="el-GR" sz="2800">
                <a:solidFill>
                  <a:schemeClr val="tx2"/>
                </a:solidFill>
                <a:latin typeface="Cambria"/>
              </a:rPr>
              <a:t>Θεοδώρα Βουτσινά- Μίλτος </a:t>
            </a:r>
            <a:r>
              <a:rPr lang="el-GR" sz="2800" err="1">
                <a:solidFill>
                  <a:schemeClr val="tx2"/>
                </a:solidFill>
                <a:latin typeface="Cambria"/>
              </a:rPr>
              <a:t>Παπαστεργίου</a:t>
            </a:r>
            <a:endParaRPr lang="el-GR" sz="2800">
              <a:solidFill>
                <a:schemeClr val="tx2"/>
              </a:solidFill>
              <a:latin typeface="Cambri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CFDD4A-4FA1-4CD9-90D5-E253C2040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1C53A1-08EB-469A-A5F2-835AB97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4224216"/>
          </a:xfrm>
        </p:spPr>
        <p:txBody>
          <a:bodyPr>
            <a:normAutofit/>
          </a:bodyPr>
          <a:lstStyle/>
          <a:p>
            <a:pPr algn="ctr"/>
            <a:r>
              <a:rPr lang="el-GR" sz="6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Cambria"/>
              </a:rPr>
              <a:t>ΣΤΑΘΜΟΣ</a:t>
            </a:r>
            <a:r>
              <a:rPr lang="el-GR" sz="6000">
                <a:solidFill>
                  <a:srgbClr val="FFFFFF"/>
                </a:solidFill>
                <a:latin typeface="Cambria"/>
              </a:rPr>
              <a:t/>
            </a:r>
            <a:br>
              <a:rPr lang="el-GR" sz="6000">
                <a:solidFill>
                  <a:srgbClr val="FFFFFF"/>
                </a:solidFill>
                <a:latin typeface="Cambria"/>
              </a:rPr>
            </a:br>
            <a:r>
              <a:rPr lang="el-GR" sz="5400">
                <a:solidFill>
                  <a:srgbClr val="FFFFFF"/>
                </a:solidFill>
                <a:latin typeface="Cambria"/>
              </a:rPr>
              <a:t>ΑΓΙΟΣ </a:t>
            </a:r>
            <a:r>
              <a:rPr lang="el-GR" sz="5400" err="1">
                <a:solidFill>
                  <a:srgbClr val="FFFFFF"/>
                </a:solidFill>
                <a:latin typeface="Cambria"/>
              </a:rPr>
              <a:t>ΑΝΤΩΝΙΟς</a:t>
            </a:r>
            <a:endParaRPr lang="el-GR" sz="5400" err="1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1945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B57ED5-941D-44E2-9320-56A0A026F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1BE9A9-6FBF-4CF1-8F0C-BFCFF1FD9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AE8163-578C-46A4-BF65-BD3AEEF2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6F56CC-F97A-40DF-9A88-6D8BF7A6A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4818F1-2ACF-4181-B8B6-7637EB92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1BF4AB6-91C5-40DA-AFC8-BBDA46BB2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A6D6306-ED75-4DC2-9BEF-160516C2F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Πίνακας 13">
            <a:extLst>
              <a:ext uri="{FF2B5EF4-FFF2-40B4-BE49-F238E27FC236}">
                <a16:creationId xmlns:a16="http://schemas.microsoft.com/office/drawing/2014/main" xmlns="" id="{34E17807-2A0B-478D-9AAA-43E053115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2771303"/>
              </p:ext>
            </p:extLst>
          </p:nvPr>
        </p:nvGraphicFramePr>
        <p:xfrm>
          <a:off x="6441056" y="805132"/>
          <a:ext cx="4973916" cy="4877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6958">
                  <a:extLst>
                    <a:ext uri="{9D8B030D-6E8A-4147-A177-3AD203B41FA5}">
                      <a16:colId xmlns:a16="http://schemas.microsoft.com/office/drawing/2014/main" xmlns="" val="1311568613"/>
                    </a:ext>
                  </a:extLst>
                </a:gridCol>
                <a:gridCol w="2486958">
                  <a:extLst>
                    <a:ext uri="{9D8B030D-6E8A-4147-A177-3AD203B41FA5}">
                      <a16:colId xmlns:a16="http://schemas.microsoft.com/office/drawing/2014/main" xmlns="" val="1939793526"/>
                    </a:ext>
                  </a:extLst>
                </a:gridCol>
              </a:tblGrid>
              <a:tr h="661358">
                <a:tc>
                  <a:txBody>
                    <a:bodyPr/>
                    <a:lstStyle/>
                    <a:p>
                      <a:r>
                        <a:rPr lang="el-GR"/>
                        <a:t>ΣΤΑΘΜΟΣ </a:t>
                      </a:r>
                    </a:p>
                    <a:p>
                      <a:pPr lvl="0">
                        <a:buNone/>
                      </a:pPr>
                      <a:r>
                        <a:rPr lang="el-GR"/>
                        <a:t>ΜΕΤΡΟΥ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Άγιος Αντώνιος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509403"/>
                  </a:ext>
                </a:extLst>
              </a:tr>
              <a:tr h="825392">
                <a:tc>
                  <a:txBody>
                    <a:bodyPr/>
                    <a:lstStyle/>
                    <a:p>
                      <a:r>
                        <a:rPr lang="el-GR"/>
                        <a:t>ΚΑΛΛΙΤΕΧΝΗΣ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solidFill>
                            <a:schemeClr val="tx1"/>
                          </a:solidFill>
                          <a:latin typeface="Cambria"/>
                        </a:rPr>
                        <a:t>Θεοδώρα Βουτσινά- </a:t>
                      </a:r>
                      <a:endParaRPr lang="el-GR" err="1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solidFill>
                            <a:schemeClr val="tx1"/>
                          </a:solidFill>
                          <a:latin typeface="Cambria"/>
                        </a:rPr>
                        <a:t>Μίλτος </a:t>
                      </a:r>
                      <a:r>
                        <a:rPr lang="el-GR" sz="1800" b="0" i="0" u="none" strike="noStrike" noProof="0" err="1">
                          <a:solidFill>
                            <a:schemeClr val="tx1"/>
                          </a:solidFill>
                          <a:latin typeface="Cambria"/>
                        </a:rPr>
                        <a:t>Παπαστεργίου</a:t>
                      </a:r>
                      <a:endParaRPr lang="el-GR" err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573138"/>
                  </a:ext>
                </a:extLst>
              </a:tr>
              <a:tr h="825392">
                <a:tc>
                  <a:txBody>
                    <a:bodyPr/>
                    <a:lstStyle/>
                    <a:p>
                      <a:r>
                        <a:rPr lang="el-GR"/>
                        <a:t>ΤΙΤΛΟΣ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1" u="none" strike="noStrike" noProof="0">
                          <a:latin typeface="Cambria"/>
                        </a:rPr>
                        <a:t>Σπαθιές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621340"/>
                  </a:ext>
                </a:extLst>
              </a:tr>
              <a:tr h="825392">
                <a:tc>
                  <a:txBody>
                    <a:bodyPr/>
                    <a:lstStyle/>
                    <a:p>
                      <a:r>
                        <a:rPr lang="el-GR"/>
                        <a:t>ΧΡΟΝΟΛΟΓΙΑ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2009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440084"/>
                  </a:ext>
                </a:extLst>
              </a:tr>
              <a:tr h="825392">
                <a:tc>
                  <a:txBody>
                    <a:bodyPr/>
                    <a:lstStyle/>
                    <a:p>
                      <a:r>
                        <a:rPr lang="el-GR"/>
                        <a:t>ΧΩΡΟΣ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Είσοδος του σταθμού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722386"/>
                  </a:ext>
                </a:extLst>
              </a:tr>
              <a:tr h="843734">
                <a:tc>
                  <a:txBody>
                    <a:bodyPr/>
                    <a:lstStyle/>
                    <a:p>
                      <a:r>
                        <a:rPr lang="el-GR"/>
                        <a:t>ΠΕΡΙΓΡΑΦΗ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Ορείχαλκος και οπλισμένο σκυρόδεμα, 1000Χ300 εκ.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438996"/>
                  </a:ext>
                </a:extLst>
              </a:tr>
            </a:tbl>
          </a:graphicData>
        </a:graphic>
      </p:graphicFrame>
      <p:pic>
        <p:nvPicPr>
          <p:cNvPr id="5" name="Εικόνα 5" descr="Εικόνα που περιέχει κτίριο, πάγκος, καθιστός, τούβλ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3F29BAD5-53B3-4374-BD5F-B8D334B4E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0" y="1488281"/>
            <a:ext cx="6409425" cy="31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36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E57F83A-B2B9-4DF6-87EC-A30C570D9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3747838" cy="2728536"/>
          </a:xfrm>
        </p:spPr>
        <p:txBody>
          <a:bodyPr anchor="ctr">
            <a:normAutofit/>
          </a:bodyPr>
          <a:lstStyle/>
          <a:p>
            <a:r>
              <a:rPr lang="el-GR" sz="2800" b="1" u="sng">
                <a:solidFill>
                  <a:schemeClr val="tx2"/>
                </a:solidFill>
                <a:latin typeface="Cambria"/>
              </a:rPr>
              <a:t>Καλλιτέχνης</a:t>
            </a:r>
          </a:p>
          <a:p>
            <a:r>
              <a:rPr lang="el"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Γιάννης </a:t>
            </a:r>
            <a:r>
              <a:rPr lang="el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Γαΐτης</a:t>
            </a:r>
            <a:endParaRPr lang="el-GR" sz="2800" err="1">
              <a:solidFill>
                <a:schemeClr val="tx1">
                  <a:lumMod val="75000"/>
                  <a:lumOff val="25000"/>
                </a:schemeClr>
              </a:solidFill>
              <a:latin typeface="Cambria"/>
            </a:endParaRPr>
          </a:p>
          <a:p>
            <a:r>
              <a:rPr lang="el" sz="28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Σωτήρης Σορόγκας</a:t>
            </a:r>
            <a:endParaRPr lang="el" sz="2800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</a:endParaRPr>
          </a:p>
          <a:p>
            <a:endParaRPr lang="el-GR" sz="2800">
              <a:solidFill>
                <a:schemeClr val="tx2"/>
              </a:solidFill>
              <a:latin typeface="Cambri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CFDD4A-4FA1-4CD9-90D5-E253C2040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1C53A1-08EB-469A-A5F2-835AB97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4224216"/>
          </a:xfrm>
        </p:spPr>
        <p:txBody>
          <a:bodyPr>
            <a:normAutofit/>
          </a:bodyPr>
          <a:lstStyle/>
          <a:p>
            <a:pPr algn="ctr"/>
            <a:r>
              <a:rPr lang="el-GR" sz="6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Cambria"/>
              </a:rPr>
              <a:t>ΣΤΑΘΜΟΣ</a:t>
            </a:r>
            <a:r>
              <a:rPr lang="el-GR" sz="6000">
                <a:latin typeface="Cambria"/>
              </a:rPr>
              <a:t/>
            </a:r>
            <a:br>
              <a:rPr lang="el-GR" sz="6000">
                <a:latin typeface="Cambria"/>
              </a:rPr>
            </a:br>
            <a:r>
              <a:rPr lang="el-GR" sz="6000">
                <a:solidFill>
                  <a:schemeClr val="bg1"/>
                </a:solidFill>
                <a:latin typeface="Cambria"/>
              </a:rPr>
              <a:t>ΛΑΡΙΣΗΣ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5125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B57ED5-941D-44E2-9320-56A0A026F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1BE9A9-6FBF-4CF1-8F0C-BFCFF1FD9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AE8163-578C-46A4-BF65-BD3AEEF2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6F56CC-F97A-40DF-9A88-6D8BF7A6A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4818F1-2ACF-4181-B8B6-7637EB92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1BF4AB6-91C5-40DA-AFC8-BBDA46BB2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A6D6306-ED75-4DC2-9BEF-160516C2F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Πίνακας 13">
            <a:extLst>
              <a:ext uri="{FF2B5EF4-FFF2-40B4-BE49-F238E27FC236}">
                <a16:creationId xmlns:a16="http://schemas.microsoft.com/office/drawing/2014/main" xmlns="" id="{34E17807-2A0B-478D-9AAA-43E0531158A4}"/>
              </a:ext>
            </a:extLst>
          </p:cNvPr>
          <p:cNvGraphicFramePr>
            <a:graphicFrameLocks noGrp="1"/>
          </p:cNvGraphicFramePr>
          <p:nvPr/>
        </p:nvGraphicFramePr>
        <p:xfrm>
          <a:off x="6441056" y="805132"/>
          <a:ext cx="5003301" cy="5056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xmlns="" val="1311568613"/>
                    </a:ext>
                  </a:extLst>
                </a:gridCol>
                <a:gridCol w="3288801">
                  <a:extLst>
                    <a:ext uri="{9D8B030D-6E8A-4147-A177-3AD203B41FA5}">
                      <a16:colId xmlns:a16="http://schemas.microsoft.com/office/drawing/2014/main" xmlns="" val="1939793526"/>
                    </a:ext>
                  </a:extLst>
                </a:gridCol>
              </a:tblGrid>
              <a:tr h="577668">
                <a:tc>
                  <a:txBody>
                    <a:bodyPr/>
                    <a:lstStyle/>
                    <a:p>
                      <a:r>
                        <a:rPr lang="el-GR"/>
                        <a:t>ΣΤΑΘΜΟΣ </a:t>
                      </a:r>
                    </a:p>
                    <a:p>
                      <a:pPr lvl="0">
                        <a:buNone/>
                      </a:pPr>
                      <a:r>
                        <a:rPr lang="el-GR"/>
                        <a:t>ΜΕΤΡΟΥ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Λαρίσης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509403"/>
                  </a:ext>
                </a:extLst>
              </a:tr>
              <a:tr h="577668">
                <a:tc>
                  <a:txBody>
                    <a:bodyPr/>
                    <a:lstStyle/>
                    <a:p>
                      <a:r>
                        <a:rPr lang="el-GR"/>
                        <a:t>ΚΑΛΛΙΤΕΧΝΗΣ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b="0"/>
                        <a:t>Γιάννης </a:t>
                      </a:r>
                      <a:r>
                        <a:rPr lang="el" b="0" err="1"/>
                        <a:t>Γαΐτης</a:t>
                      </a:r>
                      <a:endParaRPr lang="el-GR" err="1"/>
                    </a:p>
                    <a:p>
                      <a:pPr lvl="0">
                        <a:buNone/>
                      </a:pPr>
                      <a:endParaRPr lang="el-GR" sz="1800" b="0" i="0" u="none" strike="noStrike" noProof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573138"/>
                  </a:ext>
                </a:extLst>
              </a:tr>
              <a:tr h="324937">
                <a:tc>
                  <a:txBody>
                    <a:bodyPr/>
                    <a:lstStyle/>
                    <a:p>
                      <a:r>
                        <a:rPr lang="el-GR" b="0"/>
                        <a:t>ΤΙΤΛΟΣ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/>
                        <a:t>Ανθρωπάκια</a:t>
                      </a:r>
                      <a:endParaRPr lang="el-GR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621340"/>
                  </a:ext>
                </a:extLst>
              </a:tr>
              <a:tr h="324937">
                <a:tc>
                  <a:txBody>
                    <a:bodyPr/>
                    <a:lstStyle/>
                    <a:p>
                      <a:r>
                        <a:rPr lang="el-GR"/>
                        <a:t>ΧΡΟΝΟΛΟΓΙΑ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2001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440084"/>
                  </a:ext>
                </a:extLst>
              </a:tr>
              <a:tr h="884554">
                <a:tc>
                  <a:txBody>
                    <a:bodyPr/>
                    <a:lstStyle/>
                    <a:p>
                      <a:r>
                        <a:rPr lang="el-GR"/>
                        <a:t>ΧΩΡΟΣ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/>
                        <a:t>- Αποβάθρα του σταθμού</a:t>
                      </a:r>
                      <a:endParaRPr lang="el-GR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/>
                    </a:p>
                    <a:p>
                      <a:pPr lvl="0"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722386"/>
                  </a:ext>
                </a:extLst>
              </a:tr>
              <a:tr h="2130151">
                <a:tc>
                  <a:txBody>
                    <a:bodyPr/>
                    <a:lstStyle/>
                    <a:p>
                      <a:r>
                        <a:rPr lang="el-GR"/>
                        <a:t>ΠΕΡΙΓΡΑΦΗ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/>
                        <a:t>- 22 «ανθρωπάκια» διαστάσεων 165Χ32Χ1,9 εκ., κατασκευασμένα από κόντρα πλακέ θαλάσσης και </a:t>
                      </a:r>
                      <a:r>
                        <a:rPr lang="el-GR" sz="1800" b="0" i="0" u="none" strike="noStrike" noProof="0" err="1"/>
                        <a:t>επιζωγραφισμένα</a:t>
                      </a:r>
                      <a:r>
                        <a:rPr lang="el-GR" sz="1800" b="0" i="0" u="none" strike="noStrike" noProof="0"/>
                        <a:t>, σε προθήκη διαστάσεων 296Χ785Χ55 εκ.</a:t>
                      </a:r>
                      <a:endParaRPr lang="el-GR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438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38826-DE6D-4596-A43A-29D3278A1550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8C0B70-16C7-4F5A-90BE-1129F0A1A62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E9252F-ED7A-4F74-8D1D-2C5AFD4B59F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5" name="Εικόνα 5" descr="Εικόνα που περιέχει εσωτερικό, κόκκινο, οροφή, πίνακα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D35F21FC-6BA7-48B8-B5F5-1679E29FF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78" y="1524431"/>
            <a:ext cx="6150633" cy="316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84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B57ED5-941D-44E2-9320-56A0A026F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1BE9A9-6FBF-4CF1-8F0C-BFCFF1FD9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AE8163-578C-46A4-BF65-BD3AEEF2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6F56CC-F97A-40DF-9A88-6D8BF7A6A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4818F1-2ACF-4181-B8B6-7637EB92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1BF4AB6-91C5-40DA-AFC8-BBDA46BB2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A6D6306-ED75-4DC2-9BEF-160516C2F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Πίνακας 13">
            <a:extLst>
              <a:ext uri="{FF2B5EF4-FFF2-40B4-BE49-F238E27FC236}">
                <a16:creationId xmlns:a16="http://schemas.microsoft.com/office/drawing/2014/main" xmlns="" id="{34E17807-2A0B-478D-9AAA-43E053115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8154069"/>
              </p:ext>
            </p:extLst>
          </p:nvPr>
        </p:nvGraphicFramePr>
        <p:xfrm>
          <a:off x="6441056" y="805132"/>
          <a:ext cx="5003301" cy="5056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xmlns="" val="1311568613"/>
                    </a:ext>
                  </a:extLst>
                </a:gridCol>
                <a:gridCol w="3288801">
                  <a:extLst>
                    <a:ext uri="{9D8B030D-6E8A-4147-A177-3AD203B41FA5}">
                      <a16:colId xmlns:a16="http://schemas.microsoft.com/office/drawing/2014/main" xmlns="" val="1939793526"/>
                    </a:ext>
                  </a:extLst>
                </a:gridCol>
              </a:tblGrid>
              <a:tr h="577668">
                <a:tc>
                  <a:txBody>
                    <a:bodyPr/>
                    <a:lstStyle/>
                    <a:p>
                      <a:r>
                        <a:rPr lang="el-GR"/>
                        <a:t>ΣΤΑΘΜΟΣ </a:t>
                      </a:r>
                    </a:p>
                    <a:p>
                      <a:pPr lvl="0">
                        <a:buNone/>
                      </a:pPr>
                      <a:r>
                        <a:rPr lang="el-GR"/>
                        <a:t>ΜΕΤΡΟΥ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Λαρίσης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509403"/>
                  </a:ext>
                </a:extLst>
              </a:tr>
              <a:tr h="577668">
                <a:tc>
                  <a:txBody>
                    <a:bodyPr/>
                    <a:lstStyle/>
                    <a:p>
                      <a:r>
                        <a:rPr lang="el-GR"/>
                        <a:t>ΚΑΛΛΙΤΕΧΝΗΣ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b="0"/>
                        <a:t>Γιάννης </a:t>
                      </a:r>
                      <a:r>
                        <a:rPr lang="el" b="0" err="1"/>
                        <a:t>Γαΐτης</a:t>
                      </a:r>
                      <a:endParaRPr lang="el-GR" err="1"/>
                    </a:p>
                    <a:p>
                      <a:pPr lvl="0">
                        <a:buNone/>
                      </a:pPr>
                      <a:endParaRPr lang="el-GR" sz="1800" b="0" i="0" u="none" strike="noStrike" noProof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573138"/>
                  </a:ext>
                </a:extLst>
              </a:tr>
              <a:tr h="324937">
                <a:tc>
                  <a:txBody>
                    <a:bodyPr/>
                    <a:lstStyle/>
                    <a:p>
                      <a:r>
                        <a:rPr lang="el-GR" b="0"/>
                        <a:t>ΤΙΤΛΟΣ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/>
                        <a:t>Ανθρωπάκια</a:t>
                      </a:r>
                      <a:endParaRPr lang="el-GR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621340"/>
                  </a:ext>
                </a:extLst>
              </a:tr>
              <a:tr h="324937">
                <a:tc>
                  <a:txBody>
                    <a:bodyPr/>
                    <a:lstStyle/>
                    <a:p>
                      <a:r>
                        <a:rPr lang="el-GR"/>
                        <a:t>ΧΡΟΝΟΛΟΓΙΑ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2001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440084"/>
                  </a:ext>
                </a:extLst>
              </a:tr>
              <a:tr h="884554">
                <a:tc>
                  <a:txBody>
                    <a:bodyPr/>
                    <a:lstStyle/>
                    <a:p>
                      <a:r>
                        <a:rPr lang="el-GR"/>
                        <a:t>ΧΩΡΟΣ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/>
                        <a:t>- Αποβάθρα του σταθμού</a:t>
                      </a:r>
                      <a:endParaRPr lang="el-GR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/>
                    </a:p>
                    <a:p>
                      <a:pPr lvl="0"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722386"/>
                  </a:ext>
                </a:extLst>
              </a:tr>
              <a:tr h="2130151">
                <a:tc>
                  <a:txBody>
                    <a:bodyPr/>
                    <a:lstStyle/>
                    <a:p>
                      <a:r>
                        <a:rPr lang="el-GR"/>
                        <a:t>ΠΕΡΙΓΡΑΦΗ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- 14 καθίσματα στη μορφή των «ανθρώπων» του </a:t>
                      </a:r>
                      <a:r>
                        <a:rPr lang="el-GR" sz="1800" b="0" i="0" u="none" strike="noStrike" noProof="0" err="1">
                          <a:latin typeface="Cambria"/>
                        </a:rPr>
                        <a:t>Γαϊτη</a:t>
                      </a:r>
                      <a:r>
                        <a:rPr lang="el-GR" sz="1800" b="0" i="0" u="none" strike="noStrike" noProof="0">
                          <a:latin typeface="Cambria"/>
                        </a:rPr>
                        <a:t>, κατασκευασμένα από ανοξείδωτο χάλυβα και </a:t>
                      </a:r>
                      <a:r>
                        <a:rPr lang="el-GR" sz="1800" b="0" i="0" u="none" strike="noStrike" noProof="0" err="1">
                          <a:latin typeface="Cambria"/>
                        </a:rPr>
                        <a:t>επιχρωματισμένα</a:t>
                      </a:r>
                      <a:r>
                        <a:rPr lang="el-GR" sz="1800" b="0" i="0" u="none" strike="noStrike" noProof="0">
                          <a:latin typeface="Cambria"/>
                        </a:rPr>
                        <a:t> με βιομηχανικό χρώμα.</a:t>
                      </a:r>
                      <a:endParaRPr lang="el-GR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438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38826-DE6D-4596-A43A-29D3278A1550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8C0B70-16C7-4F5A-90BE-1129F0A1A62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E9252F-ED7A-4F74-8D1D-2C5AFD4B59F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2" name="Εικόνα 2" descr="Εικόνα που περιέχει κόκκινο, κτίριο, εσωτερικό, μπροστά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14A618C4-9697-4CEC-94EE-918490DDC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74" y="1400228"/>
            <a:ext cx="6006860" cy="40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8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B57ED5-941D-44E2-9320-56A0A026F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1BE9A9-6FBF-4CF1-8F0C-BFCFF1FD9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AE8163-578C-46A4-BF65-BD3AEEF2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6F56CC-F97A-40DF-9A88-6D8BF7A6A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4818F1-2ACF-4181-B8B6-7637EB92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1BF4AB6-91C5-40DA-AFC8-BBDA46BB2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A6D6306-ED75-4DC2-9BEF-160516C2F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Πίνακας 13">
            <a:extLst>
              <a:ext uri="{FF2B5EF4-FFF2-40B4-BE49-F238E27FC236}">
                <a16:creationId xmlns:a16="http://schemas.microsoft.com/office/drawing/2014/main" xmlns="" id="{34E17807-2A0B-478D-9AAA-43E053115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355949"/>
              </p:ext>
            </p:extLst>
          </p:nvPr>
        </p:nvGraphicFramePr>
        <p:xfrm>
          <a:off x="6441056" y="805132"/>
          <a:ext cx="4950298" cy="4653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6337">
                  <a:extLst>
                    <a:ext uri="{9D8B030D-6E8A-4147-A177-3AD203B41FA5}">
                      <a16:colId xmlns:a16="http://schemas.microsoft.com/office/drawing/2014/main" xmlns="" val="1311568613"/>
                    </a:ext>
                  </a:extLst>
                </a:gridCol>
                <a:gridCol w="3253961">
                  <a:extLst>
                    <a:ext uri="{9D8B030D-6E8A-4147-A177-3AD203B41FA5}">
                      <a16:colId xmlns:a16="http://schemas.microsoft.com/office/drawing/2014/main" xmlns="" val="1939793526"/>
                    </a:ext>
                  </a:extLst>
                </a:gridCol>
              </a:tblGrid>
              <a:tr h="541051">
                <a:tc>
                  <a:txBody>
                    <a:bodyPr/>
                    <a:lstStyle/>
                    <a:p>
                      <a:r>
                        <a:rPr lang="el-GR" dirty="0"/>
                        <a:t>ΣΤΑΘΜΟΣ </a:t>
                      </a:r>
                    </a:p>
                    <a:p>
                      <a:pPr lvl="0">
                        <a:buNone/>
                      </a:pPr>
                      <a:r>
                        <a:rPr lang="el-GR" dirty="0"/>
                        <a:t>ΜΕΤΡΟΥ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 dirty="0">
                          <a:latin typeface="Cambria"/>
                        </a:rPr>
                        <a:t>Λαρίσης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509403"/>
                  </a:ext>
                </a:extLst>
              </a:tr>
              <a:tr h="565647">
                <a:tc>
                  <a:txBody>
                    <a:bodyPr/>
                    <a:lstStyle/>
                    <a:p>
                      <a:r>
                        <a:rPr lang="el-GR" dirty="0"/>
                        <a:t>ΚΑΛΛΙΤΕΧΝΗΣ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" b="0" dirty="0"/>
                    </a:p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solidFill>
                            <a:schemeClr val="tx1"/>
                          </a:solidFill>
                          <a:latin typeface="Cambria"/>
                        </a:rPr>
                        <a:t>Σωτήρης Σορόγκας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573138"/>
                  </a:ext>
                </a:extLst>
              </a:tr>
              <a:tr h="1032920">
                <a:tc>
                  <a:txBody>
                    <a:bodyPr/>
                    <a:lstStyle/>
                    <a:p>
                      <a:r>
                        <a:rPr lang="el-GR" b="0" dirty="0"/>
                        <a:t>ΤΙΤΛΟΣ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Παλιά ρόδα απο κάρο [δίπτυχο, μέρος Β]</a:t>
                      </a:r>
                    </a:p>
                    <a:p>
                      <a:pPr lvl="0">
                        <a:buNone/>
                      </a:pPr>
                      <a:r>
                        <a:rPr lang="el-GR" sz="1800" b="0" i="0" u="none" strike="noStrike" noProof="0"/>
                        <a:t>Παλιό τρένο [δίπτυχο, μέρος Α],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621340"/>
                  </a:ext>
                </a:extLst>
              </a:tr>
              <a:tr h="319711">
                <a:tc>
                  <a:txBody>
                    <a:bodyPr/>
                    <a:lstStyle/>
                    <a:p>
                      <a:r>
                        <a:rPr lang="el-GR" dirty="0"/>
                        <a:t>ΧΡΟΝΟΛΟΓΙΑ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800" b="0" i="0" u="none" strike="noStrike" noProof="0">
                          <a:latin typeface="Cambria"/>
                        </a:rPr>
                        <a:t>2010</a:t>
                      </a:r>
                      <a:endParaRPr lang="el-GR" sz="1800" b="0" i="0" u="none" strike="noStrike" noProof="0" dirty="0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440084"/>
                  </a:ext>
                </a:extLst>
              </a:tr>
              <a:tr h="786987">
                <a:tc>
                  <a:txBody>
                    <a:bodyPr/>
                    <a:lstStyle/>
                    <a:p>
                      <a:r>
                        <a:rPr lang="el-GR" dirty="0"/>
                        <a:t>ΧΩΡΟΣ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/>
                        <a:t>- </a:t>
                      </a:r>
                      <a:endParaRPr lang="el-GR"/>
                    </a:p>
                    <a:p>
                      <a:pPr lvl="0">
                        <a:buNone/>
                      </a:pPr>
                      <a:endParaRPr lang="el-GR" sz="1800" b="0" i="0" u="none" strike="noStrike" noProof="0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722386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r>
                        <a:rPr lang="el-GR" dirty="0"/>
                        <a:t>ΠΕΡΙΓΡΑΦΗ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b="0"/>
                        <a:t>Ακρυλικό σε μουσαμά, 50x52 εκ. -</a:t>
                      </a:r>
                      <a:r>
                        <a:rPr lang="el-GR" sz="1600" b="0" dirty="0"/>
                        <a:t>  Ακρυλικό σε μουσαμά, 50x60 εκ. </a:t>
                      </a:r>
                      <a:endParaRPr lang="el-GR" sz="1600" b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438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38826-DE6D-4596-A43A-29D3278A1550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8C0B70-16C7-4F5A-90BE-1129F0A1A62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E9252F-ED7A-4F74-8D1D-2C5AFD4B59F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3" name="Εικόνα 3" descr="Εικόνα που περιέχει υπαίθριος, τρένο, χιόνι, αυτοκίνητ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8A7CFEA2-4750-4BDC-A078-9C95DBB12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136" y="3525787"/>
            <a:ext cx="4641011" cy="2078049"/>
          </a:xfrm>
          <a:prstGeom prst="rect">
            <a:avLst/>
          </a:prstGeom>
        </p:spPr>
      </p:pic>
      <p:pic>
        <p:nvPicPr>
          <p:cNvPr id="14" name="Εικόνα 19" descr="Εικόνα που περιέχει ρόδα, ποδήλατο, καθιστός, μεγάλο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989668BE-69C2-4AE7-A960-8F7340927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136" y="925982"/>
            <a:ext cx="4641011" cy="25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431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E57F83A-B2B9-4DF6-87EC-A30C570D9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3747838" cy="2728536"/>
          </a:xfrm>
        </p:spPr>
        <p:txBody>
          <a:bodyPr anchor="ctr">
            <a:normAutofit/>
          </a:bodyPr>
          <a:lstStyle/>
          <a:p>
            <a:r>
              <a:rPr lang="el-GR" sz="2800" b="1" u="sng">
                <a:solidFill>
                  <a:schemeClr val="tx2"/>
                </a:solidFill>
                <a:latin typeface="Cambria"/>
              </a:rPr>
              <a:t>Καλλιτέχνης</a:t>
            </a:r>
          </a:p>
          <a:p>
            <a:r>
              <a:rPr lang="el-GR" sz="2800">
                <a:solidFill>
                  <a:schemeClr val="tx2"/>
                </a:solidFill>
                <a:latin typeface="Cambria"/>
                <a:ea typeface="+mn-lt"/>
                <a:cs typeface="+mn-lt"/>
              </a:rPr>
              <a:t>Αλέκος Φασιανός</a:t>
            </a:r>
          </a:p>
          <a:p>
            <a:endParaRPr lang="el" sz="2800" u="sng">
              <a:solidFill>
                <a:schemeClr val="tx1">
                  <a:lumMod val="75000"/>
                  <a:lumOff val="25000"/>
                </a:schemeClr>
              </a:solidFill>
              <a:latin typeface="Cambria"/>
            </a:endParaRPr>
          </a:p>
          <a:p>
            <a:endParaRPr lang="el-GR" sz="2800">
              <a:solidFill>
                <a:schemeClr val="tx2"/>
              </a:solidFill>
              <a:latin typeface="Cambri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CFDD4A-4FA1-4CD9-90D5-E253C2040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1C53A1-08EB-469A-A5F2-835AB97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4224216"/>
          </a:xfrm>
        </p:spPr>
        <p:txBody>
          <a:bodyPr>
            <a:normAutofit/>
          </a:bodyPr>
          <a:lstStyle/>
          <a:p>
            <a:pPr algn="ctr"/>
            <a:r>
              <a:rPr lang="el-GR" sz="6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Cambria"/>
              </a:rPr>
              <a:t>ΣΤΑΘΜΟΣ</a:t>
            </a:r>
            <a:r>
              <a:rPr lang="el-GR" sz="6000">
                <a:latin typeface="Cambria"/>
              </a:rPr>
              <a:t/>
            </a:r>
            <a:br>
              <a:rPr lang="el-GR" sz="6000">
                <a:latin typeface="Cambria"/>
              </a:rPr>
            </a:br>
            <a:r>
              <a:rPr lang="el-GR" sz="4800">
                <a:solidFill>
                  <a:schemeClr val="bg1"/>
                </a:solidFill>
                <a:latin typeface="Cambria"/>
                <a:ea typeface="+mj-lt"/>
                <a:cs typeface="+mj-lt"/>
              </a:rPr>
              <a:t>Μεταξουργείο</a:t>
            </a:r>
            <a:endParaRPr lang="el-GR" sz="4800" b="1" u="sng">
              <a:solidFill>
                <a:schemeClr val="bg1"/>
              </a:solidFill>
              <a:latin typeface="Cambri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232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56</TotalTime>
  <Words>558</Words>
  <Application>Microsoft Office PowerPoint</Application>
  <PresentationFormat>Προσαρμογή</PresentationFormat>
  <Paragraphs>281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Wood Type</vt:lpstr>
      <vt:lpstr>Τεχνη  στο  αττικο μετρο</vt:lpstr>
      <vt:lpstr>Διαφάνεια 2</vt:lpstr>
      <vt:lpstr>ΣΤΑΘΜΟΣ ΑΓΙΟΣ ΑΝΤΩΝΙΟς</vt:lpstr>
      <vt:lpstr>Διαφάνεια 4</vt:lpstr>
      <vt:lpstr>ΣΤΑΘΜΟΣ ΛΑΡΙΣΗΣ</vt:lpstr>
      <vt:lpstr>Διαφάνεια 6</vt:lpstr>
      <vt:lpstr>Διαφάνεια 7</vt:lpstr>
      <vt:lpstr>Διαφάνεια 8</vt:lpstr>
      <vt:lpstr>ΣΤΑΘΜΟΣ Μεταξουργείο</vt:lpstr>
      <vt:lpstr>Διαφάνεια 10</vt:lpstr>
      <vt:lpstr>ΣΤΑΘΜΟΣ ΟΜΟΝΟΙΑ</vt:lpstr>
      <vt:lpstr>Διαφάνεια 12</vt:lpstr>
      <vt:lpstr>Διαφάνεια 13</vt:lpstr>
      <vt:lpstr>Διαφάνεια 14</vt:lpstr>
      <vt:lpstr>ΣΤΑΘΜΟΣ ΣΥΝΤΑΓΜΑ</vt:lpstr>
      <vt:lpstr>Διαφάνεια 16</vt:lpstr>
      <vt:lpstr>ΣΤΑΘΜΟΣ Πανεπιστημιο</vt:lpstr>
      <vt:lpstr>Διαφάνεια 18</vt:lpstr>
      <vt:lpstr>ΣΤΑΘΜΟΣ Συγγρου-φιξ</vt:lpstr>
      <vt:lpstr>Διαφάνεια 20</vt:lpstr>
      <vt:lpstr>Διαφάνεια 21</vt:lpstr>
      <vt:lpstr>ΣΤΑΘΜΟΣ ΑΓΙΟΣ ΙΩΑΝΝΗΣ</vt:lpstr>
      <vt:lpstr>Διαφάνεια 23</vt:lpstr>
      <vt:lpstr>ΣΤΑΘΜΟΣ Δαφνη</vt:lpstr>
      <vt:lpstr>Διαφάνεια 25</vt:lpstr>
      <vt:lpstr>ΣΤΑΘΜΟΣ αγιοσ δημητριοσ</vt:lpstr>
      <vt:lpstr>Διαφάνεια 27</vt:lpstr>
      <vt:lpstr>Διαφάνεια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anta karaxasani</dc:creator>
  <cp:lastModifiedBy>User</cp:lastModifiedBy>
  <cp:revision>510</cp:revision>
  <dcterms:created xsi:type="dcterms:W3CDTF">2020-03-25T18:42:26Z</dcterms:created>
  <dcterms:modified xsi:type="dcterms:W3CDTF">2020-03-31T12:11:44Z</dcterms:modified>
</cp:coreProperties>
</file>