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63" r:id="rId4"/>
    <p:sldId id="265" r:id="rId5"/>
    <p:sldId id="266" r:id="rId6"/>
    <p:sldId id="267" r:id="rId7"/>
    <p:sldId id="268" r:id="rId8"/>
    <p:sldId id="257" r:id="rId9"/>
    <p:sldId id="258" r:id="rId10"/>
    <p:sldId id="259" r:id="rId11"/>
    <p:sldId id="260" r:id="rId12"/>
    <p:sldId id="269" r:id="rId13"/>
    <p:sldId id="262" r:id="rId1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65" autoAdjust="0"/>
    <p:restoredTop sz="94660"/>
  </p:normalViewPr>
  <p:slideViewPr>
    <p:cSldViewPr>
      <p:cViewPr varScale="1">
        <p:scale>
          <a:sx n="83" d="100"/>
          <a:sy n="83" d="100"/>
        </p:scale>
        <p:origin x="-1435"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l-GR" smtClean="0"/>
              <a:t>Στυλ κύριου τίτλου</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577E7751-FCE6-4188-B033-1349262804DD}" type="datetimeFigureOut">
              <a:rPr lang="el-GR" smtClean="0"/>
              <a:t>27/3/2020</a:t>
            </a:fld>
            <a:endParaRPr lang="el-GR"/>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l-G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82E500D9-83AE-444E-AF80-BEC39E8A2B93}" type="slidenum">
              <a:rPr lang="el-GR" smtClean="0"/>
              <a:t>‹#›</a:t>
            </a:fld>
            <a:endParaRPr lang="el-G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577E7751-FCE6-4188-B033-1349262804DD}" type="datetimeFigureOut">
              <a:rPr lang="el-GR" smtClean="0"/>
              <a:t>27/3/2020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2E500D9-83AE-444E-AF80-BEC39E8A2B93}"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l-GR" smtClean="0"/>
              <a:t>Στυλ κύριου τίτλου</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577E7751-FCE6-4188-B033-1349262804DD}" type="datetimeFigureOut">
              <a:rPr lang="el-GR" smtClean="0"/>
              <a:t>27/3/2020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2E500D9-83AE-444E-AF80-BEC39E8A2B93}"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577E7751-FCE6-4188-B033-1349262804DD}" type="datetimeFigureOut">
              <a:rPr lang="el-GR" smtClean="0"/>
              <a:t>27/3/2020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2E500D9-83AE-444E-AF80-BEC39E8A2B93}"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l-GR" smtClean="0"/>
              <a:t>Στυλ κύριου τίτλου</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577E7751-FCE6-4188-B033-1349262804DD}" type="datetimeFigureOut">
              <a:rPr lang="el-GR" smtClean="0"/>
              <a:t>27/3/2020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2E500D9-83AE-444E-AF80-BEC39E8A2B93}"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5" name="Date Placeholder 4"/>
          <p:cNvSpPr>
            <a:spLocks noGrp="1"/>
          </p:cNvSpPr>
          <p:nvPr>
            <p:ph type="dt" sz="half" idx="10"/>
          </p:nvPr>
        </p:nvSpPr>
        <p:spPr/>
        <p:txBody>
          <a:bodyPr/>
          <a:lstStyle/>
          <a:p>
            <a:fld id="{577E7751-FCE6-4188-B033-1349262804DD}" type="datetimeFigureOut">
              <a:rPr lang="el-GR" smtClean="0"/>
              <a:t>27/3/2020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2E500D9-83AE-444E-AF80-BEC39E8A2B93}" type="slidenum">
              <a:rPr lang="el-GR" smtClean="0"/>
              <a:t>‹#›</a:t>
            </a:fld>
            <a:endParaRPr lang="el-GR"/>
          </a:p>
        </p:txBody>
      </p:sp>
      <p:sp>
        <p:nvSpPr>
          <p:cNvPr id="9" name="Content Placeholder 8"/>
          <p:cNvSpPr>
            <a:spLocks noGrp="1"/>
          </p:cNvSpPr>
          <p:nvPr>
            <p:ph sz="quarter" idx="13"/>
          </p:nvPr>
        </p:nvSpPr>
        <p:spPr>
          <a:xfrm>
            <a:off x="1042416" y="2313432"/>
            <a:ext cx="3419856" cy="349300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577E7751-FCE6-4188-B033-1349262804DD}" type="datetimeFigureOut">
              <a:rPr lang="el-GR" smtClean="0"/>
              <a:t>27/3/2020</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82E500D9-83AE-444E-AF80-BEC39E8A2B93}"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Date Placeholder 2"/>
          <p:cNvSpPr>
            <a:spLocks noGrp="1"/>
          </p:cNvSpPr>
          <p:nvPr>
            <p:ph type="dt" sz="half" idx="10"/>
          </p:nvPr>
        </p:nvSpPr>
        <p:spPr/>
        <p:txBody>
          <a:bodyPr/>
          <a:lstStyle/>
          <a:p>
            <a:fld id="{577E7751-FCE6-4188-B033-1349262804DD}" type="datetimeFigureOut">
              <a:rPr lang="el-GR" smtClean="0"/>
              <a:t>27/3/2020</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82E500D9-83AE-444E-AF80-BEC39E8A2B93}"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7E7751-FCE6-4188-B033-1349262804DD}" type="datetimeFigureOut">
              <a:rPr lang="el-GR" smtClean="0"/>
              <a:t>27/3/2020</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82E500D9-83AE-444E-AF80-BEC39E8A2B93}"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577E7751-FCE6-4188-B033-1349262804DD}" type="datetimeFigureOut">
              <a:rPr lang="el-GR" smtClean="0"/>
              <a:t>27/3/2020</a:t>
            </a:fld>
            <a:endParaRPr lang="el-GR"/>
          </a:p>
        </p:txBody>
      </p:sp>
      <p:sp>
        <p:nvSpPr>
          <p:cNvPr id="7" name="Slide Number Placeholder 6"/>
          <p:cNvSpPr>
            <a:spLocks noGrp="1"/>
          </p:cNvSpPr>
          <p:nvPr>
            <p:ph type="sldNum" sz="quarter" idx="12"/>
          </p:nvPr>
        </p:nvSpPr>
        <p:spPr/>
        <p:txBody>
          <a:bodyPr/>
          <a:lstStyle/>
          <a:p>
            <a:fld id="{82E500D9-83AE-444E-AF80-BEC39E8A2B93}" type="slidenum">
              <a:rPr lang="el-GR" smtClean="0"/>
              <a:t>‹#›</a:t>
            </a:fld>
            <a:endParaRPr lang="el-GR"/>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l-G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l-GR" smtClean="0"/>
              <a:t>Στυλ κύριου τίτλου</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l-GR" smtClean="0"/>
              <a:t>Στυλ κύριου τίτλου</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577E7751-FCE6-4188-B033-1349262804DD}" type="datetimeFigureOut">
              <a:rPr lang="el-GR" smtClean="0"/>
              <a:t>27/3/2020</a:t>
            </a:fld>
            <a:endParaRPr lang="el-G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l-GR"/>
          </a:p>
        </p:txBody>
      </p:sp>
      <p:sp>
        <p:nvSpPr>
          <p:cNvPr id="7" name="Slide Number Placeholder 6"/>
          <p:cNvSpPr>
            <a:spLocks noGrp="1"/>
          </p:cNvSpPr>
          <p:nvPr>
            <p:ph type="sldNum" sz="quarter" idx="12"/>
          </p:nvPr>
        </p:nvSpPr>
        <p:spPr/>
        <p:txBody>
          <a:bodyPr/>
          <a:lstStyle/>
          <a:p>
            <a:fld id="{82E500D9-83AE-444E-AF80-BEC39E8A2B93}"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577E7751-FCE6-4188-B033-1349262804DD}" type="datetimeFigureOut">
              <a:rPr lang="el-GR" smtClean="0"/>
              <a:t>27/3/2020</a:t>
            </a:fld>
            <a:endParaRPr lang="el-GR"/>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l-G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82E500D9-83AE-444E-AF80-BEC39E8A2B93}"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mikrosanagnostis.gr/library/pageflip43/Default.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hyperlink" Target="http://www.edutv.gr/index.php/glossa-logot/istories-xoris-telos-to-xaroymeno-livadi"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users.sch.gr/evniki/Btaxi/mines.ht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fontScale="90000"/>
          </a:bodyPr>
          <a:lstStyle/>
          <a:p>
            <a:r>
              <a:rPr lang="el-GR" dirty="0" smtClean="0"/>
              <a:t>Εξ αποστάσεως διδασκαλία!!!</a:t>
            </a:r>
            <a:endParaRPr lang="el-GR" dirty="0"/>
          </a:p>
        </p:txBody>
      </p:sp>
      <p:sp>
        <p:nvSpPr>
          <p:cNvPr id="3" name="Υπότιτλος 2"/>
          <p:cNvSpPr>
            <a:spLocks noGrp="1"/>
          </p:cNvSpPr>
          <p:nvPr>
            <p:ph type="subTitle" idx="1"/>
          </p:nvPr>
        </p:nvSpPr>
        <p:spPr/>
        <p:txBody>
          <a:bodyPr/>
          <a:lstStyle/>
          <a:p>
            <a:r>
              <a:rPr lang="el-GR" dirty="0" smtClean="0"/>
              <a:t>Παρασκευή 27 Μαρτίου 2020</a:t>
            </a:r>
          </a:p>
          <a:p>
            <a:r>
              <a:rPr lang="el-GR" dirty="0" smtClean="0"/>
              <a:t>27/3/2020</a:t>
            </a:r>
            <a:endParaRPr lang="el-GR" dirty="0"/>
          </a:p>
        </p:txBody>
      </p:sp>
    </p:spTree>
    <p:extLst>
      <p:ext uri="{BB962C8B-B14F-4D97-AF65-F5344CB8AC3E}">
        <p14:creationId xmlns:p14="http://schemas.microsoft.com/office/powerpoint/2010/main" val="7726489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43608" y="980728"/>
            <a:ext cx="7024744" cy="529128"/>
          </a:xfrm>
        </p:spPr>
        <p:txBody>
          <a:bodyPr>
            <a:noAutofit/>
          </a:bodyPr>
          <a:lstStyle/>
          <a:p>
            <a:r>
              <a:rPr lang="el-GR" sz="1800" dirty="0" smtClean="0"/>
              <a:t>Συνέχισε όπως το παράδειγμα.</a:t>
            </a:r>
            <a:br>
              <a:rPr lang="el-GR" sz="1800" dirty="0" smtClean="0"/>
            </a:br>
            <a:r>
              <a:rPr lang="el-GR" sz="1800" dirty="0" smtClean="0"/>
              <a:t>ΠΡΟΣΟΧΗ: «Σπάω» τον δεύτερο αριθμό. πχ. 15=10+5</a:t>
            </a:r>
            <a:endParaRPr lang="el-GR" sz="1800" dirty="0"/>
          </a:p>
        </p:txBody>
      </p:sp>
      <p:sp>
        <p:nvSpPr>
          <p:cNvPr id="3" name="Θέση περιεχομένου 2"/>
          <p:cNvSpPr>
            <a:spLocks noGrp="1"/>
          </p:cNvSpPr>
          <p:nvPr>
            <p:ph idx="1"/>
          </p:nvPr>
        </p:nvSpPr>
        <p:spPr>
          <a:xfrm>
            <a:off x="971600" y="1700808"/>
            <a:ext cx="6777317" cy="4104456"/>
          </a:xfrm>
        </p:spPr>
        <p:txBody>
          <a:bodyPr/>
          <a:lstStyle/>
          <a:p>
            <a:r>
              <a:rPr lang="el-GR" dirty="0" smtClean="0"/>
              <a:t>3χ15=(3χ10)+(3χ5)=30+15=45</a:t>
            </a:r>
          </a:p>
          <a:p>
            <a:r>
              <a:rPr lang="el-GR" dirty="0" smtClean="0"/>
              <a:t>2χ23=(………..)+(……….)=……+…..=……..</a:t>
            </a:r>
          </a:p>
          <a:p>
            <a:r>
              <a:rPr lang="el-GR" dirty="0" smtClean="0"/>
              <a:t>3χ18</a:t>
            </a:r>
            <a:r>
              <a:rPr lang="el-GR" dirty="0"/>
              <a:t>=(………..)+(……….)=……+…..=……..</a:t>
            </a:r>
          </a:p>
          <a:p>
            <a:r>
              <a:rPr lang="el-GR" dirty="0" smtClean="0"/>
              <a:t>2χ36</a:t>
            </a:r>
            <a:r>
              <a:rPr lang="el-GR" dirty="0"/>
              <a:t>=(………..)+(……….)=……+…..=……..</a:t>
            </a:r>
          </a:p>
          <a:p>
            <a:r>
              <a:rPr lang="el-GR" dirty="0" smtClean="0"/>
              <a:t>4χ13</a:t>
            </a:r>
            <a:r>
              <a:rPr lang="el-GR" dirty="0"/>
              <a:t>=(………..)+(……….)=……+…..=……..</a:t>
            </a:r>
          </a:p>
          <a:p>
            <a:r>
              <a:rPr lang="el-GR" dirty="0" smtClean="0"/>
              <a:t>3χ24</a:t>
            </a:r>
            <a:r>
              <a:rPr lang="el-GR" dirty="0"/>
              <a:t>=(………..)+(……….)=……+…..=……..</a:t>
            </a:r>
          </a:p>
          <a:p>
            <a:r>
              <a:rPr lang="el-GR" dirty="0" smtClean="0"/>
              <a:t>2χ29</a:t>
            </a:r>
            <a:r>
              <a:rPr lang="el-GR" dirty="0"/>
              <a:t>=(………..)+(……….)=……+…..=……..</a:t>
            </a:r>
          </a:p>
          <a:p>
            <a:r>
              <a:rPr lang="el-GR" dirty="0" smtClean="0"/>
              <a:t>3χ17</a:t>
            </a:r>
            <a:r>
              <a:rPr lang="el-GR" dirty="0"/>
              <a:t>=(………..)+(……….)=……+…..=……..</a:t>
            </a:r>
          </a:p>
          <a:p>
            <a:r>
              <a:rPr lang="el-GR" dirty="0" smtClean="0"/>
              <a:t>3χ27</a:t>
            </a:r>
            <a:r>
              <a:rPr lang="el-GR" dirty="0"/>
              <a:t>=(………..)+(……….)=……+…..=……..</a:t>
            </a:r>
          </a:p>
          <a:p>
            <a:endParaRPr lang="el-GR" dirty="0"/>
          </a:p>
        </p:txBody>
      </p:sp>
    </p:spTree>
    <p:extLst>
      <p:ext uri="{BB962C8B-B14F-4D97-AF65-F5344CB8AC3E}">
        <p14:creationId xmlns:p14="http://schemas.microsoft.com/office/powerpoint/2010/main" val="13264172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43608" y="908720"/>
            <a:ext cx="7024744" cy="457120"/>
          </a:xfrm>
        </p:spPr>
        <p:txBody>
          <a:bodyPr>
            <a:normAutofit fontScale="90000"/>
          </a:bodyPr>
          <a:lstStyle/>
          <a:p>
            <a:r>
              <a:rPr lang="el-GR" sz="2400" dirty="0" smtClean="0"/>
              <a:t>Κάνε τις προσθέσεις και τις αφαιρέσεις</a:t>
            </a:r>
            <a:endParaRPr lang="el-GR" sz="2400" dirty="0"/>
          </a:p>
        </p:txBody>
      </p:sp>
      <p:sp>
        <p:nvSpPr>
          <p:cNvPr id="3" name="Θέση περιεχομένου 2"/>
          <p:cNvSpPr>
            <a:spLocks noGrp="1"/>
          </p:cNvSpPr>
          <p:nvPr>
            <p:ph idx="1"/>
          </p:nvPr>
        </p:nvSpPr>
        <p:spPr>
          <a:xfrm>
            <a:off x="899592" y="1484784"/>
            <a:ext cx="7056784" cy="4536504"/>
          </a:xfrm>
        </p:spPr>
        <p:txBody>
          <a:bodyPr>
            <a:normAutofit/>
          </a:bodyPr>
          <a:lstStyle/>
          <a:p>
            <a:r>
              <a:rPr lang="el-GR" dirty="0" smtClean="0"/>
              <a:t>135+30=</a:t>
            </a:r>
          </a:p>
          <a:p>
            <a:r>
              <a:rPr lang="el-GR" dirty="0" smtClean="0"/>
              <a:t>270+25=</a:t>
            </a:r>
          </a:p>
          <a:p>
            <a:r>
              <a:rPr lang="el-GR" dirty="0" smtClean="0"/>
              <a:t>350+50=</a:t>
            </a:r>
          </a:p>
          <a:p>
            <a:r>
              <a:rPr lang="el-GR" dirty="0" smtClean="0"/>
              <a:t>430+42=</a:t>
            </a:r>
          </a:p>
          <a:p>
            <a:r>
              <a:rPr lang="el-GR" dirty="0" smtClean="0"/>
              <a:t>520+27=</a:t>
            </a:r>
          </a:p>
          <a:p>
            <a:r>
              <a:rPr lang="el-GR" dirty="0" smtClean="0"/>
              <a:t>800-1=</a:t>
            </a:r>
          </a:p>
          <a:p>
            <a:r>
              <a:rPr lang="el-GR" dirty="0" smtClean="0"/>
              <a:t>500-5=</a:t>
            </a:r>
          </a:p>
          <a:p>
            <a:r>
              <a:rPr lang="el-GR" dirty="0" smtClean="0"/>
              <a:t>600-2=</a:t>
            </a:r>
          </a:p>
          <a:p>
            <a:r>
              <a:rPr lang="el-GR" dirty="0" smtClean="0"/>
              <a:t>400-3=</a:t>
            </a:r>
          </a:p>
          <a:p>
            <a:r>
              <a:rPr lang="el-GR" dirty="0" smtClean="0"/>
              <a:t>900-6=</a:t>
            </a:r>
          </a:p>
          <a:p>
            <a:pPr marL="68580" indent="0">
              <a:buNone/>
            </a:pPr>
            <a:endParaRPr lang="el-GR" dirty="0" smtClean="0"/>
          </a:p>
          <a:p>
            <a:endParaRPr lang="el-GR" dirty="0"/>
          </a:p>
        </p:txBody>
      </p:sp>
    </p:spTree>
    <p:extLst>
      <p:ext uri="{BB962C8B-B14F-4D97-AF65-F5344CB8AC3E}">
        <p14:creationId xmlns:p14="http://schemas.microsoft.com/office/powerpoint/2010/main" val="2205054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«Ο μαύρος κότσυφας κι ο άσπρος γλάρος»</a:t>
            </a:r>
            <a:endParaRPr lang="el-GR" dirty="0"/>
          </a:p>
        </p:txBody>
      </p:sp>
      <p:sp>
        <p:nvSpPr>
          <p:cNvPr id="3" name="Θέση περιεχομένου 2"/>
          <p:cNvSpPr>
            <a:spLocks noGrp="1"/>
          </p:cNvSpPr>
          <p:nvPr>
            <p:ph idx="1"/>
          </p:nvPr>
        </p:nvSpPr>
        <p:spPr/>
        <p:txBody>
          <a:bodyPr/>
          <a:lstStyle/>
          <a:p>
            <a:r>
              <a:rPr lang="en-US" dirty="0">
                <a:hlinkClick r:id="rId2"/>
              </a:rPr>
              <a:t>http://</a:t>
            </a:r>
            <a:r>
              <a:rPr lang="en-US" dirty="0" smtClean="0">
                <a:hlinkClick r:id="rId2"/>
              </a:rPr>
              <a:t>www.mikrosanagnostis.gr/library/pageflip43/Default.html</a:t>
            </a:r>
            <a:endParaRPr lang="el-GR" dirty="0" smtClean="0"/>
          </a:p>
          <a:p>
            <a:endParaRPr lang="el-GR" dirty="0" smtClean="0"/>
          </a:p>
          <a:p>
            <a:r>
              <a:rPr lang="el-GR" dirty="0" smtClean="0"/>
              <a:t>Πατήστε 2 φορές στον </a:t>
            </a:r>
            <a:r>
              <a:rPr lang="el-GR" dirty="0" smtClean="0"/>
              <a:t>σύνδεσμο, </a:t>
            </a:r>
            <a:r>
              <a:rPr lang="el-GR" dirty="0" smtClean="0"/>
              <a:t>ακούστε και ξεφυλλίστε ένα πολύ ωραίο </a:t>
            </a:r>
            <a:r>
              <a:rPr lang="el-GR" dirty="0" smtClean="0"/>
              <a:t>παραμύθι για </a:t>
            </a:r>
            <a:r>
              <a:rPr lang="el-GR" smtClean="0"/>
              <a:t>τη διαφορετικότητα…</a:t>
            </a:r>
            <a:endParaRPr lang="el-GR" dirty="0"/>
          </a:p>
        </p:txBody>
      </p:sp>
      <p:sp>
        <p:nvSpPr>
          <p:cNvPr id="4" name="Βέλος προς τα επάνω 3"/>
          <p:cNvSpPr/>
          <p:nvPr/>
        </p:nvSpPr>
        <p:spPr>
          <a:xfrm>
            <a:off x="3347864" y="3140968"/>
            <a:ext cx="216024" cy="36004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38514233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35896" y="2852936"/>
            <a:ext cx="4671060" cy="3436620"/>
          </a:xfrm>
        </p:spPr>
      </p:pic>
      <p:sp>
        <p:nvSpPr>
          <p:cNvPr id="5" name="Ελλειψοειδής επεξήγηση 4"/>
          <p:cNvSpPr/>
          <p:nvPr/>
        </p:nvSpPr>
        <p:spPr>
          <a:xfrm>
            <a:off x="827584" y="980728"/>
            <a:ext cx="4104456" cy="2124816"/>
          </a:xfrm>
          <a:prstGeom prst="wedgeEllipseCallout">
            <a:avLst>
              <a:gd name="adj1" fmla="val 73416"/>
              <a:gd name="adj2" fmla="val 53032"/>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l-GR" dirty="0" smtClean="0"/>
              <a:t>Καλό Σαββατοκύριακο!!!</a:t>
            </a:r>
          </a:p>
          <a:p>
            <a:pPr algn="ctr"/>
            <a:r>
              <a:rPr lang="el-GR" dirty="0" smtClean="0"/>
              <a:t>Να προσέχετε </a:t>
            </a:r>
            <a:r>
              <a:rPr lang="el-GR" smtClean="0"/>
              <a:t>και χαμογελάτε!</a:t>
            </a:r>
            <a:endParaRPr lang="el-GR"/>
          </a:p>
        </p:txBody>
      </p:sp>
    </p:spTree>
    <p:extLst>
      <p:ext uri="{BB962C8B-B14F-4D97-AF65-F5344CB8AC3E}">
        <p14:creationId xmlns:p14="http://schemas.microsoft.com/office/powerpoint/2010/main" val="12412865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260648"/>
            <a:ext cx="8136904" cy="817160"/>
          </a:xfrm>
        </p:spPr>
        <p:txBody>
          <a:bodyPr>
            <a:normAutofit fontScale="90000"/>
          </a:bodyPr>
          <a:lstStyle/>
          <a:p>
            <a:r>
              <a:rPr lang="el-GR" sz="2700" dirty="0" smtClean="0"/>
              <a:t/>
            </a:r>
            <a:br>
              <a:rPr lang="el-GR" sz="2700" dirty="0" smtClean="0"/>
            </a:br>
            <a:r>
              <a:rPr lang="el-GR" sz="2700" dirty="0"/>
              <a:t/>
            </a:r>
            <a:br>
              <a:rPr lang="el-GR" sz="2700" dirty="0"/>
            </a:br>
            <a:r>
              <a:rPr lang="el-GR" sz="2700" dirty="0" smtClean="0"/>
              <a:t/>
            </a:r>
            <a:br>
              <a:rPr lang="el-GR" sz="2700" dirty="0" smtClean="0"/>
            </a:br>
            <a:r>
              <a:rPr lang="el-GR" sz="2700" dirty="0"/>
              <a:t/>
            </a:r>
            <a:br>
              <a:rPr lang="el-GR" sz="2700" dirty="0"/>
            </a:br>
            <a:r>
              <a:rPr lang="el-GR" sz="2700" dirty="0" smtClean="0"/>
              <a:t> </a:t>
            </a:r>
            <a:br>
              <a:rPr lang="el-GR" sz="2700" dirty="0" smtClean="0"/>
            </a:br>
            <a:r>
              <a:rPr lang="el-GR" sz="2700" dirty="0"/>
              <a:t/>
            </a:r>
            <a:br>
              <a:rPr lang="el-GR" sz="2700" dirty="0"/>
            </a:br>
            <a:r>
              <a:rPr lang="el-GR" b="1" dirty="0">
                <a:solidFill>
                  <a:srgbClr val="FF0000"/>
                </a:solidFill>
              </a:rPr>
              <a:t/>
            </a:r>
            <a:br>
              <a:rPr lang="el-GR" b="1" dirty="0">
                <a:solidFill>
                  <a:srgbClr val="FF0000"/>
                </a:solidFill>
              </a:rPr>
            </a:br>
            <a:r>
              <a:rPr lang="el-GR" sz="3100" b="1" dirty="0">
                <a:solidFill>
                  <a:srgbClr val="FF0000"/>
                </a:solidFill>
              </a:rPr>
              <a:t>Το χαρούμενο </a:t>
            </a:r>
            <a:r>
              <a:rPr lang="el-GR" sz="3100" b="1" dirty="0" smtClean="0">
                <a:solidFill>
                  <a:srgbClr val="FF0000"/>
                </a:solidFill>
              </a:rPr>
              <a:t>λιβάδι</a:t>
            </a:r>
            <a:r>
              <a:rPr lang="el-GR" sz="1300" dirty="0" smtClean="0"/>
              <a:t/>
            </a:r>
            <a:br>
              <a:rPr lang="el-GR" sz="1300" dirty="0" smtClean="0"/>
            </a:br>
            <a:r>
              <a:rPr lang="el-GR" sz="1300" dirty="0" smtClean="0"/>
              <a:t>Διασκευασμένο </a:t>
            </a:r>
            <a:r>
              <a:rPr lang="el-GR" sz="1300" dirty="0"/>
              <a:t>απόσπασμα από το βιβλίο της </a:t>
            </a:r>
            <a:r>
              <a:rPr lang="el-GR" sz="1300" dirty="0" err="1"/>
              <a:t>Φυλλιώς</a:t>
            </a:r>
            <a:r>
              <a:rPr lang="el-GR" sz="1300" dirty="0"/>
              <a:t> </a:t>
            </a:r>
            <a:r>
              <a:rPr lang="el-GR" sz="1300" dirty="0" err="1"/>
              <a:t>Νικολούδη</a:t>
            </a:r>
            <a:r>
              <a:rPr lang="el-GR" sz="1300" dirty="0"/>
              <a:t/>
            </a:r>
            <a:br>
              <a:rPr lang="el-GR" sz="1300" dirty="0"/>
            </a:br>
            <a:r>
              <a:rPr lang="el-GR" sz="1300" i="1" dirty="0"/>
              <a:t>Το χαρούμενο λιβάδι</a:t>
            </a:r>
            <a:r>
              <a:rPr lang="el-GR" sz="1300" dirty="0"/>
              <a:t>, </a:t>
            </a:r>
            <a:r>
              <a:rPr lang="el-GR" sz="1300" dirty="0" err="1"/>
              <a:t>εκδ</a:t>
            </a:r>
            <a:r>
              <a:rPr lang="el-GR" sz="1300" dirty="0"/>
              <a:t>. Ελληνικά Γράμματα</a:t>
            </a:r>
          </a:p>
        </p:txBody>
      </p:sp>
      <p:sp>
        <p:nvSpPr>
          <p:cNvPr id="3" name="Θέση περιεχομένου 2"/>
          <p:cNvSpPr>
            <a:spLocks noGrp="1"/>
          </p:cNvSpPr>
          <p:nvPr>
            <p:ph idx="1"/>
          </p:nvPr>
        </p:nvSpPr>
        <p:spPr>
          <a:xfrm>
            <a:off x="323528" y="1124744"/>
            <a:ext cx="8352928" cy="5328592"/>
          </a:xfrm>
        </p:spPr>
        <p:txBody>
          <a:bodyPr>
            <a:normAutofit/>
          </a:bodyPr>
          <a:lstStyle/>
          <a:p>
            <a:pPr marL="68580" indent="0">
              <a:buNone/>
            </a:pPr>
            <a:r>
              <a:rPr lang="el-GR" sz="1200" b="1" dirty="0"/>
              <a:t>Κ</a:t>
            </a:r>
            <a:r>
              <a:rPr lang="el-GR" sz="1200" dirty="0"/>
              <a:t>άποτε, λίγο πιο μακριά από το μέρος που μένουμε, υπήρχε ένα λιβάδι. Όλοι έλεγαν πως ήταν το ωραιότερο λιβάδι που είχαν δει ποτέ. Ήταν γεμάτο κάτασπρες μαργαρίτες. Οι μαργαρίτες ήταν πολύ αγαπημένες και περνούσαν όμορφα μαζί. Ώσπου μια μέρα μια παπαρούνα φύτρωσε δίπλα τους. Σε λιγάκι μαζεύτηκαν όλες οι μαργαρίτες γύρω από το καινούριο φυτό. Άλλες το κοίταζαν με περιέργεια, άλλες με θαυμασμό κι άλλες του γύριζαν την πλάτη, γιατί δεν το ήθελαν στο λιβάδι τους.</a:t>
            </a:r>
          </a:p>
          <a:p>
            <a:pPr marL="68580" indent="0">
              <a:buNone/>
            </a:pPr>
            <a:r>
              <a:rPr lang="el-GR" sz="1200" dirty="0"/>
              <a:t>– Αυτή είναι κατακόκκινη κι εμείς ολόασπρες, είπε μια ψηλομύτα μαργαρίτα. Κοίτα πώς διαφέρει από εμάς! Κοιτάξτε τα φύλλα της πόσο άγρια είναι! Και το κοτσάνι της είναι όλο αγκάθια! Μας χαλάει την ομορφιά του λιβαδιού. Αδύνατο να ανεχτώ εγώ, μια άσπρη, κάτασπρη μαργαρίτα, να μείνω μαζί της. Δε θέλω ένα τέτοιο λουλούδι δίπλα μου.</a:t>
            </a:r>
            <a:br>
              <a:rPr lang="el-GR" sz="1200" dirty="0"/>
            </a:br>
            <a:r>
              <a:rPr lang="el-GR" sz="1200" dirty="0"/>
              <a:t>– Τι είναι αυτά που λέτε; είπε η γιαγιά μαργαρίτα, που τη φώναζαν Γιαγιά </a:t>
            </a:r>
            <a:r>
              <a:rPr lang="el-GR" sz="1200" dirty="0" err="1"/>
              <a:t>Μαργαριτένια</a:t>
            </a:r>
            <a:r>
              <a:rPr lang="el-GR" sz="1200" dirty="0"/>
              <a:t> και που όλες οι μαργαρίτες άκουγαν τη γνώμη της γιατί ήταν σοφή. Ο παππούς σας, που είχε πολλούς φίλους, μου έλεγε πως υπάρχουν κι αλλού λιβάδια που έχουν μαργαρίτες και παπαρούνες μαζί. Αυτός και οι φίλοι του περνούσαν πολύ ωραία εκεί, γιατί και οι παπαρούνες είναι λουλούδια σαν κι εμάς. Γι’ αυτό, εγώ σας λέω να την αφήσουμε να μείνει μαζί μας. Δεν πρόκειται να μας κάνει κανένα κακό.</a:t>
            </a:r>
            <a:br>
              <a:rPr lang="el-GR" sz="1200" dirty="0"/>
            </a:br>
            <a:r>
              <a:rPr lang="el-GR" sz="1200" dirty="0"/>
              <a:t>– Τι λες; έκανε θυμωμένα μια άλλη μαργαρίτα. Κι αν δίπλα σ’ αυτή την παπαρούνα ξεφυτρώσει κι άλλη και κάνουν </a:t>
            </a:r>
            <a:r>
              <a:rPr lang="el-GR" sz="1200" dirty="0" err="1"/>
              <a:t>παπαρουνάκια</a:t>
            </a:r>
            <a:r>
              <a:rPr lang="el-GR" sz="1200" dirty="0"/>
              <a:t>, τότε θα γεμίσει το λιβάδι μας με </a:t>
            </a:r>
            <a:r>
              <a:rPr lang="el-GR" sz="1200" dirty="0" err="1"/>
              <a:t>παπαρουνοπαιδάκια</a:t>
            </a:r>
            <a:r>
              <a:rPr lang="el-GR" sz="1200" dirty="0"/>
              <a:t>. Δε θέλω τα </a:t>
            </a:r>
            <a:r>
              <a:rPr lang="el-GR" sz="1200" dirty="0" err="1"/>
              <a:t>μαργαριτάκια</a:t>
            </a:r>
            <a:r>
              <a:rPr lang="el-GR" sz="1200" dirty="0"/>
              <a:t> μου να παίζουν μαζί τους.</a:t>
            </a:r>
            <a:br>
              <a:rPr lang="el-GR" sz="1200" dirty="0"/>
            </a:br>
            <a:r>
              <a:rPr lang="el-GR" sz="1200" b="1" dirty="0">
                <a:solidFill>
                  <a:srgbClr val="C00000"/>
                </a:solidFill>
              </a:rPr>
              <a:t>– Αυτή διαφέρει από εμάς. Πώς μπορούμε να ταιριάξουμε;</a:t>
            </a:r>
            <a:br>
              <a:rPr lang="el-GR" sz="1200" b="1" dirty="0">
                <a:solidFill>
                  <a:srgbClr val="C00000"/>
                </a:solidFill>
              </a:rPr>
            </a:br>
            <a:r>
              <a:rPr lang="el-GR" sz="1200" b="1" dirty="0">
                <a:solidFill>
                  <a:srgbClr val="C00000"/>
                </a:solidFill>
              </a:rPr>
              <a:t>– Κι εμείς οι μαργαρίτες διαφέρουμε μεταξύ μας κι όμως ταιριάξαμε, είπε η Μαργαρίτα-Ρίτα</a:t>
            </a:r>
            <a:r>
              <a:rPr lang="el-GR" sz="1200" dirty="0"/>
              <a:t>, μια άλλη μαργαρίτα που από την αρχή κοίταζε με συμπάθεια την παπαρούνα.</a:t>
            </a:r>
            <a:br>
              <a:rPr lang="el-GR" sz="1200" dirty="0"/>
            </a:br>
            <a:r>
              <a:rPr lang="el-GR" sz="1200" dirty="0"/>
              <a:t>– Πώς διαφέρουμε μεταξύ μας, αφού είμαστε όλες άσπρες; απόρησαν οι υπόλοιπες μαργαρίτες.</a:t>
            </a:r>
          </a:p>
          <a:p>
            <a:pPr marL="68580" indent="0">
              <a:buNone/>
            </a:pPr>
            <a:r>
              <a:rPr lang="el-GR" sz="1200" dirty="0"/>
              <a:t>Κι άρχισαν να μετρούν τα φύλλα τους, τα κοτσάνια τους και τις ρίζες τους. Κατάλαβαν ότι είχαν αρκετές διαφορές. Έτσι με τον καιρό, άρχισαν να γίνονται φίλες με την παπαρούνα. Περνούσαν πολύ καλά όλες παρέα. Η παπαρούνα είχε γίνει μέλος της ομάδας τους, κι ας ήταν κόκκινη. Κατάλαβαν πως ούτε το φαγητό τούς τρώει ούτε τον ήλιο τούς παίρνει. Έφταναν όλα για όλους. Είχαν ακούσει μάλιστα τους ανθρώπους να λένε πως, τώρα που το λιβάδι ήταν ασπροκόκκινο, τους άρεσε περισσότερο.</a:t>
            </a:r>
          </a:p>
          <a:p>
            <a:pPr marL="68580" indent="0">
              <a:buNone/>
            </a:pPr>
            <a:r>
              <a:rPr lang="el-GR" sz="1200" dirty="0"/>
              <a:t> </a:t>
            </a:r>
          </a:p>
        </p:txBody>
      </p:sp>
    </p:spTree>
    <p:extLst>
      <p:ext uri="{BB962C8B-B14F-4D97-AF65-F5344CB8AC3E}">
        <p14:creationId xmlns:p14="http://schemas.microsoft.com/office/powerpoint/2010/main" val="17184615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491880" y="2564904"/>
            <a:ext cx="4671060" cy="3436620"/>
          </a:xfrm>
        </p:spPr>
      </p:pic>
      <p:sp>
        <p:nvSpPr>
          <p:cNvPr id="6" name="Ελλειψοειδής επεξήγηση 5"/>
          <p:cNvSpPr/>
          <p:nvPr/>
        </p:nvSpPr>
        <p:spPr>
          <a:xfrm>
            <a:off x="994448" y="620688"/>
            <a:ext cx="4752528" cy="1944216"/>
          </a:xfrm>
          <a:prstGeom prst="wedgeEllipseCallout">
            <a:avLst>
              <a:gd name="adj1" fmla="val 67480"/>
              <a:gd name="adj2" fmla="val 766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Μπορείς τώρα  να δεις ένα  </a:t>
            </a:r>
            <a:r>
              <a:rPr lang="en-GB" dirty="0" smtClean="0"/>
              <a:t>video</a:t>
            </a:r>
            <a:r>
              <a:rPr lang="el-GR" dirty="0" smtClean="0"/>
              <a:t> της εκπαιδευτικής τηλεόρασης, στο οποίο μιλάει η συγγραφέας και η εικονογράφος του βιβλίου «Το χαρούμενο λιβάδι»</a:t>
            </a:r>
            <a:endParaRPr lang="el-GR" dirty="0"/>
          </a:p>
        </p:txBody>
      </p:sp>
      <p:pic>
        <p:nvPicPr>
          <p:cNvPr id="2050" name="Picture 2" descr="C:\Users\30694\Pictures\το χαρουμενο λιβάδι.jpg"/>
          <p:cNvPicPr>
            <a:picLocks noChangeAspect="1" noChangeArrowheads="1"/>
          </p:cNvPicPr>
          <p:nvPr/>
        </p:nvPicPr>
        <p:blipFill rotWithShape="1">
          <a:blip r:embed="rId3">
            <a:extLst>
              <a:ext uri="{28A0092B-C50C-407E-A947-70E740481C1C}">
                <a14:useLocalDpi xmlns:a14="http://schemas.microsoft.com/office/drawing/2010/main" val="0"/>
              </a:ext>
            </a:extLst>
          </a:blip>
          <a:srcRect l="13279" t="1840" r="16800" b="1840"/>
          <a:stretch/>
        </p:blipFill>
        <p:spPr bwMode="auto">
          <a:xfrm>
            <a:off x="4283968" y="2654542"/>
            <a:ext cx="1800200" cy="2479924"/>
          </a:xfrm>
          <a:prstGeom prst="rect">
            <a:avLst/>
          </a:prstGeom>
          <a:noFill/>
          <a:extLst>
            <a:ext uri="{909E8E84-426E-40DD-AFC4-6F175D3DCCD1}">
              <a14:hiddenFill xmlns:a14="http://schemas.microsoft.com/office/drawing/2010/main">
                <a:solidFill>
                  <a:srgbClr val="FFFFFF"/>
                </a:solidFill>
              </a14:hiddenFill>
            </a:ext>
          </a:extLst>
        </p:spPr>
      </p:pic>
      <p:sp>
        <p:nvSpPr>
          <p:cNvPr id="9" name="Ορθογώνιο 8"/>
          <p:cNvSpPr/>
          <p:nvPr/>
        </p:nvSpPr>
        <p:spPr>
          <a:xfrm>
            <a:off x="526984" y="5840397"/>
            <a:ext cx="5544616" cy="646331"/>
          </a:xfrm>
          <a:prstGeom prst="rect">
            <a:avLst/>
          </a:prstGeom>
        </p:spPr>
        <p:txBody>
          <a:bodyPr wrap="square">
            <a:spAutoFit/>
          </a:bodyPr>
          <a:lstStyle/>
          <a:p>
            <a:r>
              <a:rPr lang="en-US" dirty="0" smtClean="0">
                <a:hlinkClick r:id="rId4"/>
              </a:rPr>
              <a:t>http://www.edutv.gr/index.php/glossa-logot/istories-xoris-telos-to-xaroymeno-livadi</a:t>
            </a:r>
            <a:r>
              <a:rPr lang="el-GR" dirty="0" smtClean="0"/>
              <a:t>  </a:t>
            </a:r>
            <a:endParaRPr lang="el-GR" dirty="0"/>
          </a:p>
        </p:txBody>
      </p:sp>
      <p:sp>
        <p:nvSpPr>
          <p:cNvPr id="11" name="Βέλος προς τα κάτω 10"/>
          <p:cNvSpPr/>
          <p:nvPr/>
        </p:nvSpPr>
        <p:spPr>
          <a:xfrm>
            <a:off x="1331640" y="2708919"/>
            <a:ext cx="2376264" cy="3131477"/>
          </a:xfrm>
          <a:prstGeom prst="downArrow">
            <a:avLst>
              <a:gd name="adj1" fmla="val 67701"/>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Για να λειτουργήσει ο σύνδεσμος, πρέπει να είναι σε πλήρη προβολή</a:t>
            </a:r>
            <a:endParaRPr lang="el-GR" dirty="0"/>
          </a:p>
        </p:txBody>
      </p:sp>
    </p:spTree>
    <p:extLst>
      <p:ext uri="{BB962C8B-B14F-4D97-AF65-F5344CB8AC3E}">
        <p14:creationId xmlns:p14="http://schemas.microsoft.com/office/powerpoint/2010/main" val="16117489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11560" y="836712"/>
            <a:ext cx="7456674" cy="613872"/>
          </a:xfrm>
        </p:spPr>
        <p:style>
          <a:lnRef idx="1">
            <a:schemeClr val="accent6"/>
          </a:lnRef>
          <a:fillRef idx="2">
            <a:schemeClr val="accent6"/>
          </a:fillRef>
          <a:effectRef idx="1">
            <a:schemeClr val="accent6"/>
          </a:effectRef>
          <a:fontRef idx="minor">
            <a:schemeClr val="dk1"/>
          </a:fontRef>
        </p:style>
        <p:txBody>
          <a:bodyPr>
            <a:normAutofit/>
          </a:bodyPr>
          <a:lstStyle/>
          <a:p>
            <a:r>
              <a:rPr lang="el-GR" sz="2800" dirty="0" smtClean="0"/>
              <a:t>Ασκήσεις για το τετράδιο</a:t>
            </a:r>
            <a:endParaRPr lang="el-GR" sz="2800" dirty="0"/>
          </a:p>
        </p:txBody>
      </p:sp>
      <p:sp>
        <p:nvSpPr>
          <p:cNvPr id="3" name="Θέση περιεχομένου 2"/>
          <p:cNvSpPr>
            <a:spLocks noGrp="1"/>
          </p:cNvSpPr>
          <p:nvPr>
            <p:ph idx="1"/>
          </p:nvPr>
        </p:nvSpPr>
        <p:spPr>
          <a:xfrm>
            <a:off x="755576" y="1484784"/>
            <a:ext cx="7416824" cy="4392488"/>
          </a:xfrm>
        </p:spPr>
        <p:txBody>
          <a:bodyPr/>
          <a:lstStyle/>
          <a:p>
            <a:r>
              <a:rPr lang="el-GR" dirty="0">
                <a:latin typeface="Calibri" pitchFamily="34" charset="0"/>
                <a:cs typeface="Calibri" pitchFamily="34" charset="0"/>
              </a:rPr>
              <a:t>Αντίγραψε 2 φορές τις κόκκινες προτάσεις από το </a:t>
            </a:r>
            <a:r>
              <a:rPr lang="el-GR" dirty="0" smtClean="0">
                <a:latin typeface="Calibri" pitchFamily="34" charset="0"/>
                <a:cs typeface="Calibri" pitchFamily="34" charset="0"/>
              </a:rPr>
              <a:t>κείμενο και μάθε να τις γράφεις σωστά.</a:t>
            </a:r>
          </a:p>
          <a:p>
            <a:r>
              <a:rPr lang="el-GR" dirty="0" smtClean="0">
                <a:latin typeface="Calibri" pitchFamily="34" charset="0"/>
                <a:cs typeface="Calibri" pitchFamily="34" charset="0"/>
              </a:rPr>
              <a:t>Γιατί, νομίζεις, ότι οι μαργαρίτες δεν ήθελαν στην αρχή την κόκκινη παπαρούνα;</a:t>
            </a:r>
          </a:p>
          <a:p>
            <a:r>
              <a:rPr lang="el-GR" dirty="0" smtClean="0">
                <a:latin typeface="Calibri" pitchFamily="34" charset="0"/>
                <a:cs typeface="Calibri" pitchFamily="34" charset="0"/>
              </a:rPr>
              <a:t>Ποιες μαργαρίτες είχαν αντίθετη γνώμη; Τι είπε η κάθε μία από αυτές( με λίγα δικά σου λόγια)</a:t>
            </a:r>
          </a:p>
          <a:p>
            <a:r>
              <a:rPr lang="el-GR" dirty="0" smtClean="0">
                <a:latin typeface="Calibri" pitchFamily="34" charset="0"/>
                <a:cs typeface="Calibri" pitchFamily="34" charset="0"/>
              </a:rPr>
              <a:t>Τι έγινε στο τέλος;</a:t>
            </a:r>
          </a:p>
          <a:p>
            <a:r>
              <a:rPr lang="el-GR" dirty="0" smtClean="0">
                <a:latin typeface="Calibri" pitchFamily="34" charset="0"/>
                <a:cs typeface="Calibri" pitchFamily="34" charset="0"/>
              </a:rPr>
              <a:t>Τι νομίζεις ότι μας διδάσκει αυτό το παραμύθι</a:t>
            </a:r>
          </a:p>
          <a:p>
            <a:r>
              <a:rPr lang="el-GR" dirty="0" smtClean="0">
                <a:latin typeface="Calibri" pitchFamily="34" charset="0"/>
                <a:cs typeface="Calibri" pitchFamily="34" charset="0"/>
              </a:rPr>
              <a:t>Αν θέλεις, ζωγράφισε μια ζωγραφιά από το παραμύθι που διάβασες στο τετράδιό σου.</a:t>
            </a:r>
          </a:p>
          <a:p>
            <a:endParaRPr lang="el-GR" dirty="0" smtClean="0"/>
          </a:p>
          <a:p>
            <a:endParaRPr lang="el-GR" dirty="0"/>
          </a:p>
        </p:txBody>
      </p:sp>
    </p:spTree>
    <p:extLst>
      <p:ext uri="{BB962C8B-B14F-4D97-AF65-F5344CB8AC3E}">
        <p14:creationId xmlns:p14="http://schemas.microsoft.com/office/powerpoint/2010/main" val="8963313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11560" y="764704"/>
            <a:ext cx="7632848" cy="720080"/>
          </a:xfrm>
        </p:spPr>
        <p:style>
          <a:lnRef idx="1">
            <a:schemeClr val="accent6"/>
          </a:lnRef>
          <a:fillRef idx="2">
            <a:schemeClr val="accent6"/>
          </a:fillRef>
          <a:effectRef idx="1">
            <a:schemeClr val="accent6"/>
          </a:effectRef>
          <a:fontRef idx="minor">
            <a:schemeClr val="dk1"/>
          </a:fontRef>
        </p:style>
        <p:txBody>
          <a:bodyPr>
            <a:normAutofit fontScale="90000"/>
          </a:bodyPr>
          <a:lstStyle/>
          <a:p>
            <a:r>
              <a:rPr lang="el-GR" sz="2400" dirty="0" smtClean="0"/>
              <a:t>Γράψε δίπλα σε κάθε λέξη τι είναι( </a:t>
            </a:r>
            <a:r>
              <a:rPr lang="el-GR" sz="2400" dirty="0" smtClean="0">
                <a:solidFill>
                  <a:srgbClr val="C00000"/>
                </a:solidFill>
              </a:rPr>
              <a:t>άρθρο, ουσιαστικό, επίθετο ή ρήμα)</a:t>
            </a:r>
            <a:endParaRPr lang="el-GR" sz="2400" dirty="0">
              <a:solidFill>
                <a:srgbClr val="C00000"/>
              </a:solidFill>
            </a:endParaRPr>
          </a:p>
        </p:txBody>
      </p:sp>
      <p:sp>
        <p:nvSpPr>
          <p:cNvPr id="3" name="Θέση περιεχομένου 2"/>
          <p:cNvSpPr>
            <a:spLocks noGrp="1"/>
          </p:cNvSpPr>
          <p:nvPr>
            <p:ph idx="1"/>
          </p:nvPr>
        </p:nvSpPr>
        <p:spPr>
          <a:xfrm>
            <a:off x="755576" y="1484784"/>
            <a:ext cx="7065233" cy="4824536"/>
          </a:xfrm>
        </p:spPr>
        <p:txBody>
          <a:bodyPr>
            <a:normAutofit/>
          </a:bodyPr>
          <a:lstStyle/>
          <a:p>
            <a:r>
              <a:rPr lang="el-GR" sz="2000" dirty="0" smtClean="0">
                <a:latin typeface="Calibri" pitchFamily="34" charset="0"/>
                <a:cs typeface="Calibri" pitchFamily="34" charset="0"/>
              </a:rPr>
              <a:t>Λιβάδι :………………………..</a:t>
            </a:r>
          </a:p>
          <a:p>
            <a:r>
              <a:rPr lang="el-GR" sz="2000" dirty="0" smtClean="0">
                <a:latin typeface="Calibri" pitchFamily="34" charset="0"/>
                <a:cs typeface="Calibri" pitchFamily="34" charset="0"/>
              </a:rPr>
              <a:t>Κάτασπρες:……………………..</a:t>
            </a:r>
          </a:p>
          <a:p>
            <a:r>
              <a:rPr lang="el-GR" sz="2000" dirty="0" smtClean="0">
                <a:latin typeface="Calibri" pitchFamily="34" charset="0"/>
                <a:cs typeface="Calibri" pitchFamily="34" charset="0"/>
              </a:rPr>
              <a:t>Οι:……………………..</a:t>
            </a:r>
          </a:p>
          <a:p>
            <a:r>
              <a:rPr lang="el-GR" sz="2000" dirty="0" smtClean="0">
                <a:latin typeface="Calibri" pitchFamily="34" charset="0"/>
                <a:cs typeface="Calibri" pitchFamily="34" charset="0"/>
              </a:rPr>
              <a:t>περνούσαν:…………………………………</a:t>
            </a:r>
          </a:p>
          <a:p>
            <a:r>
              <a:rPr lang="el-GR" sz="2000" dirty="0" smtClean="0">
                <a:latin typeface="Calibri" pitchFamily="34" charset="0"/>
                <a:cs typeface="Calibri" pitchFamily="34" charset="0"/>
              </a:rPr>
              <a:t>Καινούριο:……………………………..</a:t>
            </a:r>
          </a:p>
          <a:p>
            <a:r>
              <a:rPr lang="el-GR" sz="2000" dirty="0" smtClean="0">
                <a:latin typeface="Calibri" pitchFamily="34" charset="0"/>
                <a:cs typeface="Calibri" pitchFamily="34" charset="0"/>
              </a:rPr>
              <a:t>Φυτό:…………………………………..</a:t>
            </a:r>
          </a:p>
          <a:p>
            <a:r>
              <a:rPr lang="el-GR" sz="2000" dirty="0" smtClean="0">
                <a:latin typeface="Calibri" pitchFamily="34" charset="0"/>
                <a:cs typeface="Calibri" pitchFamily="34" charset="0"/>
              </a:rPr>
              <a:t>Του:…………………………….</a:t>
            </a:r>
          </a:p>
          <a:p>
            <a:r>
              <a:rPr lang="el-GR" sz="2000" dirty="0" smtClean="0">
                <a:latin typeface="Calibri" pitchFamily="34" charset="0"/>
                <a:cs typeface="Calibri" pitchFamily="34" charset="0"/>
              </a:rPr>
              <a:t>Διαφέρουμε:………………………</a:t>
            </a:r>
          </a:p>
          <a:p>
            <a:r>
              <a:rPr lang="el-GR" sz="2000" dirty="0" smtClean="0">
                <a:latin typeface="Calibri" pitchFamily="34" charset="0"/>
                <a:cs typeface="Calibri" pitchFamily="34" charset="0"/>
              </a:rPr>
              <a:t>Τα:………………………………</a:t>
            </a:r>
          </a:p>
          <a:p>
            <a:r>
              <a:rPr lang="el-GR" sz="2000" dirty="0" smtClean="0">
                <a:latin typeface="Calibri" pitchFamily="34" charset="0"/>
                <a:cs typeface="Calibri" pitchFamily="34" charset="0"/>
              </a:rPr>
              <a:t>Ρίζες:……………………………….</a:t>
            </a:r>
          </a:p>
          <a:p>
            <a:r>
              <a:rPr lang="el-GR" sz="2000" dirty="0" smtClean="0">
                <a:latin typeface="Calibri" pitchFamily="34" charset="0"/>
                <a:cs typeface="Calibri" pitchFamily="34" charset="0"/>
              </a:rPr>
              <a:t>Σοφή:…………………..</a:t>
            </a:r>
          </a:p>
          <a:p>
            <a:r>
              <a:rPr lang="el-GR" sz="2000" dirty="0" smtClean="0">
                <a:latin typeface="Calibri" pitchFamily="34" charset="0"/>
                <a:cs typeface="Calibri" pitchFamily="34" charset="0"/>
              </a:rPr>
              <a:t>Φύτρωσε:…………………</a:t>
            </a:r>
          </a:p>
          <a:p>
            <a:endParaRPr lang="el-GR" dirty="0" smtClean="0">
              <a:latin typeface="Calibri" pitchFamily="34" charset="0"/>
              <a:cs typeface="Calibri" pitchFamily="34" charset="0"/>
            </a:endParaRPr>
          </a:p>
          <a:p>
            <a:endParaRPr lang="el-GR" dirty="0" smtClean="0">
              <a:latin typeface="Calibri" pitchFamily="34" charset="0"/>
              <a:cs typeface="Calibri" pitchFamily="34" charset="0"/>
            </a:endParaRPr>
          </a:p>
          <a:p>
            <a:endParaRPr lang="el-GR" dirty="0" smtClean="0">
              <a:latin typeface="Calibri" pitchFamily="34" charset="0"/>
              <a:cs typeface="Calibri" pitchFamily="34" charset="0"/>
            </a:endParaRPr>
          </a:p>
          <a:p>
            <a:endParaRPr lang="el-GR" dirty="0" smtClean="0">
              <a:latin typeface="Calibri" pitchFamily="34" charset="0"/>
              <a:cs typeface="Calibri" pitchFamily="34" charset="0"/>
            </a:endParaRPr>
          </a:p>
          <a:p>
            <a:endParaRPr lang="el-GR" dirty="0" smtClean="0">
              <a:latin typeface="Calibri" pitchFamily="34" charset="0"/>
              <a:cs typeface="Calibri" pitchFamily="34" charset="0"/>
            </a:endParaRPr>
          </a:p>
          <a:p>
            <a:endParaRPr lang="el-GR" dirty="0" smtClean="0">
              <a:latin typeface="Calibri" pitchFamily="34" charset="0"/>
              <a:cs typeface="Calibri" pitchFamily="34" charset="0"/>
            </a:endParaRPr>
          </a:p>
          <a:p>
            <a:endParaRPr lang="el-GR" dirty="0" smtClean="0">
              <a:latin typeface="Calibri" pitchFamily="34" charset="0"/>
              <a:cs typeface="Calibri" pitchFamily="34" charset="0"/>
            </a:endParaRPr>
          </a:p>
          <a:p>
            <a:endParaRPr lang="el-GR" dirty="0" smtClean="0"/>
          </a:p>
          <a:p>
            <a:endParaRPr lang="el-GR" dirty="0"/>
          </a:p>
        </p:txBody>
      </p:sp>
    </p:spTree>
    <p:extLst>
      <p:ext uri="{BB962C8B-B14F-4D97-AF65-F5344CB8AC3E}">
        <p14:creationId xmlns:p14="http://schemas.microsoft.com/office/powerpoint/2010/main" val="12470463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11560" y="764704"/>
            <a:ext cx="7632848" cy="673144"/>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el-GR" dirty="0" smtClean="0"/>
              <a:t>Συμπλήρωσε το σωστό γράμμα.</a:t>
            </a:r>
            <a:endParaRPr lang="el-GR" dirty="0"/>
          </a:p>
        </p:txBody>
      </p:sp>
      <p:sp>
        <p:nvSpPr>
          <p:cNvPr id="3" name="Θέση περιεχομένου 2"/>
          <p:cNvSpPr>
            <a:spLocks noGrp="1"/>
          </p:cNvSpPr>
          <p:nvPr>
            <p:ph idx="1"/>
          </p:nvPr>
        </p:nvSpPr>
        <p:spPr>
          <a:xfrm>
            <a:off x="827584" y="1700808"/>
            <a:ext cx="6993225" cy="4131821"/>
          </a:xfrm>
        </p:spPr>
        <p:txBody>
          <a:bodyPr>
            <a:normAutofit lnSpcReduction="10000"/>
          </a:bodyPr>
          <a:lstStyle/>
          <a:p>
            <a:r>
              <a:rPr lang="el-GR" dirty="0" smtClean="0">
                <a:latin typeface="Calibri" pitchFamily="34" charset="0"/>
                <a:cs typeface="Calibri" pitchFamily="34" charset="0"/>
              </a:rPr>
              <a:t>Κάποτε, </a:t>
            </a:r>
            <a:r>
              <a:rPr lang="el-GR" dirty="0" err="1" smtClean="0">
                <a:latin typeface="Calibri" pitchFamily="34" charset="0"/>
                <a:cs typeface="Calibri" pitchFamily="34" charset="0"/>
              </a:rPr>
              <a:t>λίγ</a:t>
            </a:r>
            <a:r>
              <a:rPr lang="el-GR" dirty="0" smtClean="0">
                <a:solidFill>
                  <a:srgbClr val="C00000"/>
                </a:solidFill>
                <a:latin typeface="Calibri" pitchFamily="34" charset="0"/>
                <a:cs typeface="Calibri" pitchFamily="34" charset="0"/>
              </a:rPr>
              <a:t>…</a:t>
            </a:r>
            <a:r>
              <a:rPr lang="el-GR" dirty="0" smtClean="0">
                <a:latin typeface="Calibri" pitchFamily="34" charset="0"/>
                <a:cs typeface="Calibri" pitchFamily="34" charset="0"/>
              </a:rPr>
              <a:t> πιο μακριά από το </a:t>
            </a:r>
            <a:r>
              <a:rPr lang="el-GR" dirty="0" err="1" smtClean="0">
                <a:latin typeface="Calibri" pitchFamily="34" charset="0"/>
                <a:cs typeface="Calibri" pitchFamily="34" charset="0"/>
              </a:rPr>
              <a:t>μέρ</a:t>
            </a:r>
            <a:r>
              <a:rPr lang="el-GR" dirty="0" err="1" smtClean="0">
                <a:solidFill>
                  <a:srgbClr val="C00000"/>
                </a:solidFill>
                <a:latin typeface="Calibri" pitchFamily="34" charset="0"/>
                <a:cs typeface="Calibri" pitchFamily="34" charset="0"/>
              </a:rPr>
              <a:t>..</a:t>
            </a:r>
            <a:r>
              <a:rPr lang="el-GR" dirty="0" err="1" smtClean="0">
                <a:latin typeface="Calibri" pitchFamily="34" charset="0"/>
                <a:cs typeface="Calibri" pitchFamily="34" charset="0"/>
              </a:rPr>
              <a:t>ς</a:t>
            </a:r>
            <a:r>
              <a:rPr lang="el-GR" dirty="0" smtClean="0">
                <a:latin typeface="Calibri" pitchFamily="34" charset="0"/>
                <a:cs typeface="Calibri" pitchFamily="34" charset="0"/>
              </a:rPr>
              <a:t> που </a:t>
            </a:r>
            <a:r>
              <a:rPr lang="el-GR" dirty="0" err="1" smtClean="0">
                <a:latin typeface="Calibri" pitchFamily="34" charset="0"/>
                <a:cs typeface="Calibri" pitchFamily="34" charset="0"/>
              </a:rPr>
              <a:t>μένουμ</a:t>
            </a:r>
            <a:r>
              <a:rPr lang="el-GR" dirty="0" smtClean="0">
                <a:solidFill>
                  <a:srgbClr val="C00000"/>
                </a:solidFill>
                <a:latin typeface="Calibri" pitchFamily="34" charset="0"/>
                <a:cs typeface="Calibri" pitchFamily="34" charset="0"/>
              </a:rPr>
              <a:t>…</a:t>
            </a:r>
            <a:r>
              <a:rPr lang="el-GR" dirty="0" smtClean="0">
                <a:latin typeface="Calibri" pitchFamily="34" charset="0"/>
                <a:cs typeface="Calibri" pitchFamily="34" charset="0"/>
              </a:rPr>
              <a:t>, </a:t>
            </a:r>
            <a:r>
              <a:rPr lang="el-GR" dirty="0" err="1" smtClean="0">
                <a:latin typeface="Calibri" pitchFamily="34" charset="0"/>
                <a:cs typeface="Calibri" pitchFamily="34" charset="0"/>
              </a:rPr>
              <a:t>υπ</a:t>
            </a:r>
            <a:r>
              <a:rPr lang="el-GR" dirty="0" err="1" smtClean="0">
                <a:solidFill>
                  <a:srgbClr val="C00000"/>
                </a:solidFill>
                <a:latin typeface="Calibri" pitchFamily="34" charset="0"/>
                <a:cs typeface="Calibri" pitchFamily="34" charset="0"/>
              </a:rPr>
              <a:t>…</a:t>
            </a:r>
            <a:r>
              <a:rPr lang="el-GR" dirty="0" err="1" smtClean="0">
                <a:latin typeface="Calibri" pitchFamily="34" charset="0"/>
                <a:cs typeface="Calibri" pitchFamily="34" charset="0"/>
              </a:rPr>
              <a:t>.ρχε</a:t>
            </a:r>
            <a:r>
              <a:rPr lang="el-GR" dirty="0" smtClean="0">
                <a:latin typeface="Calibri" pitchFamily="34" charset="0"/>
                <a:cs typeface="Calibri" pitchFamily="34" charset="0"/>
              </a:rPr>
              <a:t> ένα </a:t>
            </a:r>
            <a:r>
              <a:rPr lang="el-GR" dirty="0" err="1" smtClean="0">
                <a:latin typeface="Calibri" pitchFamily="34" charset="0"/>
                <a:cs typeface="Calibri" pitchFamily="34" charset="0"/>
              </a:rPr>
              <a:t>λιβάδ</a:t>
            </a:r>
            <a:r>
              <a:rPr lang="el-GR" dirty="0" smtClean="0">
                <a:solidFill>
                  <a:srgbClr val="C00000"/>
                </a:solidFill>
                <a:latin typeface="Calibri" pitchFamily="34" charset="0"/>
                <a:cs typeface="Calibri" pitchFamily="34" charset="0"/>
              </a:rPr>
              <a:t>…</a:t>
            </a:r>
          </a:p>
          <a:p>
            <a:r>
              <a:rPr lang="el-GR" dirty="0" smtClean="0">
                <a:solidFill>
                  <a:srgbClr val="C00000"/>
                </a:solidFill>
                <a:latin typeface="Calibri" pitchFamily="34" charset="0"/>
                <a:cs typeface="Calibri" pitchFamily="34" charset="0"/>
              </a:rPr>
              <a:t>…. </a:t>
            </a:r>
            <a:r>
              <a:rPr lang="el-GR" dirty="0" smtClean="0">
                <a:latin typeface="Calibri" pitchFamily="34" charset="0"/>
                <a:cs typeface="Calibri" pitchFamily="34" charset="0"/>
              </a:rPr>
              <a:t>  Μαργαρίτες ήταν </a:t>
            </a:r>
            <a:r>
              <a:rPr lang="el-GR" dirty="0" err="1" smtClean="0">
                <a:latin typeface="Calibri" pitchFamily="34" charset="0"/>
                <a:cs typeface="Calibri" pitchFamily="34" charset="0"/>
              </a:rPr>
              <a:t>πολ</a:t>
            </a:r>
            <a:r>
              <a:rPr lang="el-GR" dirty="0" smtClean="0">
                <a:solidFill>
                  <a:srgbClr val="C00000"/>
                </a:solidFill>
                <a:latin typeface="Calibri" pitchFamily="34" charset="0"/>
                <a:cs typeface="Calibri" pitchFamily="34" charset="0"/>
              </a:rPr>
              <a:t>…</a:t>
            </a:r>
            <a:r>
              <a:rPr lang="el-GR" dirty="0" smtClean="0">
                <a:latin typeface="Calibri" pitchFamily="34" charset="0"/>
                <a:cs typeface="Calibri" pitchFamily="34" charset="0"/>
              </a:rPr>
              <a:t> αγαπημένες και </a:t>
            </a:r>
            <a:r>
              <a:rPr lang="el-GR" dirty="0" err="1" smtClean="0">
                <a:latin typeface="Calibri" pitchFamily="34" charset="0"/>
                <a:cs typeface="Calibri" pitchFamily="34" charset="0"/>
              </a:rPr>
              <a:t>π</a:t>
            </a:r>
            <a:r>
              <a:rPr lang="el-GR" dirty="0" err="1" smtClean="0">
                <a:solidFill>
                  <a:srgbClr val="C00000"/>
                </a:solidFill>
                <a:latin typeface="Calibri" pitchFamily="34" charset="0"/>
                <a:cs typeface="Calibri" pitchFamily="34" charset="0"/>
              </a:rPr>
              <a:t>…</a:t>
            </a:r>
            <a:r>
              <a:rPr lang="el-GR" dirty="0" err="1" smtClean="0">
                <a:latin typeface="Calibri" pitchFamily="34" charset="0"/>
                <a:cs typeface="Calibri" pitchFamily="34" charset="0"/>
              </a:rPr>
              <a:t>ρνούσαν</a:t>
            </a:r>
            <a:r>
              <a:rPr lang="el-GR" dirty="0" smtClean="0">
                <a:latin typeface="Calibri" pitchFamily="34" charset="0"/>
                <a:cs typeface="Calibri" pitchFamily="34" charset="0"/>
              </a:rPr>
              <a:t> όμορφα μαζί.</a:t>
            </a:r>
          </a:p>
          <a:p>
            <a:r>
              <a:rPr lang="el-GR" dirty="0" err="1" smtClean="0">
                <a:latin typeface="Calibri" pitchFamily="34" charset="0"/>
                <a:cs typeface="Calibri" pitchFamily="34" charset="0"/>
              </a:rPr>
              <a:t>Αδύνατ</a:t>
            </a:r>
            <a:r>
              <a:rPr lang="el-GR" dirty="0" smtClean="0">
                <a:solidFill>
                  <a:srgbClr val="C00000"/>
                </a:solidFill>
                <a:latin typeface="Calibri" pitchFamily="34" charset="0"/>
                <a:cs typeface="Calibri" pitchFamily="34" charset="0"/>
              </a:rPr>
              <a:t>…</a:t>
            </a:r>
            <a:r>
              <a:rPr lang="el-GR" dirty="0" smtClean="0">
                <a:latin typeface="Calibri" pitchFamily="34" charset="0"/>
                <a:cs typeface="Calibri" pitchFamily="34" charset="0"/>
              </a:rPr>
              <a:t> να </a:t>
            </a:r>
            <a:r>
              <a:rPr lang="el-GR" dirty="0" err="1" smtClean="0">
                <a:latin typeface="Calibri" pitchFamily="34" charset="0"/>
                <a:cs typeface="Calibri" pitchFamily="34" charset="0"/>
              </a:rPr>
              <a:t>ανεχτ΄</a:t>
            </a:r>
            <a:r>
              <a:rPr lang="el-GR" dirty="0" smtClean="0">
                <a:solidFill>
                  <a:srgbClr val="C00000"/>
                </a:solidFill>
                <a:latin typeface="Calibri" pitchFamily="34" charset="0"/>
                <a:cs typeface="Calibri" pitchFamily="34" charset="0"/>
              </a:rPr>
              <a:t>….</a:t>
            </a:r>
            <a:r>
              <a:rPr lang="el-GR" dirty="0" smtClean="0">
                <a:latin typeface="Calibri" pitchFamily="34" charset="0"/>
                <a:cs typeface="Calibri" pitchFamily="34" charset="0"/>
              </a:rPr>
              <a:t> </a:t>
            </a:r>
            <a:r>
              <a:rPr lang="el-GR" dirty="0" err="1">
                <a:latin typeface="Calibri" pitchFamily="34" charset="0"/>
                <a:cs typeface="Calibri" pitchFamily="34" charset="0"/>
              </a:rPr>
              <a:t>ε</a:t>
            </a:r>
            <a:r>
              <a:rPr lang="el-GR" dirty="0" err="1" smtClean="0">
                <a:latin typeface="Calibri" pitchFamily="34" charset="0"/>
                <a:cs typeface="Calibri" pitchFamily="34" charset="0"/>
              </a:rPr>
              <a:t>γ΄</a:t>
            </a:r>
            <a:r>
              <a:rPr lang="el-GR" dirty="0" smtClean="0">
                <a:solidFill>
                  <a:srgbClr val="C00000"/>
                </a:solidFill>
                <a:latin typeface="Calibri" pitchFamily="34" charset="0"/>
                <a:cs typeface="Calibri" pitchFamily="34" charset="0"/>
              </a:rPr>
              <a:t>…</a:t>
            </a:r>
            <a:r>
              <a:rPr lang="el-GR" dirty="0" smtClean="0">
                <a:latin typeface="Calibri" pitchFamily="34" charset="0"/>
                <a:cs typeface="Calibri" pitchFamily="34" charset="0"/>
              </a:rPr>
              <a:t>, μια άσπρη, </a:t>
            </a:r>
            <a:r>
              <a:rPr lang="el-GR" dirty="0" err="1" smtClean="0">
                <a:latin typeface="Calibri" pitchFamily="34" charset="0"/>
                <a:cs typeface="Calibri" pitchFamily="34" charset="0"/>
              </a:rPr>
              <a:t>κάτασπρ</a:t>
            </a:r>
            <a:r>
              <a:rPr lang="el-GR" dirty="0" smtClean="0">
                <a:solidFill>
                  <a:srgbClr val="C00000"/>
                </a:solidFill>
                <a:latin typeface="Calibri" pitchFamily="34" charset="0"/>
                <a:cs typeface="Calibri" pitchFamily="34" charset="0"/>
              </a:rPr>
              <a:t>….</a:t>
            </a:r>
            <a:r>
              <a:rPr lang="el-GR" dirty="0" smtClean="0">
                <a:latin typeface="Calibri" pitchFamily="34" charset="0"/>
                <a:cs typeface="Calibri" pitchFamily="34" charset="0"/>
              </a:rPr>
              <a:t> </a:t>
            </a:r>
            <a:r>
              <a:rPr lang="el-GR" dirty="0" err="1" smtClean="0">
                <a:latin typeface="Calibri" pitchFamily="34" charset="0"/>
                <a:cs typeface="Calibri" pitchFamily="34" charset="0"/>
              </a:rPr>
              <a:t>μαργαρίτα,να</a:t>
            </a:r>
            <a:r>
              <a:rPr lang="el-GR" dirty="0" smtClean="0">
                <a:latin typeface="Calibri" pitchFamily="34" charset="0"/>
                <a:cs typeface="Calibri" pitchFamily="34" charset="0"/>
              </a:rPr>
              <a:t> </a:t>
            </a:r>
            <a:r>
              <a:rPr lang="el-GR" dirty="0" err="1" smtClean="0">
                <a:latin typeface="Calibri" pitchFamily="34" charset="0"/>
                <a:cs typeface="Calibri" pitchFamily="34" charset="0"/>
              </a:rPr>
              <a:t>μείν</a:t>
            </a:r>
            <a:r>
              <a:rPr lang="el-GR" dirty="0" smtClean="0">
                <a:solidFill>
                  <a:srgbClr val="C00000"/>
                </a:solidFill>
                <a:latin typeface="Calibri" pitchFamily="34" charset="0"/>
                <a:cs typeface="Calibri" pitchFamily="34" charset="0"/>
              </a:rPr>
              <a:t>…</a:t>
            </a:r>
            <a:r>
              <a:rPr lang="el-GR" dirty="0" smtClean="0">
                <a:latin typeface="Calibri" pitchFamily="34" charset="0"/>
                <a:cs typeface="Calibri" pitchFamily="34" charset="0"/>
              </a:rPr>
              <a:t> μαζί της.</a:t>
            </a:r>
          </a:p>
          <a:p>
            <a:r>
              <a:rPr lang="el-GR" dirty="0" smtClean="0">
                <a:latin typeface="Calibri" pitchFamily="34" charset="0"/>
                <a:cs typeface="Calibri" pitchFamily="34" charset="0"/>
              </a:rPr>
              <a:t>Κατάλαβαν πως ούτε το </a:t>
            </a:r>
            <a:r>
              <a:rPr lang="el-GR" dirty="0" err="1" smtClean="0">
                <a:latin typeface="Calibri" pitchFamily="34" charset="0"/>
                <a:cs typeface="Calibri" pitchFamily="34" charset="0"/>
              </a:rPr>
              <a:t>φαγ…το</a:t>
            </a:r>
            <a:r>
              <a:rPr lang="el-GR" dirty="0" smtClean="0">
                <a:latin typeface="Calibri" pitchFamily="34" charset="0"/>
                <a:cs typeface="Calibri" pitchFamily="34" charset="0"/>
              </a:rPr>
              <a:t> τους </a:t>
            </a:r>
            <a:r>
              <a:rPr lang="el-GR" dirty="0" err="1" smtClean="0">
                <a:latin typeface="Calibri" pitchFamily="34" charset="0"/>
                <a:cs typeface="Calibri" pitchFamily="34" charset="0"/>
              </a:rPr>
              <a:t>τρώ…,ούτε</a:t>
            </a:r>
            <a:r>
              <a:rPr lang="el-GR" dirty="0" smtClean="0">
                <a:latin typeface="Calibri" pitchFamily="34" charset="0"/>
                <a:cs typeface="Calibri" pitchFamily="34" charset="0"/>
              </a:rPr>
              <a:t> τον ….</a:t>
            </a:r>
            <a:r>
              <a:rPr lang="el-GR" dirty="0" err="1" smtClean="0">
                <a:latin typeface="Calibri" pitchFamily="34" charset="0"/>
                <a:cs typeface="Calibri" pitchFamily="34" charset="0"/>
              </a:rPr>
              <a:t>λιο</a:t>
            </a:r>
            <a:r>
              <a:rPr lang="el-GR" dirty="0" smtClean="0">
                <a:latin typeface="Calibri" pitchFamily="34" charset="0"/>
                <a:cs typeface="Calibri" pitchFamily="34" charset="0"/>
              </a:rPr>
              <a:t> τους </a:t>
            </a:r>
            <a:r>
              <a:rPr lang="el-GR" dirty="0" err="1" smtClean="0">
                <a:latin typeface="Calibri" pitchFamily="34" charset="0"/>
                <a:cs typeface="Calibri" pitchFamily="34" charset="0"/>
              </a:rPr>
              <a:t>παίρν</a:t>
            </a:r>
            <a:r>
              <a:rPr lang="el-GR" dirty="0" smtClean="0">
                <a:latin typeface="Calibri" pitchFamily="34" charset="0"/>
                <a:cs typeface="Calibri" pitchFamily="34" charset="0"/>
              </a:rPr>
              <a:t>…</a:t>
            </a:r>
          </a:p>
          <a:p>
            <a:r>
              <a:rPr lang="el-GR" dirty="0" smtClean="0">
                <a:latin typeface="Calibri" pitchFamily="34" charset="0"/>
                <a:cs typeface="Calibri" pitchFamily="34" charset="0"/>
              </a:rPr>
              <a:t>Είχαν </a:t>
            </a:r>
            <a:r>
              <a:rPr lang="el-GR" dirty="0" err="1" smtClean="0">
                <a:latin typeface="Calibri" pitchFamily="34" charset="0"/>
                <a:cs typeface="Calibri" pitchFamily="34" charset="0"/>
              </a:rPr>
              <a:t>ακούσ</a:t>
            </a:r>
            <a:r>
              <a:rPr lang="el-GR" dirty="0" smtClean="0">
                <a:latin typeface="Calibri" pitchFamily="34" charset="0"/>
                <a:cs typeface="Calibri" pitchFamily="34" charset="0"/>
              </a:rPr>
              <a:t>…. μάλιστα τους </a:t>
            </a:r>
            <a:r>
              <a:rPr lang="el-GR" dirty="0" err="1" smtClean="0">
                <a:latin typeface="Calibri" pitchFamily="34" charset="0"/>
                <a:cs typeface="Calibri" pitchFamily="34" charset="0"/>
              </a:rPr>
              <a:t>ανθρ…πους</a:t>
            </a:r>
            <a:r>
              <a:rPr lang="el-GR" dirty="0" smtClean="0">
                <a:latin typeface="Calibri" pitchFamily="34" charset="0"/>
                <a:cs typeface="Calibri" pitchFamily="34" charset="0"/>
              </a:rPr>
              <a:t> να λένε </a:t>
            </a:r>
            <a:r>
              <a:rPr lang="el-GR" dirty="0">
                <a:latin typeface="Calibri" pitchFamily="34" charset="0"/>
                <a:cs typeface="Calibri" pitchFamily="34" charset="0"/>
              </a:rPr>
              <a:t>πως, </a:t>
            </a:r>
            <a:r>
              <a:rPr lang="el-GR" dirty="0" err="1" smtClean="0">
                <a:latin typeface="Calibri" pitchFamily="34" charset="0"/>
                <a:cs typeface="Calibri" pitchFamily="34" charset="0"/>
              </a:rPr>
              <a:t>τ….ρα</a:t>
            </a:r>
            <a:r>
              <a:rPr lang="el-GR" dirty="0" smtClean="0">
                <a:latin typeface="Calibri" pitchFamily="34" charset="0"/>
                <a:cs typeface="Calibri" pitchFamily="34" charset="0"/>
              </a:rPr>
              <a:t> </a:t>
            </a:r>
            <a:r>
              <a:rPr lang="el-GR" dirty="0">
                <a:latin typeface="Calibri" pitchFamily="34" charset="0"/>
                <a:cs typeface="Calibri" pitchFamily="34" charset="0"/>
              </a:rPr>
              <a:t>που το </a:t>
            </a:r>
            <a:r>
              <a:rPr lang="el-GR" dirty="0" err="1" smtClean="0">
                <a:latin typeface="Calibri" pitchFamily="34" charset="0"/>
                <a:cs typeface="Calibri" pitchFamily="34" charset="0"/>
              </a:rPr>
              <a:t>λ…βάδι</a:t>
            </a:r>
            <a:r>
              <a:rPr lang="el-GR" dirty="0" smtClean="0">
                <a:latin typeface="Calibri" pitchFamily="34" charset="0"/>
                <a:cs typeface="Calibri" pitchFamily="34" charset="0"/>
              </a:rPr>
              <a:t> </a:t>
            </a:r>
            <a:r>
              <a:rPr lang="el-GR" dirty="0">
                <a:latin typeface="Calibri" pitchFamily="34" charset="0"/>
                <a:cs typeface="Calibri" pitchFamily="34" charset="0"/>
              </a:rPr>
              <a:t>ήταν </a:t>
            </a:r>
            <a:r>
              <a:rPr lang="el-GR" dirty="0" err="1" smtClean="0">
                <a:latin typeface="Calibri" pitchFamily="34" charset="0"/>
                <a:cs typeface="Calibri" pitchFamily="34" charset="0"/>
              </a:rPr>
              <a:t>ασπροκόκκιν</a:t>
            </a:r>
            <a:r>
              <a:rPr lang="el-GR" dirty="0" smtClean="0">
                <a:latin typeface="Calibri" pitchFamily="34" charset="0"/>
                <a:cs typeface="Calibri" pitchFamily="34" charset="0"/>
              </a:rPr>
              <a:t>…., </a:t>
            </a:r>
            <a:r>
              <a:rPr lang="el-GR" dirty="0">
                <a:latin typeface="Calibri" pitchFamily="34" charset="0"/>
                <a:cs typeface="Calibri" pitchFamily="34" charset="0"/>
              </a:rPr>
              <a:t>τους άρεσε περισσότερο.</a:t>
            </a:r>
          </a:p>
          <a:p>
            <a:endParaRPr lang="el-GR" dirty="0" smtClean="0"/>
          </a:p>
          <a:p>
            <a:endParaRPr lang="el-GR" dirty="0" smtClean="0"/>
          </a:p>
          <a:p>
            <a:endParaRPr lang="el-GR" dirty="0" smtClean="0"/>
          </a:p>
          <a:p>
            <a:endParaRPr lang="el-GR" dirty="0" smtClean="0"/>
          </a:p>
          <a:p>
            <a:endParaRPr lang="el-GR" dirty="0"/>
          </a:p>
        </p:txBody>
      </p:sp>
    </p:spTree>
    <p:extLst>
      <p:ext uri="{BB962C8B-B14F-4D97-AF65-F5344CB8AC3E}">
        <p14:creationId xmlns:p14="http://schemas.microsoft.com/office/powerpoint/2010/main" val="5772049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43490" y="1027664"/>
            <a:ext cx="7024744" cy="601136"/>
          </a:xfrm>
        </p:spPr>
        <p:txBody>
          <a:bodyPr>
            <a:normAutofit/>
          </a:bodyPr>
          <a:lstStyle/>
          <a:p>
            <a:r>
              <a:rPr lang="el-GR" sz="2000" dirty="0" smtClean="0"/>
              <a:t>Και τώρα ένα </a:t>
            </a:r>
            <a:r>
              <a:rPr lang="el-GR" sz="2000" dirty="0" err="1" smtClean="0"/>
              <a:t>διαδραστικό</a:t>
            </a:r>
            <a:r>
              <a:rPr lang="el-GR" sz="2000" dirty="0" smtClean="0"/>
              <a:t> </a:t>
            </a:r>
            <a:r>
              <a:rPr lang="el-GR" sz="2000" dirty="0" smtClean="0"/>
              <a:t>σταυρόλεξο!</a:t>
            </a:r>
            <a:endParaRPr lang="el-GR" sz="2000" dirty="0"/>
          </a:p>
        </p:txBody>
      </p:sp>
      <p:sp>
        <p:nvSpPr>
          <p:cNvPr id="3" name="Θέση περιεχομένου 2"/>
          <p:cNvSpPr>
            <a:spLocks noGrp="1"/>
          </p:cNvSpPr>
          <p:nvPr>
            <p:ph idx="1"/>
          </p:nvPr>
        </p:nvSpPr>
        <p:spPr/>
        <p:txBody>
          <a:bodyPr/>
          <a:lstStyle/>
          <a:p>
            <a:r>
              <a:rPr lang="el-GR" u="sng" dirty="0">
                <a:hlinkClick r:id="rId2"/>
              </a:rPr>
              <a:t>http://</a:t>
            </a:r>
            <a:r>
              <a:rPr lang="el-GR" u="sng" dirty="0" smtClean="0">
                <a:hlinkClick r:id="rId2"/>
              </a:rPr>
              <a:t>users.sch.gr/evniki/Btaxi/mines.htm</a:t>
            </a:r>
            <a:r>
              <a:rPr lang="el-GR" u="sng" dirty="0" smtClean="0"/>
              <a:t> </a:t>
            </a:r>
            <a:endParaRPr lang="el-GR" dirty="0"/>
          </a:p>
        </p:txBody>
      </p:sp>
      <p:sp>
        <p:nvSpPr>
          <p:cNvPr id="4" name="Βέλος προς τα επάνω 3"/>
          <p:cNvSpPr/>
          <p:nvPr/>
        </p:nvSpPr>
        <p:spPr>
          <a:xfrm>
            <a:off x="3491880" y="2852936"/>
            <a:ext cx="3240360" cy="345638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Για να λειτουργήσει ο σύνδεσμος, πρέπει να είναι σε πλήρη προβολή</a:t>
            </a:r>
            <a:endParaRPr lang="el-GR" dirty="0"/>
          </a:p>
        </p:txBody>
      </p:sp>
    </p:spTree>
    <p:extLst>
      <p:ext uri="{BB962C8B-B14F-4D97-AF65-F5344CB8AC3E}">
        <p14:creationId xmlns:p14="http://schemas.microsoft.com/office/powerpoint/2010/main" val="42124546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43608" y="764704"/>
            <a:ext cx="7024744" cy="529128"/>
          </a:xfrm>
        </p:spPr>
        <p:txBody>
          <a:bodyPr>
            <a:normAutofit/>
          </a:bodyPr>
          <a:lstStyle/>
          <a:p>
            <a:r>
              <a:rPr lang="el-GR" sz="2800" dirty="0" smtClean="0"/>
              <a:t>Να υπολογίσεις τα παρακάτω γινόμενα</a:t>
            </a:r>
            <a:endParaRPr lang="el-GR" sz="2800" dirty="0"/>
          </a:p>
        </p:txBody>
      </p:sp>
      <p:sp>
        <p:nvSpPr>
          <p:cNvPr id="4" name="Επεξήγηση με παραλληλόγραμμο 3"/>
          <p:cNvSpPr/>
          <p:nvPr/>
        </p:nvSpPr>
        <p:spPr>
          <a:xfrm>
            <a:off x="1331640" y="1484784"/>
            <a:ext cx="2376264" cy="3910168"/>
          </a:xfrm>
          <a:prstGeom prst="wedgeRectCallout">
            <a:avLst>
              <a:gd name="adj1" fmla="val -19294"/>
              <a:gd name="adj2" fmla="val 5030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dirty="0" smtClean="0">
                <a:latin typeface="Arial Unicode MS" pitchFamily="34" charset="-128"/>
                <a:ea typeface="Arial Unicode MS" pitchFamily="34" charset="-128"/>
                <a:cs typeface="Arial Unicode MS" pitchFamily="34" charset="-128"/>
              </a:rPr>
              <a:t>3×5=……</a:t>
            </a:r>
          </a:p>
          <a:p>
            <a:pPr algn="ctr"/>
            <a:r>
              <a:rPr lang="el-GR" sz="2400" dirty="0">
                <a:latin typeface="Arial Unicode MS" pitchFamily="34" charset="-128"/>
                <a:ea typeface="Arial Unicode MS" pitchFamily="34" charset="-128"/>
                <a:cs typeface="Arial Unicode MS" pitchFamily="34" charset="-128"/>
              </a:rPr>
              <a:t>4</a:t>
            </a:r>
            <a:r>
              <a:rPr lang="el-GR" sz="2400" dirty="0" smtClean="0">
                <a:latin typeface="Arial Unicode MS" pitchFamily="34" charset="-128"/>
                <a:ea typeface="Arial Unicode MS" pitchFamily="34" charset="-128"/>
                <a:cs typeface="Arial Unicode MS" pitchFamily="34" charset="-128"/>
              </a:rPr>
              <a:t>×5=……</a:t>
            </a:r>
          </a:p>
          <a:p>
            <a:pPr algn="ctr"/>
            <a:r>
              <a:rPr lang="el-GR" sz="2400" dirty="0" smtClean="0">
                <a:latin typeface="Arial Unicode MS" pitchFamily="34" charset="-128"/>
                <a:ea typeface="Arial Unicode MS" pitchFamily="34" charset="-128"/>
                <a:cs typeface="Arial Unicode MS" pitchFamily="34" charset="-128"/>
              </a:rPr>
              <a:t>3×9=……</a:t>
            </a:r>
          </a:p>
          <a:p>
            <a:pPr algn="ctr"/>
            <a:r>
              <a:rPr lang="el-GR" sz="2400" dirty="0">
                <a:latin typeface="Arial Unicode MS" pitchFamily="34" charset="-128"/>
                <a:ea typeface="Arial Unicode MS" pitchFamily="34" charset="-128"/>
                <a:cs typeface="Arial Unicode MS" pitchFamily="34" charset="-128"/>
              </a:rPr>
              <a:t>5</a:t>
            </a:r>
            <a:r>
              <a:rPr lang="el-GR" sz="2400" dirty="0" smtClean="0">
                <a:latin typeface="Arial Unicode MS" pitchFamily="34" charset="-128"/>
                <a:ea typeface="Arial Unicode MS" pitchFamily="34" charset="-128"/>
                <a:cs typeface="Arial Unicode MS" pitchFamily="34" charset="-128"/>
              </a:rPr>
              <a:t>×5=……</a:t>
            </a:r>
          </a:p>
          <a:p>
            <a:pPr algn="ctr"/>
            <a:r>
              <a:rPr lang="el-GR" sz="2400" dirty="0">
                <a:latin typeface="Arial Unicode MS" pitchFamily="34" charset="-128"/>
                <a:ea typeface="Arial Unicode MS" pitchFamily="34" charset="-128"/>
                <a:cs typeface="Arial Unicode MS" pitchFamily="34" charset="-128"/>
              </a:rPr>
              <a:t>6</a:t>
            </a:r>
            <a:r>
              <a:rPr lang="el-GR" sz="2400" dirty="0" smtClean="0">
                <a:latin typeface="Arial Unicode MS" pitchFamily="34" charset="-128"/>
                <a:ea typeface="Arial Unicode MS" pitchFamily="34" charset="-128"/>
                <a:cs typeface="Arial Unicode MS" pitchFamily="34" charset="-128"/>
              </a:rPr>
              <a:t>×5=……</a:t>
            </a:r>
          </a:p>
          <a:p>
            <a:pPr algn="ctr"/>
            <a:r>
              <a:rPr lang="el-GR" sz="2400" dirty="0" smtClean="0">
                <a:latin typeface="Arial Unicode MS" pitchFamily="34" charset="-128"/>
                <a:ea typeface="Arial Unicode MS" pitchFamily="34" charset="-128"/>
                <a:cs typeface="Arial Unicode MS" pitchFamily="34" charset="-128"/>
              </a:rPr>
              <a:t>7×9=……</a:t>
            </a:r>
          </a:p>
          <a:p>
            <a:pPr algn="ctr"/>
            <a:r>
              <a:rPr lang="el-GR" sz="2400" dirty="0">
                <a:latin typeface="Arial Unicode MS" pitchFamily="34" charset="-128"/>
                <a:ea typeface="Arial Unicode MS" pitchFamily="34" charset="-128"/>
                <a:cs typeface="Arial Unicode MS" pitchFamily="34" charset="-128"/>
              </a:rPr>
              <a:t>7</a:t>
            </a:r>
            <a:r>
              <a:rPr lang="el-GR" sz="2400" dirty="0" smtClean="0">
                <a:latin typeface="Arial Unicode MS" pitchFamily="34" charset="-128"/>
                <a:ea typeface="Arial Unicode MS" pitchFamily="34" charset="-128"/>
                <a:cs typeface="Arial Unicode MS" pitchFamily="34" charset="-128"/>
              </a:rPr>
              <a:t>×5=……</a:t>
            </a:r>
          </a:p>
          <a:p>
            <a:pPr algn="ctr"/>
            <a:r>
              <a:rPr lang="el-GR" sz="2400" dirty="0" smtClean="0">
                <a:latin typeface="Arial Unicode MS" pitchFamily="34" charset="-128"/>
                <a:ea typeface="Arial Unicode MS" pitchFamily="34" charset="-128"/>
                <a:cs typeface="Arial Unicode MS" pitchFamily="34" charset="-128"/>
              </a:rPr>
              <a:t>7×7=……</a:t>
            </a:r>
          </a:p>
          <a:p>
            <a:pPr algn="ctr"/>
            <a:r>
              <a:rPr lang="el-GR" sz="2400" dirty="0" smtClean="0">
                <a:latin typeface="Arial Unicode MS" pitchFamily="34" charset="-128"/>
                <a:ea typeface="Arial Unicode MS" pitchFamily="34" charset="-128"/>
                <a:cs typeface="Arial Unicode MS" pitchFamily="34" charset="-128"/>
              </a:rPr>
              <a:t>6×6=……</a:t>
            </a:r>
          </a:p>
          <a:p>
            <a:pPr algn="ctr"/>
            <a:endParaRPr lang="el-GR" dirty="0" smtClean="0">
              <a:latin typeface="Arial Unicode MS" pitchFamily="34" charset="-128"/>
              <a:ea typeface="Arial Unicode MS" pitchFamily="34" charset="-128"/>
              <a:cs typeface="Arial Unicode MS" pitchFamily="34" charset="-128"/>
            </a:endParaRPr>
          </a:p>
          <a:p>
            <a:pPr algn="ctr"/>
            <a:endParaRPr lang="el-GR" dirty="0">
              <a:latin typeface="Arial Unicode MS" pitchFamily="34" charset="-128"/>
              <a:ea typeface="Arial Unicode MS" pitchFamily="34" charset="-128"/>
              <a:cs typeface="Arial Unicode MS" pitchFamily="34" charset="-128"/>
            </a:endParaRPr>
          </a:p>
        </p:txBody>
      </p:sp>
      <p:sp>
        <p:nvSpPr>
          <p:cNvPr id="8" name="Επεξήγηση με παραλληλόγραμμο 7"/>
          <p:cNvSpPr/>
          <p:nvPr/>
        </p:nvSpPr>
        <p:spPr>
          <a:xfrm>
            <a:off x="4427984" y="1412776"/>
            <a:ext cx="2376264" cy="3910168"/>
          </a:xfrm>
          <a:prstGeom prst="wedgeRectCallout">
            <a:avLst>
              <a:gd name="adj1" fmla="val -19294"/>
              <a:gd name="adj2" fmla="val 5030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dirty="0">
                <a:latin typeface="Arial Unicode MS" pitchFamily="34" charset="-128"/>
                <a:ea typeface="Arial Unicode MS" pitchFamily="34" charset="-128"/>
                <a:cs typeface="Arial Unicode MS" pitchFamily="34" charset="-128"/>
              </a:rPr>
              <a:t>8</a:t>
            </a:r>
            <a:r>
              <a:rPr lang="el-GR" sz="2400" dirty="0" smtClean="0">
                <a:latin typeface="Arial Unicode MS" pitchFamily="34" charset="-128"/>
                <a:ea typeface="Arial Unicode MS" pitchFamily="34" charset="-128"/>
                <a:cs typeface="Arial Unicode MS" pitchFamily="34" charset="-128"/>
              </a:rPr>
              <a:t>×5=……</a:t>
            </a:r>
          </a:p>
          <a:p>
            <a:pPr algn="ctr"/>
            <a:r>
              <a:rPr lang="el-GR" sz="2400" dirty="0" smtClean="0">
                <a:latin typeface="Arial Unicode MS" pitchFamily="34" charset="-128"/>
                <a:ea typeface="Arial Unicode MS" pitchFamily="34" charset="-128"/>
                <a:cs typeface="Arial Unicode MS" pitchFamily="34" charset="-128"/>
              </a:rPr>
              <a:t>4×8=……</a:t>
            </a:r>
          </a:p>
          <a:p>
            <a:pPr algn="ctr"/>
            <a:r>
              <a:rPr lang="el-GR" sz="2400" dirty="0">
                <a:latin typeface="Arial Unicode MS" pitchFamily="34" charset="-128"/>
                <a:ea typeface="Arial Unicode MS" pitchFamily="34" charset="-128"/>
                <a:cs typeface="Arial Unicode MS" pitchFamily="34" charset="-128"/>
              </a:rPr>
              <a:t>9</a:t>
            </a:r>
            <a:r>
              <a:rPr lang="el-GR" sz="2400" dirty="0" smtClean="0">
                <a:latin typeface="Arial Unicode MS" pitchFamily="34" charset="-128"/>
                <a:ea typeface="Arial Unicode MS" pitchFamily="34" charset="-128"/>
                <a:cs typeface="Arial Unicode MS" pitchFamily="34" charset="-128"/>
              </a:rPr>
              <a:t>×9=……</a:t>
            </a:r>
          </a:p>
          <a:p>
            <a:pPr algn="ctr"/>
            <a:r>
              <a:rPr lang="el-GR" sz="2400" dirty="0" smtClean="0">
                <a:latin typeface="Arial Unicode MS" pitchFamily="34" charset="-128"/>
                <a:ea typeface="Arial Unicode MS" pitchFamily="34" charset="-128"/>
                <a:cs typeface="Arial Unicode MS" pitchFamily="34" charset="-128"/>
              </a:rPr>
              <a:t>8×9=……</a:t>
            </a:r>
          </a:p>
          <a:p>
            <a:pPr algn="ctr"/>
            <a:r>
              <a:rPr lang="el-GR" sz="2400" dirty="0" smtClean="0">
                <a:latin typeface="Arial Unicode MS" pitchFamily="34" charset="-128"/>
                <a:ea typeface="Arial Unicode MS" pitchFamily="34" charset="-128"/>
                <a:cs typeface="Arial Unicode MS" pitchFamily="34" charset="-128"/>
              </a:rPr>
              <a:t>4×4=……</a:t>
            </a:r>
          </a:p>
          <a:p>
            <a:pPr algn="ctr"/>
            <a:r>
              <a:rPr lang="el-GR" sz="2400" dirty="0">
                <a:latin typeface="Arial Unicode MS" pitchFamily="34" charset="-128"/>
                <a:ea typeface="Arial Unicode MS" pitchFamily="34" charset="-128"/>
                <a:cs typeface="Arial Unicode MS" pitchFamily="34" charset="-128"/>
              </a:rPr>
              <a:t>5</a:t>
            </a:r>
            <a:r>
              <a:rPr lang="el-GR" sz="2400" dirty="0" smtClean="0">
                <a:latin typeface="Arial Unicode MS" pitchFamily="34" charset="-128"/>
                <a:ea typeface="Arial Unicode MS" pitchFamily="34" charset="-128"/>
                <a:cs typeface="Arial Unicode MS" pitchFamily="34" charset="-128"/>
              </a:rPr>
              <a:t>×9=……</a:t>
            </a:r>
          </a:p>
          <a:p>
            <a:pPr algn="ctr"/>
            <a:r>
              <a:rPr lang="el-GR" sz="2400" dirty="0" smtClean="0">
                <a:latin typeface="Arial Unicode MS" pitchFamily="34" charset="-128"/>
                <a:ea typeface="Arial Unicode MS" pitchFamily="34" charset="-128"/>
                <a:cs typeface="Arial Unicode MS" pitchFamily="34" charset="-128"/>
              </a:rPr>
              <a:t>7×8=……</a:t>
            </a:r>
          </a:p>
          <a:p>
            <a:pPr algn="ctr"/>
            <a:r>
              <a:rPr lang="el-GR" sz="2400" dirty="0" smtClean="0">
                <a:latin typeface="Arial Unicode MS" pitchFamily="34" charset="-128"/>
                <a:ea typeface="Arial Unicode MS" pitchFamily="34" charset="-128"/>
                <a:cs typeface="Arial Unicode MS" pitchFamily="34" charset="-128"/>
              </a:rPr>
              <a:t>7×11=……</a:t>
            </a:r>
          </a:p>
          <a:p>
            <a:pPr algn="ctr"/>
            <a:r>
              <a:rPr lang="el-GR" sz="2400" dirty="0" smtClean="0">
                <a:latin typeface="Arial Unicode MS" pitchFamily="34" charset="-128"/>
                <a:ea typeface="Arial Unicode MS" pitchFamily="34" charset="-128"/>
                <a:cs typeface="Arial Unicode MS" pitchFamily="34" charset="-128"/>
              </a:rPr>
              <a:t>6×11=……</a:t>
            </a:r>
          </a:p>
          <a:p>
            <a:pPr algn="ctr"/>
            <a:endParaRPr lang="el-GR" dirty="0" smtClean="0">
              <a:latin typeface="Arial Unicode MS" pitchFamily="34" charset="-128"/>
              <a:ea typeface="Arial Unicode MS" pitchFamily="34" charset="-128"/>
              <a:cs typeface="Arial Unicode MS" pitchFamily="34" charset="-128"/>
            </a:endParaRPr>
          </a:p>
          <a:p>
            <a:pPr algn="ctr"/>
            <a:endParaRPr lang="el-GR" dirty="0">
              <a:latin typeface="Arial Unicode MS" pitchFamily="34" charset="-128"/>
              <a:ea typeface="Arial Unicode MS" pitchFamily="34" charset="-128"/>
              <a:cs typeface="Arial Unicode MS" pitchFamily="34" charset="-128"/>
            </a:endParaRPr>
          </a:p>
        </p:txBody>
      </p:sp>
    </p:spTree>
    <p:extLst>
      <p:ext uri="{BB962C8B-B14F-4D97-AF65-F5344CB8AC3E}">
        <p14:creationId xmlns:p14="http://schemas.microsoft.com/office/powerpoint/2010/main" val="7503839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43608" y="908720"/>
            <a:ext cx="7024744" cy="529128"/>
          </a:xfrm>
        </p:spPr>
        <p:txBody>
          <a:bodyPr>
            <a:normAutofit/>
          </a:bodyPr>
          <a:lstStyle/>
          <a:p>
            <a:r>
              <a:rPr lang="el-GR" sz="2800" dirty="0" smtClean="0"/>
              <a:t>Να συμπληρώσεις τον αριθμό στόχο.</a:t>
            </a:r>
            <a:endParaRPr lang="el-GR" sz="2800" dirty="0"/>
          </a:p>
        </p:txBody>
      </p:sp>
      <p:sp>
        <p:nvSpPr>
          <p:cNvPr id="3" name="Θέση περιεχομένου 2"/>
          <p:cNvSpPr>
            <a:spLocks noGrp="1"/>
          </p:cNvSpPr>
          <p:nvPr>
            <p:ph idx="1"/>
          </p:nvPr>
        </p:nvSpPr>
        <p:spPr>
          <a:xfrm>
            <a:off x="1043492" y="1628800"/>
            <a:ext cx="6777317" cy="4203829"/>
          </a:xfrm>
        </p:spPr>
        <p:txBody>
          <a:bodyPr/>
          <a:lstStyle/>
          <a:p>
            <a:pPr marL="68580" indent="0">
              <a:buNone/>
            </a:pPr>
            <a:endParaRPr lang="el-GR" dirty="0"/>
          </a:p>
        </p:txBody>
      </p:sp>
      <p:sp>
        <p:nvSpPr>
          <p:cNvPr id="4" name="Αστέρι 10 ακτινών 3"/>
          <p:cNvSpPr/>
          <p:nvPr/>
        </p:nvSpPr>
        <p:spPr>
          <a:xfrm>
            <a:off x="3851920" y="2924944"/>
            <a:ext cx="1368152" cy="1268328"/>
          </a:xfrm>
          <a:prstGeom prst="star1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l-GR" dirty="0" smtClean="0"/>
              <a:t>35</a:t>
            </a:r>
            <a:endParaRPr lang="el-GR" dirty="0"/>
          </a:p>
        </p:txBody>
      </p:sp>
      <p:sp>
        <p:nvSpPr>
          <p:cNvPr id="12" name="Δεξιό βέλος 11"/>
          <p:cNvSpPr/>
          <p:nvPr/>
        </p:nvSpPr>
        <p:spPr>
          <a:xfrm rot="720000">
            <a:off x="2078178" y="2535854"/>
            <a:ext cx="1728000" cy="7781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14+5+…..</a:t>
            </a:r>
            <a:endParaRPr lang="el-GR" dirty="0"/>
          </a:p>
        </p:txBody>
      </p:sp>
      <p:sp>
        <p:nvSpPr>
          <p:cNvPr id="14" name="Δεξιό βέλος 13"/>
          <p:cNvSpPr/>
          <p:nvPr/>
        </p:nvSpPr>
        <p:spPr>
          <a:xfrm rot="-900000">
            <a:off x="2032547" y="4067620"/>
            <a:ext cx="1798144" cy="824803"/>
          </a:xfrm>
          <a:prstGeom prst="rightArrow">
            <a:avLst>
              <a:gd name="adj1" fmla="val 50000"/>
              <a:gd name="adj2" fmla="val 4994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(5χ8)-……..</a:t>
            </a:r>
            <a:endParaRPr lang="el-GR" dirty="0"/>
          </a:p>
        </p:txBody>
      </p:sp>
      <p:sp>
        <p:nvSpPr>
          <p:cNvPr id="15" name="Αριστερό βέλος 14"/>
          <p:cNvSpPr/>
          <p:nvPr/>
        </p:nvSpPr>
        <p:spPr>
          <a:xfrm rot="-1080000">
            <a:off x="5306267" y="2428653"/>
            <a:ext cx="1728192" cy="78001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7χ….</a:t>
            </a:r>
            <a:endParaRPr lang="el-GR" dirty="0"/>
          </a:p>
        </p:txBody>
      </p:sp>
      <p:sp>
        <p:nvSpPr>
          <p:cNvPr id="16" name="Αριστερό βέλος 15"/>
          <p:cNvSpPr/>
          <p:nvPr/>
        </p:nvSpPr>
        <p:spPr>
          <a:xfrm rot="1140000">
            <a:off x="5185726" y="4074081"/>
            <a:ext cx="1872208" cy="81797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100-……</a:t>
            </a:r>
            <a:endParaRPr lang="el-GR" dirty="0"/>
          </a:p>
        </p:txBody>
      </p:sp>
    </p:spTree>
    <p:extLst>
      <p:ext uri="{BB962C8B-B14F-4D97-AF65-F5344CB8AC3E}">
        <p14:creationId xmlns:p14="http://schemas.microsoft.com/office/powerpoint/2010/main" val="218797394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430</TotalTime>
  <Words>588</Words>
  <Application>Microsoft Office PowerPoint</Application>
  <PresentationFormat>Προβολή στην οθόνη (4:3)</PresentationFormat>
  <Paragraphs>102</Paragraphs>
  <Slides>13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13</vt:i4>
      </vt:variant>
    </vt:vector>
  </HeadingPairs>
  <TitlesOfParts>
    <vt:vector size="14" baseType="lpstr">
      <vt:lpstr>Austin</vt:lpstr>
      <vt:lpstr>Εξ αποστάσεως διδασκαλία!!!</vt:lpstr>
      <vt:lpstr>        Το χαρούμενο λιβάδι Διασκευασμένο απόσπασμα από το βιβλίο της Φυλλιώς Νικολούδη Το χαρούμενο λιβάδι, εκδ. Ελληνικά Γράμματα</vt:lpstr>
      <vt:lpstr>Παρουσίαση του PowerPoint</vt:lpstr>
      <vt:lpstr>Ασκήσεις για το τετράδιο</vt:lpstr>
      <vt:lpstr>Γράψε δίπλα σε κάθε λέξη τι είναι( άρθρο, ουσιαστικό, επίθετο ή ρήμα)</vt:lpstr>
      <vt:lpstr>Συμπλήρωσε το σωστό γράμμα.</vt:lpstr>
      <vt:lpstr>Και τώρα ένα διαδραστικό σταυρόλεξο!</vt:lpstr>
      <vt:lpstr>Να υπολογίσεις τα παρακάτω γινόμενα</vt:lpstr>
      <vt:lpstr>Να συμπληρώσεις τον αριθμό στόχο.</vt:lpstr>
      <vt:lpstr>Συνέχισε όπως το παράδειγμα. ΠΡΟΣΟΧΗ: «Σπάω» τον δεύτερο αριθμό. πχ. 15=10+5</vt:lpstr>
      <vt:lpstr>Κάνε τις προσθέσεις και τις αφαιρέσεις</vt:lpstr>
      <vt:lpstr>«Ο μαύρος κότσυφας κι ο άσπρος γλάρος»</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Εξ αποστάσεως διδασκαλία!!!</dc:title>
  <dc:creator>30694</dc:creator>
  <cp:lastModifiedBy>30694</cp:lastModifiedBy>
  <cp:revision>18</cp:revision>
  <dcterms:created xsi:type="dcterms:W3CDTF">2020-03-25T05:57:24Z</dcterms:created>
  <dcterms:modified xsi:type="dcterms:W3CDTF">2020-03-27T07:55:34Z</dcterms:modified>
</cp:coreProperties>
</file>