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450F741-95E6-44FD-9BB9-7A85FAF62E16}" type="datetimeFigureOut">
              <a:rPr lang="el-GR" smtClean="0"/>
              <a:t>29/3/2020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F869DE5-80FF-4CCE-95CA-CBD3AA58F632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edutv.gr/index.php/glossa-logot/istories-xoris-telos-paramythia-apo-topous-tis-asia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tv.gr/index.php/glossa-logot/peripeteies-sto-parko-enas-kodikas-fonazei-paragogi-rimat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Εξ αποστάσεως διδασκαλία!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Δευτέρα 30 Μαρτίου 2020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0593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0801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Και αφού δεν μπορούμε να βγούμε έξω, ας «ταξιδέψουμε» μέσα από το παρακάτω 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video, 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πατώντας στον παρακάτω σύνδεσμο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467544" y="2564904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http://www.edutv.gr/index.php/glossa-logot/istories-xoris-telos-paramythia-apo-topous-tis-asias</a:t>
            </a:r>
            <a:endParaRPr lang="el-GR" dirty="0"/>
          </a:p>
        </p:txBody>
      </p:sp>
      <p:sp>
        <p:nvSpPr>
          <p:cNvPr id="5" name="Βέλος προς τα κάτω 4"/>
          <p:cNvSpPr/>
          <p:nvPr/>
        </p:nvSpPr>
        <p:spPr>
          <a:xfrm>
            <a:off x="4355976" y="1412776"/>
            <a:ext cx="43204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789040"/>
            <a:ext cx="2831595" cy="2737208"/>
          </a:xfrm>
          <a:prstGeom prst="rect">
            <a:avLst/>
          </a:prstGeom>
        </p:spPr>
      </p:pic>
      <p:sp>
        <p:nvSpPr>
          <p:cNvPr id="7" name="Ελλειψοειδής επεξήγηση 6"/>
          <p:cNvSpPr/>
          <p:nvPr/>
        </p:nvSpPr>
        <p:spPr>
          <a:xfrm>
            <a:off x="1403648" y="3717032"/>
            <a:ext cx="3888432" cy="1080120"/>
          </a:xfrm>
          <a:prstGeom prst="wedgeEllipseCallout">
            <a:avLst>
              <a:gd name="adj1" fmla="val 73877"/>
              <a:gd name="adj2" fmla="val 1101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Γεια σας! Τα </a:t>
            </a:r>
            <a:r>
              <a:rPr lang="el-GR" smtClean="0"/>
              <a:t>λέμε αύριο…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427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/>
          <a:lstStyle/>
          <a:p>
            <a:r>
              <a:rPr lang="el-GR" sz="4000" dirty="0" smtClean="0">
                <a:latin typeface="Calibri" pitchFamily="34" charset="0"/>
                <a:cs typeface="Calibri" pitchFamily="34" charset="0"/>
              </a:rPr>
              <a:t>Κοίταξε προσεκτικά την εικόνα</a:t>
            </a:r>
            <a:endParaRPr lang="el-GR" sz="4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45372"/>
            <a:ext cx="5544616" cy="6001782"/>
          </a:xfrm>
        </p:spPr>
      </p:pic>
      <p:sp>
        <p:nvSpPr>
          <p:cNvPr id="5" name="Δεξιό βέλος 4"/>
          <p:cNvSpPr/>
          <p:nvPr/>
        </p:nvSpPr>
        <p:spPr>
          <a:xfrm>
            <a:off x="323528" y="1556792"/>
            <a:ext cx="144016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εικόνα</a:t>
            </a:r>
            <a:endParaRPr lang="el-GR" dirty="0"/>
          </a:p>
        </p:txBody>
      </p:sp>
      <p:sp>
        <p:nvSpPr>
          <p:cNvPr id="6" name="Δεξιό βέλος 5"/>
          <p:cNvSpPr/>
          <p:nvPr/>
        </p:nvSpPr>
        <p:spPr>
          <a:xfrm>
            <a:off x="251520" y="4505712"/>
            <a:ext cx="144016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εικόνα</a:t>
            </a:r>
            <a:endParaRPr lang="el-GR" dirty="0"/>
          </a:p>
        </p:txBody>
      </p:sp>
      <p:sp>
        <p:nvSpPr>
          <p:cNvPr id="7" name="Αριστερό βέλος 6"/>
          <p:cNvSpPr/>
          <p:nvPr/>
        </p:nvSpPr>
        <p:spPr>
          <a:xfrm>
            <a:off x="7379112" y="4541716"/>
            <a:ext cx="158417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4</a:t>
            </a:r>
            <a:r>
              <a:rPr lang="el-GR" baseline="30000" dirty="0" smtClean="0"/>
              <a:t>η</a:t>
            </a:r>
            <a:r>
              <a:rPr lang="el-GR" dirty="0" smtClean="0"/>
              <a:t> εικόνα</a:t>
            </a:r>
            <a:endParaRPr lang="el-GR" dirty="0"/>
          </a:p>
        </p:txBody>
      </p:sp>
      <p:sp>
        <p:nvSpPr>
          <p:cNvPr id="8" name="Αριστερό βέλος 7"/>
          <p:cNvSpPr/>
          <p:nvPr/>
        </p:nvSpPr>
        <p:spPr>
          <a:xfrm>
            <a:off x="7554440" y="1674332"/>
            <a:ext cx="158417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εικόνα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11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836712"/>
            <a:ext cx="5472608" cy="5472608"/>
          </a:xfrm>
        </p:spPr>
      </p:pic>
      <p:sp>
        <p:nvSpPr>
          <p:cNvPr id="5" name="Ελλειψοειδής επεξήγηση 4"/>
          <p:cNvSpPr/>
          <p:nvPr/>
        </p:nvSpPr>
        <p:spPr>
          <a:xfrm>
            <a:off x="323528" y="1718000"/>
            <a:ext cx="4032448" cy="1927024"/>
          </a:xfrm>
          <a:prstGeom prst="wedgeEllipseCallout">
            <a:avLst>
              <a:gd name="adj1" fmla="val 80250"/>
              <a:gd name="adj2" fmla="val -1162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Θα πρέπει η ιστορία σου να έχει </a:t>
            </a:r>
            <a:r>
              <a:rPr lang="el-G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αρχή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(πώς άρχισε η ιστορία, 1</a:t>
            </a:r>
            <a:r>
              <a:rPr lang="el-GR" baseline="30000" dirty="0" smtClean="0">
                <a:latin typeface="Calibri" pitchFamily="34" charset="0"/>
                <a:cs typeface="Calibri" pitchFamily="34" charset="0"/>
              </a:rPr>
              <a:t>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εικόνα), </a:t>
            </a:r>
            <a:r>
              <a:rPr lang="el-G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μέση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(τι έγινε μετά, 2</a:t>
            </a:r>
            <a:r>
              <a:rPr lang="el-GR" baseline="30000" dirty="0" smtClean="0">
                <a:latin typeface="Calibri" pitchFamily="34" charset="0"/>
                <a:cs typeface="Calibri" pitchFamily="34" charset="0"/>
              </a:rPr>
              <a:t>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και </a:t>
            </a:r>
            <a:r>
              <a:rPr lang="el-GR" dirty="0">
                <a:latin typeface="Calibri" pitchFamily="34" charset="0"/>
                <a:cs typeface="Calibri" pitchFamily="34" charset="0"/>
              </a:rPr>
              <a:t>3</a:t>
            </a:r>
            <a:r>
              <a:rPr lang="el-GR" baseline="30000" dirty="0" smtClean="0">
                <a:latin typeface="Calibri" pitchFamily="34" charset="0"/>
                <a:cs typeface="Calibri" pitchFamily="34" charset="0"/>
              </a:rPr>
              <a:t>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εικόνα) και </a:t>
            </a:r>
            <a:r>
              <a:rPr lang="el-G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τέλος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( πώς τελείωσε, 4</a:t>
            </a:r>
            <a:r>
              <a:rPr lang="el-GR" baseline="30000" dirty="0" smtClean="0">
                <a:latin typeface="Calibri" pitchFamily="34" charset="0"/>
                <a:cs typeface="Calibri" pitchFamily="34" charset="0"/>
              </a:rPr>
              <a:t>η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 εικόνα)</a:t>
            </a:r>
            <a:endParaRPr lang="el-GR" dirty="0"/>
          </a:p>
        </p:txBody>
      </p:sp>
      <p:sp>
        <p:nvSpPr>
          <p:cNvPr id="6" name="Ελλειψοειδής επεξήγηση 5"/>
          <p:cNvSpPr/>
          <p:nvPr/>
        </p:nvSpPr>
        <p:spPr>
          <a:xfrm>
            <a:off x="323528" y="133824"/>
            <a:ext cx="4248472" cy="1584176"/>
          </a:xfrm>
          <a:prstGeom prst="wedgeEllipseCallout">
            <a:avLst>
              <a:gd name="adj1" fmla="val 82936"/>
              <a:gd name="adj2" fmla="val 7899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Τώρα θα πρέπει να διηγηθείς μια ιστορία, γράφοντας στο τετράδιο Γλώσσας, λίγα λόγια για κάθε εικόνα που βλέπεις με τη σειρά.</a:t>
            </a:r>
            <a:endParaRPr lang="el-GR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6444208" y="260648"/>
            <a:ext cx="2376264" cy="1457352"/>
          </a:xfrm>
          <a:prstGeom prst="wedgeEllipseCallout">
            <a:avLst>
              <a:gd name="adj1" fmla="val -55896"/>
              <a:gd name="adj2" fmla="val 6077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libri" pitchFamily="34" charset="0"/>
                <a:cs typeface="Calibri" pitchFamily="34" charset="0"/>
              </a:rPr>
              <a:t>Πολύ σημαντικό να βάλεις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κι </a:t>
            </a:r>
            <a:r>
              <a:rPr lang="el-GR" dirty="0">
                <a:latin typeface="Calibri" pitchFamily="34" charset="0"/>
                <a:cs typeface="Calibri" pitchFamily="34" charset="0"/>
              </a:rPr>
              <a:t>έναν τίτλο στην ιστορία σου</a:t>
            </a:r>
          </a:p>
        </p:txBody>
      </p:sp>
    </p:spTree>
    <p:extLst>
      <p:ext uri="{BB962C8B-B14F-4D97-AF65-F5344CB8AC3E}">
        <p14:creationId xmlns:p14="http://schemas.microsoft.com/office/powerpoint/2010/main" val="32965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57592" cy="9795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1800" dirty="0"/>
              <a:t/>
            </a:r>
            <a:br>
              <a:rPr lang="el-GR" sz="1800" dirty="0"/>
            </a:br>
            <a:r>
              <a:rPr lang="el-GR" sz="1800" dirty="0" smtClean="0"/>
              <a:t/>
            </a:r>
            <a:br>
              <a:rPr lang="el-GR" sz="1800" dirty="0" smtClean="0"/>
            </a:br>
            <a:r>
              <a:rPr lang="el-GR" sz="2000" dirty="0"/>
              <a:t/>
            </a:r>
            <a:br>
              <a:rPr lang="el-GR" sz="2000" dirty="0"/>
            </a:br>
            <a:r>
              <a:rPr lang="el-GR" sz="2000" dirty="0" smtClean="0">
                <a:latin typeface="Calibri" pitchFamily="34" charset="0"/>
                <a:cs typeface="Calibri" pitchFamily="34" charset="0"/>
              </a:rPr>
              <a:t>Κάντε κλικ στο παρακάτω σύνδεσμο και παρακολουθήστε ένα </a:t>
            </a:r>
            <a:r>
              <a:rPr lang="en-GB" sz="2000" dirty="0" smtClean="0">
                <a:latin typeface="Calibri" pitchFamily="34" charset="0"/>
                <a:cs typeface="Calibri" pitchFamily="34" charset="0"/>
              </a:rPr>
              <a:t>video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της εκπαιδευτικής τηλεόρασης που θα σε βοηθήσει να κάνεις την επόμενη άσκηση.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1600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http://www.edutv.gr/index.php/glossa-logot/peripeteies-sto-parko-enas-kodikas-fonazei-paragogi-rimaton</a:t>
            </a:r>
            <a:endParaRPr lang="el-GR" sz="1600" dirty="0">
              <a:latin typeface="Calibri"/>
              <a:ea typeface="Calibri"/>
              <a:cs typeface="Times New Roman"/>
            </a:endParaRPr>
          </a:p>
          <a:p>
            <a:r>
              <a:rPr lang="el-GR" sz="1800" dirty="0" smtClean="0">
                <a:latin typeface="Calibri" pitchFamily="34" charset="0"/>
                <a:cs typeface="Calibri" pitchFamily="34" charset="0"/>
              </a:rPr>
              <a:t>Τώρα γράψε κι εσύ ποια ρήματα παράγονται από τις παρακάτω λέξεις: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Επεξήγηση με παραλληλόγραμμο 3"/>
          <p:cNvSpPr/>
          <p:nvPr/>
        </p:nvSpPr>
        <p:spPr>
          <a:xfrm>
            <a:off x="395536" y="2492896"/>
            <a:ext cx="3456384" cy="3816424"/>
          </a:xfrm>
          <a:prstGeom prst="wedgeRectCallout">
            <a:avLst>
              <a:gd name="adj1" fmla="val -9833"/>
              <a:gd name="adj2" fmla="val 4726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dirty="0" err="1" smtClean="0">
                <a:latin typeface="Calibri" pitchFamily="34" charset="0"/>
                <a:cs typeface="Calibri" pitchFamily="34" charset="0"/>
              </a:rPr>
              <a:t>κλειδί→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…………………………..</a:t>
            </a:r>
          </a:p>
          <a:p>
            <a:r>
              <a:rPr lang="el-GR" dirty="0">
                <a:latin typeface="Calibri" pitchFamily="34" charset="0"/>
                <a:cs typeface="Calibri" pitchFamily="34" charset="0"/>
              </a:rPr>
              <a:t>ο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μορφιά </a:t>
            </a:r>
            <a:r>
              <a:rPr lang="el-GR" dirty="0">
                <a:latin typeface="Calibri" pitchFamily="34" charset="0"/>
                <a:cs typeface="Calibri" pitchFamily="34" charset="0"/>
              </a:rPr>
              <a:t>→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…………………………..</a:t>
            </a:r>
            <a:endParaRPr lang="el-GR" dirty="0">
              <a:latin typeface="Calibri" pitchFamily="34" charset="0"/>
              <a:cs typeface="Calibri" pitchFamily="34" charset="0"/>
            </a:endParaRP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τέλος </a:t>
            </a:r>
            <a:r>
              <a:rPr lang="el-GR" dirty="0">
                <a:latin typeface="Calibri" pitchFamily="34" charset="0"/>
                <a:cs typeface="Calibri" pitchFamily="34" charset="0"/>
              </a:rPr>
              <a:t>→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…………………………..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μεγάλος →………………………….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ζύμη </a:t>
            </a:r>
            <a:r>
              <a:rPr lang="el-GR" dirty="0">
                <a:latin typeface="Calibri" pitchFamily="34" charset="0"/>
                <a:cs typeface="Calibri" pitchFamily="34" charset="0"/>
              </a:rPr>
              <a:t>→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…………………………..</a:t>
            </a:r>
          </a:p>
          <a:p>
            <a:r>
              <a:rPr lang="el-GR" dirty="0">
                <a:latin typeface="Calibri" pitchFamily="34" charset="0"/>
                <a:cs typeface="Calibri" pitchFamily="34" charset="0"/>
              </a:rPr>
              <a:t>κ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έρδος </a:t>
            </a:r>
            <a:r>
              <a:rPr lang="el-GR" dirty="0">
                <a:latin typeface="Calibri" pitchFamily="34" charset="0"/>
                <a:cs typeface="Calibri" pitchFamily="34" charset="0"/>
              </a:rPr>
              <a:t>→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…………………………..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δάκρ</a:t>
            </a:r>
            <a:r>
              <a:rPr lang="el-GR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υ</a:t>
            </a:r>
            <a:r>
              <a:rPr lang="el-GR" dirty="0">
                <a:latin typeface="Calibri" pitchFamily="34" charset="0"/>
                <a:cs typeface="Calibri" pitchFamily="34" charset="0"/>
              </a:rPr>
              <a:t> →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…………………………..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παιχνίδι</a:t>
            </a:r>
            <a:r>
              <a:rPr lang="el-GR" dirty="0">
                <a:latin typeface="Calibri" pitchFamily="34" charset="0"/>
                <a:cs typeface="Calibri" pitchFamily="34" charset="0"/>
              </a:rPr>
              <a:t> →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…………………………..</a:t>
            </a:r>
          </a:p>
          <a:p>
            <a:r>
              <a:rPr lang="el-GR" dirty="0">
                <a:latin typeface="Calibri" pitchFamily="34" charset="0"/>
                <a:cs typeface="Calibri" pitchFamily="34" charset="0"/>
              </a:rPr>
              <a:t>σ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ημάδι </a:t>
            </a:r>
            <a:r>
              <a:rPr lang="el-GR" dirty="0">
                <a:latin typeface="Calibri"/>
                <a:cs typeface="Calibri"/>
              </a:rPr>
              <a:t>→</a:t>
            </a:r>
            <a:r>
              <a:rPr lang="el-GR" dirty="0" smtClean="0">
                <a:latin typeface="Calibri"/>
                <a:cs typeface="Calibri"/>
              </a:rPr>
              <a:t>………………………….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θυμός</a:t>
            </a:r>
            <a:r>
              <a:rPr lang="el-GR" dirty="0">
                <a:latin typeface="Calibri"/>
                <a:cs typeface="Calibri"/>
              </a:rPr>
              <a:t> →</a:t>
            </a:r>
            <a:r>
              <a:rPr lang="el-GR" dirty="0" smtClean="0">
                <a:latin typeface="Calibri"/>
                <a:cs typeface="Calibri"/>
              </a:rPr>
              <a:t>…………………………..</a:t>
            </a:r>
          </a:p>
          <a:p>
            <a:r>
              <a:rPr lang="el-GR" dirty="0" smtClean="0">
                <a:latin typeface="Calibri"/>
                <a:cs typeface="Calibri"/>
              </a:rPr>
              <a:t>ζήλια</a:t>
            </a:r>
            <a:r>
              <a:rPr lang="el-GR" dirty="0">
                <a:latin typeface="Calibri"/>
                <a:cs typeface="Calibri"/>
              </a:rPr>
              <a:t> →</a:t>
            </a:r>
            <a:r>
              <a:rPr lang="el-GR" dirty="0" smtClean="0">
                <a:latin typeface="Calibri"/>
                <a:cs typeface="Calibri"/>
              </a:rPr>
              <a:t>…………………………..</a:t>
            </a:r>
          </a:p>
          <a:p>
            <a:r>
              <a:rPr lang="el-GR" dirty="0" smtClean="0">
                <a:latin typeface="Calibri"/>
                <a:cs typeface="Calibri"/>
              </a:rPr>
              <a:t>χτένα </a:t>
            </a:r>
            <a:r>
              <a:rPr lang="el-GR" dirty="0">
                <a:latin typeface="Calibri"/>
                <a:cs typeface="Calibri"/>
              </a:rPr>
              <a:t>→…………………………..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Αριστερό βέλος 4"/>
          <p:cNvSpPr/>
          <p:nvPr/>
        </p:nvSpPr>
        <p:spPr>
          <a:xfrm>
            <a:off x="2627784" y="1628800"/>
            <a:ext cx="2448272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Σε πλήρη προβολή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879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6480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l-GR" sz="1600" dirty="0" smtClean="0">
                <a:latin typeface="Calibri" pitchFamily="34" charset="0"/>
                <a:cs typeface="Calibri" pitchFamily="34" charset="0"/>
              </a:rPr>
              <a:t>Και τώρα, ας θυμηθούμε πώς μπορούμε να φτιάξουμε μια πρόσκληση για πάρτι γενεθλίων. Μην ξεχάσετε να γράψετε ποιος καλεί, γιατί , πότε και πού. Προσπαθήστε να την κάνετε όσο γίνεται πιο ενδιαφέρουσα! </a:t>
            </a:r>
            <a:endParaRPr lang="el-GR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80297"/>
            <a:ext cx="6408712" cy="5817485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Επεξήγηση με παραλληλόγραμμο 3"/>
          <p:cNvSpPr/>
          <p:nvPr/>
        </p:nvSpPr>
        <p:spPr>
          <a:xfrm>
            <a:off x="1547664" y="2348880"/>
            <a:ext cx="4032448" cy="2880320"/>
          </a:xfrm>
          <a:prstGeom prst="wedgeRectCallout">
            <a:avLst>
              <a:gd name="adj1" fmla="val -20005"/>
              <a:gd name="adj2" fmla="val 4907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0963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Πράξεις μέσα στην εκατοντάδα</a:t>
            </a:r>
            <a:endParaRPr lang="el-GR" dirty="0">
              <a:solidFill>
                <a:srgbClr val="C00000"/>
              </a:solidFill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470" y="2144871"/>
            <a:ext cx="4671060" cy="3436620"/>
          </a:xfrm>
        </p:spPr>
      </p:pic>
      <p:sp>
        <p:nvSpPr>
          <p:cNvPr id="5" name="Ελλειψοειδής επεξήγηση 4"/>
          <p:cNvSpPr/>
          <p:nvPr/>
        </p:nvSpPr>
        <p:spPr>
          <a:xfrm>
            <a:off x="285824" y="1988840"/>
            <a:ext cx="5184576" cy="1728192"/>
          </a:xfrm>
          <a:prstGeom prst="wedgeEllipseCallout">
            <a:avLst>
              <a:gd name="adj1" fmla="val 44071"/>
              <a:gd name="adj2" fmla="val 7784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Και τώρα θα κάνουμε πράξεις μέσα στη εκατοντάδα, με υπέρβαση της δεκάδας, όπως γνωρίζουμε.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6" name="Ελλειψοειδής επεξήγηση 5"/>
          <p:cNvSpPr/>
          <p:nvPr/>
        </p:nvSpPr>
        <p:spPr>
          <a:xfrm>
            <a:off x="1043608" y="4041068"/>
            <a:ext cx="2952328" cy="936104"/>
          </a:xfrm>
          <a:prstGeom prst="wedgeEllipseCallout">
            <a:avLst>
              <a:gd name="adj1" fmla="val 96722"/>
              <a:gd name="adj2" fmla="val 165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Θα σε βοηθήσει να κρύβεις την εκατοντάδα</a:t>
            </a:r>
          </a:p>
        </p:txBody>
      </p:sp>
    </p:spTree>
    <p:extLst>
      <p:ext uri="{BB962C8B-B14F-4D97-AF65-F5344CB8AC3E}">
        <p14:creationId xmlns:p14="http://schemas.microsoft.com/office/powerpoint/2010/main" val="62605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70392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C00000"/>
                </a:solidFill>
              </a:rPr>
              <a:t>Συνέχισε όπως στο παράδειγμα…</a:t>
            </a:r>
            <a:endParaRPr lang="el-GR" sz="2800" dirty="0">
              <a:solidFill>
                <a:srgbClr val="C00000"/>
              </a:solidFill>
            </a:endParaRP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611561" y="1196752"/>
            <a:ext cx="7668840" cy="4929411"/>
          </a:xfrm>
        </p:spPr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68+7=</a:t>
            </a:r>
            <a:r>
              <a:rPr lang="el-GR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75 (Κρύβω την εκατοντάδα και σκέφτομαι πόσο κάνει 68+7)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237+7=…….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329+5=…….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456+7=…….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568+9=…….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649+7=…..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788+6=……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866+6=……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975+7=……</a:t>
            </a:r>
          </a:p>
          <a:p>
            <a:r>
              <a:rPr lang="el-GR" dirty="0" smtClean="0">
                <a:latin typeface="Calibri" pitchFamily="34" charset="0"/>
                <a:cs typeface="Calibri" pitchFamily="34" charset="0"/>
              </a:rPr>
              <a:t>987+7=……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8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Λύνω τα προβλήματα!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4" name="Επεξήγηση με παραλληλόγραμμο 3"/>
          <p:cNvSpPr/>
          <p:nvPr/>
        </p:nvSpPr>
        <p:spPr>
          <a:xfrm>
            <a:off x="411536" y="980728"/>
            <a:ext cx="8136904" cy="2232248"/>
          </a:xfrm>
          <a:prstGeom prst="wedgeRectCallout">
            <a:avLst>
              <a:gd name="adj1" fmla="val -20228"/>
              <a:gd name="adj2" fmla="val 478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Ο Κύριος Κώστας αγόρασε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 τελάρα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με πορτοκάλια που το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κάθε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τελάρο είχε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9 κιλά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πορτοκάλια και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 τελάρα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λεμόνια που το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κάθε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τελάρο είχε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8 κιλά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λεμόνια. Πόσα κιλά πορτοκάλια και λεμόνια αγόρασε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συνολικά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 ο κύριος Κώστας;</a:t>
            </a:r>
          </a:p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Λύση</a:t>
            </a:r>
          </a:p>
          <a:p>
            <a:pPr algn="ctr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Απάντηση:………………………………………………………………………………………..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Επεξήγηση με παραλληλόγραμμο 5"/>
          <p:cNvSpPr/>
          <p:nvPr/>
        </p:nvSpPr>
        <p:spPr>
          <a:xfrm>
            <a:off x="400080" y="3573016"/>
            <a:ext cx="8136904" cy="2232248"/>
          </a:xfrm>
          <a:prstGeom prst="wedgeRectCallout">
            <a:avLst>
              <a:gd name="adj1" fmla="val -20228"/>
              <a:gd name="adj2" fmla="val 478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Η Μαρίνα είχε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148 αυτοκόλλητα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και η Θάλεια είχε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5 αυτοκόλλητα περισσότερα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από </a:t>
            </a:r>
            <a:r>
              <a:rPr lang="el-GR" u="sng" dirty="0" smtClean="0">
                <a:latin typeface="Calibri" pitchFamily="34" charset="0"/>
                <a:cs typeface="Calibri" pitchFamily="34" charset="0"/>
              </a:rPr>
              <a:t>τη Μαρίνα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. Η φίλη τους η μαργαρίτα είχε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8 αυτοκόλλητα λιγότερα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από τη </a:t>
            </a:r>
            <a:r>
              <a:rPr lang="el-GR" b="1" dirty="0" smtClean="0">
                <a:latin typeface="Calibri" pitchFamily="34" charset="0"/>
                <a:cs typeface="Calibri" pitchFamily="34" charset="0"/>
              </a:rPr>
              <a:t>Μαρίνα.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Πόσα αυτοκόλλητα είχε η Θάλεια και πόσα αυτοκόλλητα είχε η Μαργαρίτα;</a:t>
            </a:r>
          </a:p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Λύση</a:t>
            </a:r>
          </a:p>
          <a:p>
            <a:pPr algn="ctr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Απάντηση:………………………………………………………………………………………..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24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Επεξήγηση με παραλληλόγραμμο 4"/>
          <p:cNvSpPr/>
          <p:nvPr/>
        </p:nvSpPr>
        <p:spPr>
          <a:xfrm>
            <a:off x="400080" y="404664"/>
            <a:ext cx="8136904" cy="2232248"/>
          </a:xfrm>
          <a:prstGeom prst="wedgeRectCallout">
            <a:avLst>
              <a:gd name="adj1" fmla="val -20228"/>
              <a:gd name="adj2" fmla="val 47848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Η Μαμά έφτιαξε ένα ταψί καρυδόπιτα με  και το μοίρασε δίκαια στα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4 παιδιά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της. Πόσα κομμάτια πήρε το κάθε παιδί;</a:t>
            </a:r>
          </a:p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Λύση</a:t>
            </a:r>
          </a:p>
          <a:p>
            <a:pPr algn="ctr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Απάντηση:………………………………………………………………………………………..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Επεξήγηση με παραλληλόγραμμο 5"/>
          <p:cNvSpPr/>
          <p:nvPr/>
        </p:nvSpPr>
        <p:spPr>
          <a:xfrm>
            <a:off x="400080" y="3573016"/>
            <a:ext cx="8136904" cy="2232248"/>
          </a:xfrm>
          <a:prstGeom prst="wedgeRectCallout">
            <a:avLst>
              <a:gd name="adj1" fmla="val -20228"/>
              <a:gd name="adj2" fmla="val 478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Ένα ηλεκτρονικό παιχνίδι κοστίζει 550 €. Ο Κωνσταντίνος έχει 150€ και η αδελφή του 50€ λιγότερα. Πόσα ευρώ χρειάζονται τα δύο αδέλφια για να μπορέσουν να αγοράσουν το ηλεκτρονικό παιχνίδι.</a:t>
            </a:r>
          </a:p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Λύση</a:t>
            </a:r>
          </a:p>
          <a:p>
            <a:pPr algn="ctr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l-GR" dirty="0" smtClean="0">
              <a:latin typeface="Calibri" pitchFamily="34" charset="0"/>
              <a:cs typeface="Calibri" pitchFamily="34" charset="0"/>
            </a:endParaRPr>
          </a:p>
          <a:p>
            <a:pPr algn="ctr"/>
            <a:endParaRPr lang="el-GR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l-GR" dirty="0" smtClean="0">
                <a:latin typeface="Calibri" pitchFamily="34" charset="0"/>
                <a:cs typeface="Calibri" pitchFamily="34" charset="0"/>
              </a:rPr>
              <a:t>Απάντηση:………………………………………………………………………………………..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Πίνακας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079367"/>
              </p:ext>
            </p:extLst>
          </p:nvPr>
        </p:nvGraphicFramePr>
        <p:xfrm>
          <a:off x="6948264" y="1052736"/>
          <a:ext cx="1440160" cy="14630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8032"/>
                <a:gridCol w="288032"/>
                <a:gridCol w="288032"/>
                <a:gridCol w="288032"/>
                <a:gridCol w="288032"/>
              </a:tblGrid>
              <a:tr h="234026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234026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4026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34026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Βέλος λυγισμένο προς τα επάνω 8"/>
          <p:cNvSpPr/>
          <p:nvPr/>
        </p:nvSpPr>
        <p:spPr>
          <a:xfrm flipV="1">
            <a:off x="3275856" y="823604"/>
            <a:ext cx="4032448" cy="216024"/>
          </a:xfrm>
          <a:prstGeom prst="bent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235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301</TotalTime>
  <Words>431</Words>
  <Application>Microsoft Office PowerPoint</Application>
  <PresentationFormat>Προβολή στην οθόνη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Επιχειρηματικό</vt:lpstr>
      <vt:lpstr>Εξ αποστάσεως διδασκαλία!</vt:lpstr>
      <vt:lpstr>Κοίταξε προσεκτικά την εικόνα</vt:lpstr>
      <vt:lpstr>Παρουσίαση του PowerPoint</vt:lpstr>
      <vt:lpstr>    Κάντε κλικ στο παρακάτω σύνδεσμο και παρακολουθήστε ένα video της εκπαιδευτικής τηλεόρασης που θα σε βοηθήσει να κάνεις την επόμενη άσκηση.</vt:lpstr>
      <vt:lpstr>Και τώρα, ας θυμηθούμε πώς μπορούμε να φτιάξουμε μια πρόσκληση για πάρτι γενεθλίων. Μην ξεχάσετε να γράψετε ποιος καλεί, γιατί , πότε και πού. Προσπαθήστε να την κάνετε όσο γίνεται πιο ενδιαφέρουσα! </vt:lpstr>
      <vt:lpstr>Πράξεις μέσα στην εκατοντάδα</vt:lpstr>
      <vt:lpstr>Συνέχισε όπως στο παράδειγμα…</vt:lpstr>
      <vt:lpstr>Λύνω τα προβλήματα!</vt:lpstr>
      <vt:lpstr>Παρουσίαση του PowerPoint</vt:lpstr>
      <vt:lpstr>Και αφού δεν μπορούμε να βγούμε έξω, ας «ταξιδέψουμε» μέσα από το παρακάτω video, πατώντας στον παρακάτω σύνδεσμο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 αποστάσεως διδασκαλία!</dc:title>
  <dc:creator>30694</dc:creator>
  <cp:lastModifiedBy>30694</cp:lastModifiedBy>
  <cp:revision>21</cp:revision>
  <dcterms:created xsi:type="dcterms:W3CDTF">2020-03-28T17:45:29Z</dcterms:created>
  <dcterms:modified xsi:type="dcterms:W3CDTF">2020-03-29T20:56:07Z</dcterms:modified>
</cp:coreProperties>
</file>