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6" r:id="rId11"/>
    <p:sldId id="267" r:id="rId12"/>
    <p:sldId id="272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694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Φωτεινό στυλ 2 - Έμφαση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47A36D-C6A9-4A82-B7D3-DB797FCAEB89}" type="datetimeFigureOut">
              <a:rPr lang="el-GR" smtClean="0"/>
              <a:t>21/3/2020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4CA815-E59B-42FF-8DFB-EC45E491FF3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Εξ αποστάσεως διδασκαλία!!!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Δευτέρα, 23 Μαρτίου 2020</a:t>
            </a:r>
          </a:p>
          <a:p>
            <a:r>
              <a:rPr lang="el-GR" dirty="0" smtClean="0"/>
              <a:t>23/3/2020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7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Ο παρακάτω πίνακας λέγεται πυθαγόρειος πίνακας. Τον συμπληρώνω για να θυμηθώ την προπαίδεια.</a:t>
            </a:r>
            <a:r>
              <a:rPr lang="el-GR" dirty="0"/>
              <a:t/>
            </a:r>
            <a:br>
              <a:rPr lang="el-GR" dirty="0"/>
            </a:br>
            <a:r>
              <a:rPr lang="el-GR" sz="1400" b="1" dirty="0" smtClean="0"/>
              <a:t>Έχετε την επιλογή να πληκτρολογήσετε τους αριθμός πάνω στον πίνακα.</a:t>
            </a:r>
            <a:endParaRPr lang="el-GR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853568"/>
              </p:ext>
            </p:extLst>
          </p:nvPr>
        </p:nvGraphicFramePr>
        <p:xfrm>
          <a:off x="1115618" y="2204859"/>
          <a:ext cx="6912768" cy="3528396"/>
        </p:xfrm>
        <a:graphic>
          <a:graphicData uri="http://schemas.openxmlformats.org/drawingml/2006/table">
            <a:tbl>
              <a:tblPr firstRow="1" firstCol="1" bandRow="1"/>
              <a:tblGrid>
                <a:gridCol w="575940"/>
                <a:gridCol w="575940"/>
                <a:gridCol w="575940"/>
                <a:gridCol w="575940"/>
                <a:gridCol w="575940"/>
                <a:gridCol w="575940"/>
                <a:gridCol w="575940"/>
                <a:gridCol w="575940"/>
                <a:gridCol w="575940"/>
                <a:gridCol w="575940"/>
                <a:gridCol w="576684"/>
                <a:gridCol w="576684"/>
              </a:tblGrid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Χ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3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Πόσα παιδιά έχουν τα σχολεία μια πόλης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11711"/>
              </p:ext>
            </p:extLst>
          </p:nvPr>
        </p:nvGraphicFramePr>
        <p:xfrm>
          <a:off x="1115617" y="2492896"/>
          <a:ext cx="6696742" cy="25429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986509"/>
                <a:gridCol w="830792"/>
                <a:gridCol w="919002"/>
                <a:gridCol w="919002"/>
                <a:gridCol w="919002"/>
                <a:gridCol w="919002"/>
                <a:gridCol w="133215"/>
                <a:gridCol w="1070218"/>
              </a:tblGrid>
              <a:tr h="47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Σχολεία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7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</a:t>
                      </a:r>
                      <a:r>
                        <a:rPr lang="el-GR" sz="1400" baseline="30000" dirty="0" smtClean="0">
                          <a:effectLst/>
                        </a:rPr>
                        <a:t>ο</a:t>
                      </a:r>
                      <a:r>
                        <a:rPr lang="el-GR" sz="1400" baseline="0" dirty="0" smtClean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2</a:t>
                      </a:r>
                      <a:r>
                        <a:rPr lang="el-GR" sz="1400" baseline="30000" dirty="0" smtClean="0">
                          <a:effectLst/>
                        </a:rPr>
                        <a:t>ο</a:t>
                      </a:r>
                      <a:r>
                        <a:rPr lang="el-GR" sz="1400" baseline="0" dirty="0" smtClean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3</a:t>
                      </a:r>
                      <a:r>
                        <a:rPr lang="el-GR" sz="1400" baseline="30000" dirty="0" smtClean="0">
                          <a:effectLst/>
                        </a:rPr>
                        <a:t>ο</a:t>
                      </a:r>
                      <a:r>
                        <a:rPr lang="el-GR" sz="1400" baseline="0" dirty="0" smtClean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4</a:t>
                      </a:r>
                      <a:r>
                        <a:rPr lang="el-GR" sz="1400" baseline="30000" dirty="0" smtClean="0">
                          <a:effectLst/>
                        </a:rPr>
                        <a:t>ο</a:t>
                      </a:r>
                      <a:r>
                        <a:rPr lang="el-GR" sz="1400" baseline="0" dirty="0" smtClean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5</a:t>
                      </a:r>
                      <a:r>
                        <a:rPr lang="el-GR" sz="1400" baseline="30000" dirty="0" smtClean="0">
                          <a:effectLst/>
                        </a:rPr>
                        <a:t>ο</a:t>
                      </a:r>
                      <a:r>
                        <a:rPr lang="el-GR" sz="1400" baseline="0" dirty="0" smtClean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6</a:t>
                      </a:r>
                      <a:r>
                        <a:rPr lang="el-GR" sz="1400" baseline="30000" dirty="0" smtClean="0">
                          <a:effectLst/>
                        </a:rPr>
                        <a:t>ο</a:t>
                      </a:r>
                      <a:r>
                        <a:rPr lang="el-GR" sz="1400" baseline="0" dirty="0" smtClean="0">
                          <a:effectLst/>
                        </a:rPr>
                        <a:t>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3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Αγόρια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110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130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50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l-G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110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80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38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Κορίτσια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l-G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60</a:t>
                      </a:r>
                      <a:endParaRPr lang="el-G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  110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Παιδιά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…….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…….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…….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…….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…….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…….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Βρίσκω κάθε φορά τον κανόνα και συμπληρώνω τις </a:t>
            </a:r>
            <a:r>
              <a:rPr lang="el-GR" sz="2400" dirty="0" err="1" smtClean="0"/>
              <a:t>αριθμοσειρές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494649"/>
              </p:ext>
            </p:extLst>
          </p:nvPr>
        </p:nvGraphicFramePr>
        <p:xfrm>
          <a:off x="1475656" y="2636912"/>
          <a:ext cx="6196010" cy="227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  <a:gridCol w="619601"/>
              </a:tblGrid>
              <a:tr h="543446">
                <a:tc>
                  <a:txBody>
                    <a:bodyPr/>
                    <a:lstStyle/>
                    <a:p>
                      <a:r>
                        <a:rPr lang="el-GR" dirty="0" smtClean="0"/>
                        <a:t>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…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…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…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…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…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…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543446">
                <a:tc>
                  <a:txBody>
                    <a:bodyPr/>
                    <a:lstStyle/>
                    <a:p>
                      <a:r>
                        <a:rPr lang="el-GR" dirty="0" smtClean="0"/>
                        <a:t>905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805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</a:tr>
              <a:tr h="543446">
                <a:tc>
                  <a:txBody>
                    <a:bodyPr/>
                    <a:lstStyle/>
                    <a:p>
                      <a:r>
                        <a:rPr lang="el-GR" dirty="0" smtClean="0"/>
                        <a:t>180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</a:tr>
              <a:tr h="543446">
                <a:tc>
                  <a:txBody>
                    <a:bodyPr/>
                    <a:lstStyle/>
                    <a:p>
                      <a:r>
                        <a:rPr lang="el-GR" dirty="0" smtClean="0"/>
                        <a:t>930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…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…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91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259632" y="980728"/>
            <a:ext cx="648072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Άσκηση 1. Ο Γιάννης θέλει να μοιράσει 24 μολύβια σε 6 φίλους του. Πόσα μολύβια θα πάρει κάθε φίλος του;</a:t>
            </a:r>
          </a:p>
          <a:p>
            <a:r>
              <a:rPr lang="el-GR" dirty="0" smtClean="0"/>
              <a:t>……  :  …… =…….   γιατί  ….. x …..= ……		 						</a:t>
            </a:r>
          </a:p>
          <a:p>
            <a:r>
              <a:rPr lang="el-GR" dirty="0" smtClean="0"/>
              <a:t>Απάντηση: …………………………………………………………………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288176" y="2924944"/>
            <a:ext cx="648072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Άσκηση 2. Σε κάθε γυάλα ζουν 4 ψαράκια. Πόσες γυάλες θα χρειαστούμε για να βάλουμε 32 ψαράκια; </a:t>
            </a:r>
          </a:p>
          <a:p>
            <a:r>
              <a:rPr lang="el-GR" dirty="0" smtClean="0"/>
              <a:t> 	   ….. : ….. = ……   γιατί ….. x …..= ……						</a:t>
            </a:r>
          </a:p>
          <a:p>
            <a:r>
              <a:rPr lang="el-GR" dirty="0" smtClean="0"/>
              <a:t>Απάντηση:…………………………………………..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0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331640" y="1196752"/>
            <a:ext cx="4104456" cy="1944216"/>
          </a:xfrm>
          <a:prstGeom prst="wedgeEllipseCallout">
            <a:avLst>
              <a:gd name="adj1" fmla="val 72290"/>
              <a:gd name="adj2" fmla="val 77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 τελειώσαμε για </a:t>
            </a:r>
            <a:r>
              <a:rPr lang="el-GR" dirty="0" err="1" smtClean="0"/>
              <a:t>σήμερα…Τα</a:t>
            </a:r>
            <a:r>
              <a:rPr lang="el-GR" dirty="0" smtClean="0"/>
              <a:t> λέμε πάλι αύριο</a:t>
            </a:r>
          </a:p>
          <a:p>
            <a:pPr algn="ctr"/>
            <a:r>
              <a:rPr lang="el-GR" dirty="0" smtClean="0"/>
              <a:t>Να περνάτε καλά και να χαμογελάτε!!!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0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1300" dirty="0" smtClean="0"/>
              <a:t>Πατήστε στον παρακάτω σύνδεσμο για να δείτε ένα </a:t>
            </a:r>
            <a:r>
              <a:rPr lang="en-GB" sz="1300" dirty="0" smtClean="0"/>
              <a:t>video</a:t>
            </a:r>
            <a:r>
              <a:rPr lang="el-GR" sz="1300" dirty="0" smtClean="0"/>
              <a:t> που μιλάει με απλά λόγια τι γιορτάζουμε την 25</a:t>
            </a:r>
            <a:r>
              <a:rPr lang="el-GR" sz="1300" baseline="30000" dirty="0" smtClean="0"/>
              <a:t>η</a:t>
            </a:r>
            <a:r>
              <a:rPr lang="el-GR" sz="1300" dirty="0" smtClean="0"/>
              <a:t> Μαρτίου.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16674"/>
              </p:ext>
            </p:extLst>
          </p:nvPr>
        </p:nvGraphicFramePr>
        <p:xfrm>
          <a:off x="2627784" y="1484784"/>
          <a:ext cx="3438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Αντικείμενο κελύφους συσκευασίας" showAsIcon="1" r:id="rId3" imgW="3438000" imgH="437400" progId="Package">
                  <p:embed/>
                </p:oleObj>
              </mc:Choice>
              <mc:Fallback>
                <p:oleObj name="Αντικείμενο κελύφους συσκευασίας" showAsIcon="1" r:id="rId3" imgW="34380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1484784"/>
                        <a:ext cx="34385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87446"/>
            <a:ext cx="2719993" cy="3597901"/>
          </a:xfrm>
        </p:spPr>
      </p:pic>
      <p:sp>
        <p:nvSpPr>
          <p:cNvPr id="10" name="Ορθογώνιο 9"/>
          <p:cNvSpPr/>
          <p:nvPr/>
        </p:nvSpPr>
        <p:spPr>
          <a:xfrm>
            <a:off x="971600" y="57480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Θεόδωρος Βρυζάκης (1819 – 1878) «Η Ελλάς ευγνωμονούσα», 1858</a:t>
            </a:r>
          </a:p>
          <a:p>
            <a:r>
              <a:rPr lang="el-GR" sz="1200" dirty="0" smtClean="0"/>
              <a:t>Λάδι σε μουσαμά, 215 x 157 cm Κληροδότημα Μ. χήρα Θ. Υψηλάντη</a:t>
            </a:r>
            <a:endParaRPr lang="el-GR" sz="1200" dirty="0"/>
          </a:p>
        </p:txBody>
      </p:sp>
      <p:sp>
        <p:nvSpPr>
          <p:cNvPr id="3" name="Δεξιό βέλος 2"/>
          <p:cNvSpPr/>
          <p:nvPr/>
        </p:nvSpPr>
        <p:spPr>
          <a:xfrm>
            <a:off x="2555776" y="1556792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8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59519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l-GR" sz="2700" dirty="0"/>
              <a:t>Το κάθε βότσαλο, λείο ή τραχύ, το λέω πατρίδα. </a:t>
            </a:r>
            <a:r>
              <a:rPr lang="el-GR" sz="2700" dirty="0" smtClean="0"/>
              <a:t>               </a:t>
            </a:r>
            <a:r>
              <a:rPr lang="el-GR" sz="2200" dirty="0" smtClean="0"/>
              <a:t>Σαράντος </a:t>
            </a:r>
            <a:r>
              <a:rPr lang="el-GR" sz="2200" dirty="0" err="1"/>
              <a:t>Παυλέας</a:t>
            </a:r>
            <a:endParaRPr lang="el-GR" sz="2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556792"/>
            <a:ext cx="6759853" cy="4310293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r">
              <a:buNone/>
            </a:pPr>
            <a:endParaRPr lang="el-GR" sz="1600" dirty="0" smtClean="0">
              <a:latin typeface="Comic Sans MS" pitchFamily="66" charset="0"/>
            </a:endParaRPr>
          </a:p>
          <a:p>
            <a:pPr marL="0" indent="0" algn="r">
              <a:buNone/>
            </a:pP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dirty="0" smtClean="0">
                <a:latin typeface="Comic Sans MS" pitchFamily="66" charset="0"/>
              </a:rPr>
              <a:t> </a:t>
            </a:r>
          </a:p>
          <a:p>
            <a:pPr marL="0" indent="0" algn="r">
              <a:buNone/>
            </a:pPr>
            <a:r>
              <a:rPr lang="el-GR" sz="1600" dirty="0" smtClean="0">
                <a:latin typeface="Comic Sans MS" pitchFamily="66" charset="0"/>
              </a:rPr>
              <a:t>Θεόφιλος </a:t>
            </a:r>
            <a:r>
              <a:rPr lang="el-GR" sz="1600" dirty="0" err="1">
                <a:latin typeface="Comic Sans MS" pitchFamily="66" charset="0"/>
              </a:rPr>
              <a:t>Χατζημιχαήλ</a:t>
            </a:r>
            <a:r>
              <a:rPr lang="el-GR" sz="1600" dirty="0">
                <a:latin typeface="Comic Sans MS" pitchFamily="66" charset="0"/>
              </a:rPr>
              <a:t>,</a:t>
            </a:r>
          </a:p>
          <a:p>
            <a:pPr marL="0" indent="0" algn="r">
              <a:buNone/>
            </a:pPr>
            <a:r>
              <a:rPr lang="el-GR" sz="1600" dirty="0">
                <a:latin typeface="Comic Sans MS" pitchFamily="66" charset="0"/>
              </a:rPr>
              <a:t>«Ο ήρωας Μάρκος Μπότσαρης μαχόμενος»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592288" cy="388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Τα </a:t>
            </a:r>
            <a:r>
              <a:rPr lang="el-GR" sz="3100" dirty="0" err="1" smtClean="0"/>
              <a:t>ελληνάκια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800" dirty="0" smtClean="0"/>
              <a:t>(</a:t>
            </a:r>
            <a:r>
              <a:rPr lang="el-GR" sz="1800" dirty="0" smtClean="0"/>
              <a:t>Διάβασε το παρακάτω κείμενο)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412776"/>
            <a:ext cx="6840760" cy="43102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i="1" dirty="0"/>
              <a:t>Σε κάποιο νησί για χρόνια αφέντης ήταν ο Αγάς* και έκανε ό,τι αυτός ήθελε.</a:t>
            </a:r>
          </a:p>
          <a:p>
            <a:pPr marL="0" indent="0" algn="just">
              <a:buNone/>
            </a:pPr>
            <a:r>
              <a:rPr lang="el-GR" i="1" dirty="0"/>
              <a:t>Οι Έλληνες κάτοικοι έπρεπε να τον υπακούν, να του δίνουν μερίδιο από </a:t>
            </a:r>
            <a:r>
              <a:rPr lang="el-GR" i="1" dirty="0" smtClean="0"/>
              <a:t>τη σοδειά </a:t>
            </a:r>
            <a:r>
              <a:rPr lang="el-GR" i="1" dirty="0"/>
              <a:t>χωρίς κανείς να τολμά να μιλήσει. Γι’ αυτό πολλά παλικάρια </a:t>
            </a:r>
            <a:r>
              <a:rPr lang="el-GR" i="1" dirty="0" smtClean="0"/>
              <a:t>ξενιτεύονταν στα </a:t>
            </a:r>
            <a:r>
              <a:rPr lang="el-GR" i="1" dirty="0"/>
              <a:t>καράβια. Ανάμεσά τους κι ο Γιώργης</a:t>
            </a:r>
            <a:r>
              <a:rPr lang="el-GR" i="1" dirty="0" smtClean="0"/>
              <a:t>.</a:t>
            </a:r>
          </a:p>
          <a:p>
            <a:pPr marL="0" indent="0" algn="just">
              <a:buNone/>
            </a:pPr>
            <a:r>
              <a:rPr lang="el-GR" i="1" dirty="0" smtClean="0"/>
              <a:t> </a:t>
            </a:r>
            <a:r>
              <a:rPr lang="el-GR" i="1" dirty="0"/>
              <a:t>Όταν γύρισε μετά από καιρό, </a:t>
            </a:r>
            <a:r>
              <a:rPr lang="el-GR" i="1" dirty="0" smtClean="0"/>
              <a:t>βρήκε το </a:t>
            </a:r>
            <a:r>
              <a:rPr lang="el-GR" i="1" dirty="0"/>
              <a:t>χωριό άδειο και το Παγόνι, το αγαπημένο πουλί της αδελφής του </a:t>
            </a:r>
            <a:r>
              <a:rPr lang="el-GR" i="1" dirty="0" smtClean="0"/>
              <a:t>της Μαρίας</a:t>
            </a:r>
            <a:r>
              <a:rPr lang="el-GR" i="1" dirty="0"/>
              <a:t>, άρχισε να του διηγείται τι έγινε την Κυριακή, που γίνονταν οι </a:t>
            </a:r>
            <a:r>
              <a:rPr lang="el-GR" i="1" dirty="0" smtClean="0"/>
              <a:t>γάμοι της </a:t>
            </a:r>
            <a:r>
              <a:rPr lang="el-GR" i="1" dirty="0"/>
              <a:t>Παγώνας και του Γιάννου.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93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908720"/>
            <a:ext cx="6984776" cy="48143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6400" dirty="0" err="1"/>
              <a:t>Eίχε</a:t>
            </a:r>
            <a:r>
              <a:rPr lang="el-GR" sz="6400" dirty="0"/>
              <a:t> πια νυχτώσει, αλλά το γλέντι συνεχιζότανε και θα συνεχιζότανε για</a:t>
            </a:r>
          </a:p>
          <a:p>
            <a:pPr marL="0" indent="0">
              <a:buNone/>
            </a:pPr>
            <a:r>
              <a:rPr lang="el-GR" sz="6400" dirty="0"/>
              <a:t>πολύ ακόμα. Ο γαμπρός κι η νύφη χόρεψαν τον πρώτο το συρτό. Μετά</a:t>
            </a:r>
          </a:p>
          <a:p>
            <a:pPr marL="0" indent="0">
              <a:buNone/>
            </a:pPr>
            <a:r>
              <a:rPr lang="el-GR" sz="6400" dirty="0"/>
              <a:t>χόρεψαν κι όλοι οι καλεσμένοι. Η Μαρία κι οι φίλες της τραγούδαγαν</a:t>
            </a:r>
          </a:p>
          <a:p>
            <a:pPr marL="0" indent="0">
              <a:buNone/>
            </a:pPr>
            <a:r>
              <a:rPr lang="el-GR" sz="6400" dirty="0"/>
              <a:t>για την ομορφιά της νύφης. Το τουμπελέκι, το ούτι, το κλαρίνο συνόδευαν </a:t>
            </a:r>
            <a:r>
              <a:rPr lang="el-GR" sz="6400" dirty="0" smtClean="0"/>
              <a:t>το χορό </a:t>
            </a:r>
            <a:r>
              <a:rPr lang="el-GR" sz="6400" dirty="0"/>
              <a:t>και το τραγούδι. Κι εκεί που όλα ήταν χαρούμενα, φάνηκε ο Αφέντης </a:t>
            </a:r>
            <a:r>
              <a:rPr lang="el-GR" sz="6400" dirty="0" smtClean="0"/>
              <a:t>ο Αγάς </a:t>
            </a:r>
            <a:r>
              <a:rPr lang="el-GR" sz="6400" dirty="0"/>
              <a:t>με τους δικούς του. Συνηθισμένος να κάνει ό,τι θέλει, φώναξε:</a:t>
            </a:r>
          </a:p>
          <a:p>
            <a:pPr marL="0" indent="0">
              <a:buNone/>
            </a:pPr>
            <a:r>
              <a:rPr lang="el-GR" sz="6400" dirty="0"/>
              <a:t>– Κρασί και μεζέ για τα παλικάρια μου. Κι εσύ Μαρία, σήκω να χορέψουμε!</a:t>
            </a:r>
          </a:p>
          <a:p>
            <a:pPr marL="0" indent="0">
              <a:buNone/>
            </a:pPr>
            <a:r>
              <a:rPr lang="el-GR" sz="6400" dirty="0"/>
              <a:t>Όλοι πάγωσαν. Τέτοια προσβολή! Η Μαρία δεν τα ’χασε και με σταθερή</a:t>
            </a:r>
          </a:p>
          <a:p>
            <a:pPr marL="0" indent="0">
              <a:buNone/>
            </a:pPr>
            <a:r>
              <a:rPr lang="el-GR" sz="6400" dirty="0"/>
              <a:t>φωνή του είπε:</a:t>
            </a:r>
          </a:p>
          <a:p>
            <a:pPr marL="0" indent="0">
              <a:buNone/>
            </a:pPr>
            <a:r>
              <a:rPr lang="el-GR" sz="6400" dirty="0"/>
              <a:t>– Δε χορεύω με το ζόρι!</a:t>
            </a:r>
          </a:p>
          <a:p>
            <a:pPr marL="0" indent="0">
              <a:buNone/>
            </a:pPr>
            <a:r>
              <a:rPr lang="el-GR" sz="6400" dirty="0"/>
              <a:t>Αυτό ήτανε. Η συνοδεία του Αφέντη του Αγά σήκωσε τα όπλα, οι δικοί μας</a:t>
            </a:r>
          </a:p>
          <a:p>
            <a:pPr marL="0" indent="0">
              <a:buNone/>
            </a:pPr>
            <a:r>
              <a:rPr lang="el-GR" sz="6400" dirty="0"/>
              <a:t>τράβηξαν τα σπαθιά...</a:t>
            </a:r>
          </a:p>
          <a:p>
            <a:pPr marL="0" indent="0">
              <a:buNone/>
            </a:pPr>
            <a:r>
              <a:rPr lang="el-GR" sz="6400" dirty="0"/>
              <a:t>Του Γιώργη τα χείλια τρέμανε απ’ το κακό του...</a:t>
            </a:r>
          </a:p>
          <a:p>
            <a:pPr marL="0" indent="0">
              <a:buNone/>
            </a:pPr>
            <a:r>
              <a:rPr lang="el-GR" sz="6400" dirty="0"/>
              <a:t>– Αρκετά! φώναξε και τράβηξε το σπαθί του. Τώρα θα δει!...</a:t>
            </a:r>
          </a:p>
          <a:p>
            <a:pPr marL="0" indent="0">
              <a:buNone/>
            </a:pPr>
            <a:r>
              <a:rPr lang="el-GR" sz="6400" dirty="0"/>
              <a:t>– Μη! Του φώναξαν οι άλλοι και τον κράτησαν σφιχτά απ’ τα χέρια.</a:t>
            </a:r>
          </a:p>
          <a:p>
            <a:pPr marL="0" indent="0">
              <a:buNone/>
            </a:pPr>
            <a:r>
              <a:rPr lang="el-GR" sz="6400" dirty="0"/>
              <a:t>– Αφήστε με! Αρκετά πια με τον Αφέντη τον Αγά!</a:t>
            </a:r>
          </a:p>
          <a:p>
            <a:pPr marL="0" indent="0">
              <a:buNone/>
            </a:pPr>
            <a:r>
              <a:rPr lang="el-GR" sz="6400" dirty="0"/>
              <a:t>– Δεν έχει νόημα, Γιώργη, του είπαν οι άλλοι. Είμαστε λίγοι κι είναι πολλοί.</a:t>
            </a:r>
          </a:p>
          <a:p>
            <a:pPr marL="0" indent="0">
              <a:buNone/>
            </a:pPr>
            <a:r>
              <a:rPr lang="el-GR" sz="6400" dirty="0"/>
              <a:t>– Δεν είμαστε πια λίγοι, είπε ο Γιώργης. Και στ’ άλλα τα χωριά το ’χουν</a:t>
            </a:r>
          </a:p>
          <a:p>
            <a:pPr marL="0" indent="0">
              <a:buNone/>
            </a:pPr>
            <a:r>
              <a:rPr lang="el-GR" sz="6400" dirty="0"/>
              <a:t>αποφασίσει. Οι δικοί μας πού είναι τώρα;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4800" dirty="0"/>
              <a:t>* </a:t>
            </a:r>
            <a:r>
              <a:rPr lang="el-GR" sz="4800" dirty="0" err="1"/>
              <a:t>Aγάς:αξιωματούχος</a:t>
            </a:r>
            <a:r>
              <a:rPr lang="el-GR" sz="4800" dirty="0"/>
              <a:t> των </a:t>
            </a:r>
            <a:r>
              <a:rPr lang="en-US" sz="4800" dirty="0"/>
              <a:t>T</a:t>
            </a:r>
            <a:r>
              <a:rPr lang="el-GR" sz="4800" dirty="0" err="1"/>
              <a:t>ούρκων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7053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– Οι ανήμποροι πήγανε σ’ άλλα χωριά πιο ήσυχα. Οι νέοι βγήκαν στο</a:t>
            </a:r>
          </a:p>
          <a:p>
            <a:pPr marL="0" indent="0">
              <a:buNone/>
            </a:pPr>
            <a:r>
              <a:rPr lang="el-GR" dirty="0"/>
              <a:t>βουνό*, είπε το Παγόνι.</a:t>
            </a:r>
          </a:p>
          <a:p>
            <a:pPr marL="0" indent="0">
              <a:buNone/>
            </a:pPr>
            <a:r>
              <a:rPr lang="el-GR" dirty="0"/>
              <a:t>– Εμπρός, λοιπόν, για το βουνό!</a:t>
            </a:r>
          </a:p>
          <a:p>
            <a:pPr marL="0" indent="0">
              <a:buNone/>
            </a:pPr>
            <a:r>
              <a:rPr lang="el-GR" dirty="0"/>
              <a:t>Είχε ξεμυτίσει ο ήλιος απ’ την ανατολή, όταν έφτασαν στους πρόποδες</a:t>
            </a:r>
          </a:p>
          <a:p>
            <a:pPr marL="0" indent="0">
              <a:buNone/>
            </a:pPr>
            <a:r>
              <a:rPr lang="el-GR" dirty="0"/>
              <a:t>του βουνού. Όλα ήταν ήσυχα. Τίποτε δε φαινόταν, τίποτε δεν ακουγόταν... και</a:t>
            </a:r>
          </a:p>
          <a:p>
            <a:pPr marL="0" indent="0">
              <a:buNone/>
            </a:pPr>
            <a:r>
              <a:rPr lang="el-GR" dirty="0"/>
              <a:t>ξαφνικά... κοκκίνισε το βουνό απ’ τα </a:t>
            </a:r>
            <a:r>
              <a:rPr lang="el-GR" dirty="0" err="1"/>
              <a:t>φεσάκια</a:t>
            </a:r>
            <a:r>
              <a:rPr lang="el-GR" dirty="0"/>
              <a:t>* και μια ελληνική σημαία</a:t>
            </a:r>
          </a:p>
          <a:p>
            <a:pPr marL="0" indent="0">
              <a:buNone/>
            </a:pPr>
            <a:r>
              <a:rPr lang="el-GR" dirty="0"/>
              <a:t>ξεδιπλώθηκε.</a:t>
            </a:r>
          </a:p>
          <a:p>
            <a:pPr marL="0" indent="0">
              <a:buNone/>
            </a:pPr>
            <a:r>
              <a:rPr lang="el-GR" u="sng" dirty="0"/>
              <a:t>– </a:t>
            </a:r>
            <a:r>
              <a:rPr lang="el-GR" b="1" u="sng" dirty="0">
                <a:solidFill>
                  <a:srgbClr val="FF0000"/>
                </a:solidFill>
              </a:rPr>
              <a:t>Καλύτερα μιας ώρας ελεύθερη ζωή παρά σαράντα χρόνια σκλαβιά </a:t>
            </a:r>
            <a:r>
              <a:rPr lang="el-GR" b="1" u="sng" dirty="0" smtClean="0">
                <a:solidFill>
                  <a:srgbClr val="FF0000"/>
                </a:solidFill>
              </a:rPr>
              <a:t>και φυλακή</a:t>
            </a:r>
            <a:r>
              <a:rPr lang="el-GR" b="1" u="sng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el-GR" dirty="0"/>
              <a:t>Ήταν κοριτσίστικη φωνή, που το είπε, αλλά αρκετά δυνατή για να</a:t>
            </a:r>
          </a:p>
          <a:p>
            <a:pPr marL="0" indent="0">
              <a:buNone/>
            </a:pPr>
            <a:r>
              <a:rPr lang="el-GR" dirty="0"/>
              <a:t>καταλάβει ο Γιώργης τη φωνή της Μαρίας. Με φτερά στα πόδια </a:t>
            </a:r>
            <a:r>
              <a:rPr lang="el-GR" dirty="0" smtClean="0"/>
              <a:t>ανέβαιναν τώρα </a:t>
            </a:r>
            <a:r>
              <a:rPr lang="el-GR" dirty="0"/>
              <a:t>το βουνό, να ενωθούν με τους άλλους.</a:t>
            </a:r>
          </a:p>
          <a:p>
            <a:pPr marL="0" indent="0">
              <a:buNone/>
            </a:pPr>
            <a:r>
              <a:rPr lang="el-GR" dirty="0"/>
              <a:t>Ήταν 22 Μαρτίου του 1821.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* βγήκαν στο βουνό: ανέβηκαν στο βουνό για ν’ αντισταθούν στον αγά</a:t>
            </a:r>
          </a:p>
          <a:p>
            <a:pPr>
              <a:buFont typeface="Arial" charset="0"/>
              <a:buChar char="•"/>
            </a:pPr>
            <a:r>
              <a:rPr lang="el-GR" dirty="0" err="1" smtClean="0"/>
              <a:t>φεσάκια</a:t>
            </a:r>
            <a:r>
              <a:rPr lang="el-GR" dirty="0"/>
              <a:t>: καπέλα που φορούν οι τσολιάδες                                                                      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                                                                </a:t>
            </a:r>
            <a:r>
              <a:rPr lang="el-GR" dirty="0" err="1" smtClean="0"/>
              <a:t>Eυγενία</a:t>
            </a:r>
            <a:r>
              <a:rPr lang="el-GR" dirty="0" smtClean="0"/>
              <a:t> </a:t>
            </a:r>
            <a:r>
              <a:rPr lang="el-GR" dirty="0"/>
              <a:t>Φακίνου</a:t>
            </a:r>
          </a:p>
        </p:txBody>
      </p:sp>
    </p:spTree>
    <p:extLst>
      <p:ext uri="{BB962C8B-B14F-4D97-AF65-F5344CB8AC3E}">
        <p14:creationId xmlns:p14="http://schemas.microsoft.com/office/powerpoint/2010/main" val="39044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0694\Desktop\εξ αποστασεως διδασκαλια\teacher-daskala-ipop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493794" cy="25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1187624" y="980728"/>
            <a:ext cx="4968552" cy="3312368"/>
          </a:xfrm>
          <a:prstGeom prst="wedgeEllipseCallout">
            <a:avLst>
              <a:gd name="adj1" fmla="val 68515"/>
              <a:gd name="adj2" fmla="val 537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Γράψε στο τετράδιό σου: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l-GR" dirty="0" smtClean="0"/>
              <a:t>Τι ήταν αυτό που δεν άντεχε πια ο Γιώργης και τι αποφάσισε να κάνει</a:t>
            </a:r>
            <a:r>
              <a:rPr lang="el-GR" dirty="0" smtClean="0"/>
              <a:t>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el-GR" dirty="0" smtClean="0"/>
              <a:t>Τι γιορτάζουμε στις 25 Μαρτίου;( με λίγα λόγια)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Αντίγραψε, με ωραία γράμματα στο τετράδιό σου, την υπογραμμισμένη πρόταση από το παραπάνω κείμενο 2 φορές και μάθε να την γράφεις σωστά απ’ έξω.</a:t>
            </a:r>
            <a:endParaRPr lang="el-GR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885308" cy="284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31640" y="474494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Μπατανία (κεντητό σκέπασμα κρεβατιού) από την Κρήτη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>
            <a:noAutofit/>
          </a:bodyPr>
          <a:lstStyle/>
          <a:p>
            <a:r>
              <a:rPr lang="el-GR" sz="1400" dirty="0" smtClean="0"/>
              <a:t>Στον </a:t>
            </a:r>
            <a:r>
              <a:rPr lang="el-GR" sz="1400" dirty="0"/>
              <a:t>πίνακα παρατήρησε </a:t>
            </a:r>
            <a:r>
              <a:rPr lang="el-GR" sz="1400" dirty="0" smtClean="0"/>
              <a:t>και ονόμασε </a:t>
            </a:r>
            <a:r>
              <a:rPr lang="el-GR" sz="1400" dirty="0"/>
              <a:t>τα όπλα και τα </a:t>
            </a:r>
            <a:r>
              <a:rPr lang="el-GR" sz="1400" dirty="0" smtClean="0"/>
              <a:t>ρούχα που </a:t>
            </a:r>
            <a:r>
              <a:rPr lang="el-GR" sz="1400" dirty="0"/>
              <a:t>φορά το </a:t>
            </a:r>
            <a:r>
              <a:rPr lang="el-GR" sz="1400" dirty="0" smtClean="0"/>
              <a:t>Ελληνόπουλο. Σκέψου και γράψε εάν το</a:t>
            </a:r>
            <a:r>
              <a:rPr lang="el-GR" sz="1400" dirty="0"/>
              <a:t> </a:t>
            </a:r>
            <a:r>
              <a:rPr lang="el-GR" sz="1400" dirty="0" smtClean="0"/>
              <a:t>Ελληνόπουλο </a:t>
            </a:r>
            <a:r>
              <a:rPr lang="el-GR" sz="1400" dirty="0"/>
              <a:t>αυτό μπορεί να </a:t>
            </a:r>
            <a:r>
              <a:rPr lang="el-GR" sz="1400" dirty="0" smtClean="0"/>
              <a:t>είναι κάποιος </a:t>
            </a:r>
            <a:r>
              <a:rPr lang="el-GR" sz="1400" dirty="0"/>
              <a:t>«ήρωας» του </a:t>
            </a:r>
            <a:r>
              <a:rPr lang="el-GR" sz="1400" dirty="0" smtClean="0"/>
              <a:t>’21. Διηγήσου</a:t>
            </a:r>
            <a:r>
              <a:rPr lang="el-GR" sz="1400" dirty="0"/>
              <a:t> </a:t>
            </a:r>
            <a:r>
              <a:rPr lang="el-GR" sz="1400" dirty="0" smtClean="0"/>
              <a:t>ή ζωγράφισε </a:t>
            </a:r>
            <a:r>
              <a:rPr lang="el-GR" sz="1400" dirty="0"/>
              <a:t>μια ιστορία γι’ αυτό.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3769"/>
            <a:ext cx="4983591" cy="459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892</Words>
  <Application>Microsoft Office PowerPoint</Application>
  <PresentationFormat>Προβολή στην οθόνη (4:3)</PresentationFormat>
  <Paragraphs>290</Paragraphs>
  <Slides>14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Πινέζα</vt:lpstr>
      <vt:lpstr>Αντικείμενο κελύφους συσκευασίας</vt:lpstr>
      <vt:lpstr>Εξ αποστάσεως διδασκαλία!!!</vt:lpstr>
      <vt:lpstr>Πατήστε στον παρακάτω σύνδεσμο για να δείτε ένα video που μιλάει με απλά λόγια τι γιορτάζουμε την 25η Μαρτίου. </vt:lpstr>
      <vt:lpstr>Το κάθε βότσαλο, λείο ή τραχύ, το λέω πατρίδα.                Σαράντος Παυλέας</vt:lpstr>
      <vt:lpstr>Τα ελληνάκια (Διάβασε το παρακάτω κείμενο)</vt:lpstr>
      <vt:lpstr>Παρουσίαση του PowerPoint</vt:lpstr>
      <vt:lpstr>Παρουσίαση του PowerPoint</vt:lpstr>
      <vt:lpstr>Παρουσίαση του PowerPoint</vt:lpstr>
      <vt:lpstr>Αντίγραψε, με ωραία γράμματα στο τετράδιό σου, την υπογραμμισμένη πρόταση από το παραπάνω κείμενο 2 φορές και μάθε να την γράφεις σωστά απ’ έξω.</vt:lpstr>
      <vt:lpstr>Στον πίνακα παρατήρησε και ονόμασε τα όπλα και τα ρούχα που φορά το Ελληνόπουλο. Σκέψου και γράψε εάν το Ελληνόπουλο αυτό μπορεί να είναι κάποιος «ήρωας» του ’21. Διηγήσου ή ζωγράφισε μια ιστορία γι’ αυτό.</vt:lpstr>
      <vt:lpstr>Ο παρακάτω πίνακας λέγεται πυθαγόρειος πίνακας. Τον συμπληρώνω για να θυμηθώ την προπαίδεια. Έχετε την επιλογή να πληκτρολογήσετε τους αριθμός πάνω στον πίνακα.</vt:lpstr>
      <vt:lpstr>Πόσα παιδιά έχουν τα σχολεία μια πόλης</vt:lpstr>
      <vt:lpstr>Βρίσκω κάθε φορά τον κανόνα και συμπληρώνω τις αριθμοσειρές: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διδασκαλία!!!</dc:title>
  <dc:creator>30694</dc:creator>
  <cp:lastModifiedBy>30694</cp:lastModifiedBy>
  <cp:revision>15</cp:revision>
  <dcterms:created xsi:type="dcterms:W3CDTF">2020-03-21T08:04:12Z</dcterms:created>
  <dcterms:modified xsi:type="dcterms:W3CDTF">2020-03-21T15:03:37Z</dcterms:modified>
</cp:coreProperties>
</file>